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3" r:id="rId3"/>
    <p:sldId id="272" r:id="rId4"/>
    <p:sldId id="268" r:id="rId5"/>
    <p:sldId id="266" r:id="rId6"/>
    <p:sldId id="277" r:id="rId7"/>
    <p:sldId id="263" r:id="rId8"/>
    <p:sldId id="269" r:id="rId9"/>
    <p:sldId id="262" r:id="rId10"/>
    <p:sldId id="264" r:id="rId11"/>
    <p:sldId id="265" r:id="rId12"/>
    <p:sldId id="259" r:id="rId13"/>
    <p:sldId id="271" r:id="rId14"/>
    <p:sldId id="257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BEB5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268" y="-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14414" y="285728"/>
            <a:ext cx="6643734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МАДОУ «Детский сад №9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общеразвивающего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вида» г. Емвы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857488" y="1000108"/>
            <a:ext cx="29289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Мастер – класс: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57224" y="1428736"/>
            <a:ext cx="7286676" cy="830997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«Современные игровые технологии как средство интеллектуального развития дошкольников»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1621871089_31-phonoteka_org-p-kriticheskoe-mishlenie-fon-34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14546" y="2571744"/>
            <a:ext cx="4643470" cy="2902169"/>
          </a:xfrm>
          <a:prstGeom prst="rect">
            <a:avLst/>
          </a:prstGeom>
          <a:ln w="38100">
            <a:solidFill>
              <a:srgbClr val="7030A0"/>
            </a:solidFill>
          </a:ln>
        </p:spPr>
      </p:pic>
      <p:sp>
        <p:nvSpPr>
          <p:cNvPr id="8" name="TextBox 7"/>
          <p:cNvSpPr txBox="1"/>
          <p:nvPr/>
        </p:nvSpPr>
        <p:spPr>
          <a:xfrm>
            <a:off x="5643570" y="5786454"/>
            <a:ext cx="32861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Автор: Малышева Л. А.,</a:t>
            </a:r>
          </a:p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воспитатель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000496" y="6286520"/>
            <a:ext cx="1571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2022 год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309792-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472" y="642918"/>
            <a:ext cx="2857520" cy="3810027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sp>
        <p:nvSpPr>
          <p:cNvPr id="3" name="TextBox 2"/>
          <p:cNvSpPr txBox="1"/>
          <p:nvPr/>
        </p:nvSpPr>
        <p:spPr>
          <a:xfrm>
            <a:off x="4071934" y="642918"/>
            <a:ext cx="28575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Асборн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- карточки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0ae18ad6fc515e88f663228d0091b26d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57752" y="1643050"/>
            <a:ext cx="3368902" cy="2786082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sp>
        <p:nvSpPr>
          <p:cNvPr id="5" name="Прямоугольник 4"/>
          <p:cNvSpPr/>
          <p:nvPr/>
        </p:nvSpPr>
        <p:spPr>
          <a:xfrm>
            <a:off x="285720" y="4643446"/>
            <a:ext cx="8501122" cy="203132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В набор входит 50 двусторонних многоразовых карточек с игровыми заданиями для подготовки к школе, играми, головоломками, задачками на внимательность, сообразительность, воображение и память, кроссвордами, лабиринтами и графическими 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пазлами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, заданиями на счёт, чтение и множеством интересных заданий для рисования.</a:t>
            </a:r>
          </a:p>
          <a:p>
            <a:pPr algn="just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В чём особенность набора:</a:t>
            </a:r>
          </a:p>
          <a:p>
            <a:pPr algn="just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- Каждая карточка – это интересная задачка и яркая картинка.</a:t>
            </a:r>
          </a:p>
          <a:p>
            <a:pPr algn="just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- Карточки сделаны из картона и покрыты защитной плёнкой.</a:t>
            </a:r>
          </a:p>
          <a:p>
            <a:pPr algn="just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- Занятия с набором способствуют развитию математического мышления, логики, памяти, речи, зрительного восприятия и внимания.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14282" y="1000108"/>
            <a:ext cx="8215370" cy="2800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понимает 6 различных команд,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встроенная память рассчитана на 40 команд,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шаг перемещения = 15 см,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поворачивает на угол 90* вправо и влево,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возможно сделать паузу после выполнения одной команды перед началом другой,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заряжается через USB или любым зарядным устройством современного сотового телефона,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подтверждение ввода и выполнения команд осуществляется звуковой и световой индикацией (горят глазки,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выполнение команды можно остановить, нажав на 1 кнопку,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полная очистка памяти – нажатие 1 кнопки.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cc5575d779ae0e2024d0cc4e002bfd62.jpg"/>
          <p:cNvPicPr>
            <a:picLocks noChangeAspect="1"/>
          </p:cNvPicPr>
          <p:nvPr/>
        </p:nvPicPr>
        <p:blipFill>
          <a:blip r:embed="rId3"/>
          <a:srcRect l="16344" t="6813" r="21004" b="7440"/>
          <a:stretch>
            <a:fillRect/>
          </a:stretch>
        </p:blipFill>
        <p:spPr>
          <a:xfrm flipH="1">
            <a:off x="6143636" y="285728"/>
            <a:ext cx="2143140" cy="1956780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sp>
        <p:nvSpPr>
          <p:cNvPr id="4" name="Прямоугольник 3"/>
          <p:cNvSpPr/>
          <p:nvPr/>
        </p:nvSpPr>
        <p:spPr>
          <a:xfrm>
            <a:off x="357158" y="4357694"/>
            <a:ext cx="835821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• развивает логического мышления у дошкольников;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• развивает умения составлять алгоритмы;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• развивает пространственной ориентации дошкольников;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• закрепляет умения считать в пределах десятка;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• помогает осваивать правила дорожного движения;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• формирует речь детей;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• развивает мелкую моторику;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• развивает коммуникативные навыки детей, создаёт дружеские взаимоотношения в группе.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85786" y="500042"/>
            <a:ext cx="478791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228600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Мини-робот </a:t>
            </a:r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«Умная пчела»</a:t>
            </a:r>
            <a:endParaRPr lang="ru-RU" sz="2400" b="1" dirty="0" smtClean="0">
              <a:solidFill>
                <a:srgbClr val="C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трелка вниз 6"/>
          <p:cNvSpPr/>
          <p:nvPr/>
        </p:nvSpPr>
        <p:spPr>
          <a:xfrm>
            <a:off x="4572000" y="3786190"/>
            <a:ext cx="214314" cy="5715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3786190"/>
            <a:ext cx="8572560" cy="2800767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Задачи:</a:t>
            </a:r>
            <a:br>
              <a:rPr lang="ru-RU" sz="1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• развитие логики, воображения, образного мышления;</a:t>
            </a:r>
            <a:br>
              <a:rPr lang="ru-RU" sz="1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• знакомство детей с возможностями компьютерных технологий;</a:t>
            </a:r>
            <a:br>
              <a:rPr lang="ru-RU" sz="1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• овладение навыками работы с компьютером;</a:t>
            </a:r>
            <a:br>
              <a:rPr lang="ru-RU" sz="1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• развитие раскрепощенной личности ребенка.</a:t>
            </a:r>
            <a:br>
              <a:rPr lang="ru-RU" sz="1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Ребенок – это активный участник процесса, способный изменить и трансформировать предложенный для изучения материал.</a:t>
            </a:r>
            <a:br>
              <a:rPr lang="ru-RU" sz="1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      Практические навыки, полученные в ходе выполнения заданий, позволят детям почувствовать свою успешность, а благодаря смене изображений возникновению и исчезновению картинок, внимание детей удерживается дольше, а это в свою очередь влияет на положительную динамику в развитии детей.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14282" y="928670"/>
            <a:ext cx="864399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Использование ИКТ стало неотъемлемой частью воспитательно-образовательного процесса. Мир современных детей – это компьютерные игровые технологии. (компьютерные игры, игровые приставки, электронные игрушки и др.) Дети воспринимают информацию посредством интернет и телевидения, где не всегда информация полезна. Поэтому предлагаю использовать в работе с детьми игровые интерактивные компьютерные игры на развитие интеллектуальных способностей детей дошкольного возраста.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png-transparent-laptop-computer-computer-photography-computer-cartoon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86644" y="2500306"/>
            <a:ext cx="1571636" cy="117531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786050" y="285728"/>
            <a:ext cx="342902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Интерактивные  игры. </a:t>
            </a:r>
            <a:endParaRPr lang="ru-RU" sz="24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14348" y="571480"/>
            <a:ext cx="8001056" cy="347787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 основу интерактивных пособий положена игра. Компьютер не изолирует детей от педагогического процесса, а дополняет его. Именно интерактивное пособие позволяет автоматизировать все основные этапы – изложение нового материала, закрепление пройденного, контроль знаний. Применение интерактивных пособий в образовательном процессе является мощным обогащающим элементом развивающей предметной среды. Кроме того, занимаясь с интерактивными играми самостоятельно, ребенок может сам контролировать темп и количество выполняемых заданий, что отвечает принципу индивидуализации, в соответствие ФГОС ДО.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трелка вниз 2"/>
          <p:cNvSpPr/>
          <p:nvPr/>
        </p:nvSpPr>
        <p:spPr>
          <a:xfrm>
            <a:off x="4357686" y="4214818"/>
            <a:ext cx="500066" cy="78581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714348" y="5643578"/>
            <a:ext cx="80010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Примечание: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 приложении предлагаю ознакомиться с интерактивными играми, которые вы можете использовать в деятельности с детьми.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1428728" y="714356"/>
            <a:ext cx="6572296" cy="193899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«Как это </a:t>
            </a:r>
            <a:r>
              <a:rPr kumimoji="0" lang="ru-RU" sz="2400" b="1" i="0" u="none" strike="noStrike" cap="all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замечательно, когда наши дети становятся внимательнее, усидчивее, разумнее, целеустремленнее, успешнее и счастливее!»</a:t>
            </a:r>
            <a:endParaRPr kumimoji="0" lang="ru-RU" sz="2400" b="1" i="0" u="none" strike="noStrike" cap="all" normalizeH="0" baseline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214546" y="3500438"/>
            <a:ext cx="5214974" cy="156966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4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Блок-схема: документ 4"/>
          <p:cNvSpPr/>
          <p:nvPr/>
        </p:nvSpPr>
        <p:spPr>
          <a:xfrm>
            <a:off x="500034" y="357166"/>
            <a:ext cx="8215370" cy="3143272"/>
          </a:xfrm>
          <a:prstGeom prst="flowChartDocument">
            <a:avLst/>
          </a:prstGeom>
          <a:solidFill>
            <a:srgbClr val="FBEB5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«…Весь процесс воспитания ребенка мы рассматриваем как обучение тому, в какие игры следует играть и как в них играть»</a:t>
            </a:r>
          </a:p>
          <a:p>
            <a:pPr algn="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Эрик Берн</a:t>
            </a:r>
          </a:p>
          <a:p>
            <a:pPr algn="ctr"/>
            <a:endParaRPr lang="ru-RU" dirty="0"/>
          </a:p>
        </p:txBody>
      </p:sp>
      <p:pic>
        <p:nvPicPr>
          <p:cNvPr id="1026" name="Picture 2" descr="C:\Users\LYDIYA\Downloads\Sqpa2NiIYjU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639984">
            <a:off x="5535629" y="3966579"/>
            <a:ext cx="2925987" cy="219449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 descr="GEbAqBetuI8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21117968">
            <a:off x="714348" y="3929066"/>
            <a:ext cx="2927999" cy="2196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785794"/>
            <a:ext cx="8286808" cy="4708981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>Актуальность</a:t>
            </a:r>
          </a:p>
          <a:p>
            <a:pPr algn="just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   С каждым новым поколением детей меняется и игровое пространство детства. Если рассматривать современное поколение, то можно увидеть, что коллективным играм дети больше предпочитают информационные технологии. </a:t>
            </a:r>
          </a:p>
          <a:p>
            <a:pPr algn="just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  Одним из способов решения этой проблемы является технологический подход к организации образовательной работы с детьми.</a:t>
            </a:r>
          </a:p>
          <a:p>
            <a:pPr algn="just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  Необходимость использования современных игровых технологий обусловлена следующими причинами:</a:t>
            </a:r>
          </a:p>
          <a:p>
            <a:pPr algn="just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- социальный заказ 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(родители, региональный компонент, требования ФГОС)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algn="just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- образовательные ориентиры, цели и содержание образования (образовательная программа, приоритетное направление, результаты мониторинга и др.).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BR-School.jpg"/>
          <p:cNvPicPr>
            <a:picLocks noChangeAspect="1"/>
          </p:cNvPicPr>
          <p:nvPr/>
        </p:nvPicPr>
        <p:blipFill>
          <a:blip r:embed="rId3" cstate="print"/>
          <a:srcRect r="35156"/>
          <a:stretch>
            <a:fillRect/>
          </a:stretch>
        </p:blipFill>
        <p:spPr>
          <a:xfrm>
            <a:off x="2714612" y="1285860"/>
            <a:ext cx="3727889" cy="3009048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sp>
        <p:nvSpPr>
          <p:cNvPr id="3" name="Прямоугольник 2"/>
          <p:cNvSpPr/>
          <p:nvPr/>
        </p:nvSpPr>
        <p:spPr>
          <a:xfrm>
            <a:off x="428596" y="357166"/>
            <a:ext cx="8215370" cy="70788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11111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Внедрение ФГОС ориентирует сегодня педагогов на воспитание личности, обладающей интегративными качествами, такими, как :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57158" y="2285992"/>
            <a:ext cx="1975669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ru-RU" b="1" dirty="0" smtClean="0">
                <a:solidFill>
                  <a:srgbClr val="11111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инициативность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14282" y="3500438"/>
            <a:ext cx="2224327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ru-RU" b="1" dirty="0" smtClean="0">
                <a:solidFill>
                  <a:srgbClr val="11111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любознательность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143768" y="2285992"/>
            <a:ext cx="1455848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ru-RU" b="1" dirty="0" smtClean="0">
                <a:solidFill>
                  <a:srgbClr val="11111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активность</a:t>
            </a:r>
            <a:r>
              <a:rPr lang="ru-RU" dirty="0" smtClean="0">
                <a:solidFill>
                  <a:srgbClr val="11111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928926" y="4643446"/>
            <a:ext cx="3324180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ru-RU" b="1" dirty="0" smtClean="0">
                <a:solidFill>
                  <a:srgbClr val="11111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эмоциональная отзывчивость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643702" y="3500438"/>
            <a:ext cx="2286015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11111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самостоятельность</a:t>
            </a:r>
            <a:r>
              <a:rPr lang="ru-RU" dirty="0" smtClean="0">
                <a:solidFill>
                  <a:srgbClr val="11111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2000232" y="5500702"/>
            <a:ext cx="5357850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indent="228600"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11111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способность решать интеллектуальные, </a:t>
            </a:r>
          </a:p>
          <a:p>
            <a:pPr lvl="0" indent="228600"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11111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личностные задачи.</a:t>
            </a:r>
            <a:endParaRPr lang="ru-RU" sz="4400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ello_html_4805f95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143240" y="1357298"/>
            <a:ext cx="2500330" cy="3596308"/>
          </a:xfrm>
          <a:prstGeom prst="rect">
            <a:avLst/>
          </a:prstGeom>
          <a:ln w="57150">
            <a:solidFill>
              <a:srgbClr val="FFC000"/>
            </a:solidFill>
          </a:ln>
        </p:spPr>
      </p:pic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714348" y="5429264"/>
            <a:ext cx="7643866" cy="1200329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В. В. Зеньковский, Д. Б.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Эльконин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П. Я. Гальперин рассматривали интеллект как сложное интегральное образование, включающее разные познавательные процессы и функции 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(мышление, память, внимание, воображение, речь)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в их взаимосвязи.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071670" y="357166"/>
            <a:ext cx="478634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ИНТЕЛЛЕКТ</a:t>
            </a:r>
            <a:endParaRPr lang="ru-RU" sz="5400" b="1" cap="none" spc="50" dirty="0">
              <a:ln w="11430"/>
              <a:solidFill>
                <a:srgbClr val="00206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5" name="Рисунок 4" descr="15114853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0034" y="428604"/>
            <a:ext cx="1500168" cy="1200134"/>
          </a:xfrm>
          <a:prstGeom prst="rect">
            <a:avLst/>
          </a:prstGeom>
        </p:spPr>
      </p:pic>
      <p:pic>
        <p:nvPicPr>
          <p:cNvPr id="6" name="Рисунок 5" descr="15114853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15074" y="3500438"/>
            <a:ext cx="1500168" cy="1200134"/>
          </a:xfrm>
          <a:prstGeom prst="rect">
            <a:avLst/>
          </a:prstGeom>
        </p:spPr>
      </p:pic>
      <p:pic>
        <p:nvPicPr>
          <p:cNvPr id="7" name="Рисунок 6" descr="15114853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28662" y="3571876"/>
            <a:ext cx="1500168" cy="1200134"/>
          </a:xfrm>
          <a:prstGeom prst="rect">
            <a:avLst/>
          </a:prstGeom>
        </p:spPr>
      </p:pic>
      <p:pic>
        <p:nvPicPr>
          <p:cNvPr id="8" name="Рисунок 7" descr="15114853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000892" y="428604"/>
            <a:ext cx="1485000" cy="118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1"/>
          <p:cNvSpPr>
            <a:spLocks noChangeArrowheads="1"/>
          </p:cNvSpPr>
          <p:nvPr/>
        </p:nvSpPr>
        <p:spPr bwMode="auto">
          <a:xfrm>
            <a:off x="1357290" y="2214554"/>
            <a:ext cx="7358114" cy="452431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 современной педагогике существует огромное количество </a:t>
            </a:r>
            <a:r>
              <a:rPr lang="ru-RU" sz="2400" b="1" dirty="0" smtClean="0">
                <a:solidFill>
                  <a:srgbClr val="11111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игровых технологий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которые развивают логическое мышление, смекалку и сообразительность, учат рассуждать и гибко мыслить.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Почти каждая </a:t>
            </a:r>
            <a:r>
              <a:rPr lang="ru-RU" sz="2400" b="1" dirty="0" smtClean="0">
                <a:solidFill>
                  <a:srgbClr val="11111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игра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может быть развивающей, если не делать за ребенка то, что он сам может сделать, не думать за него, если он сам может додуматься.</a:t>
            </a: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dirty="0" smtClean="0">
                <a:solidFill>
                  <a:srgbClr val="111111"/>
                </a:solidFill>
                <a:latin typeface="Times New Roman" pitchFamily="18" charset="0"/>
                <a:cs typeface="Times New Roman" pitchFamily="18" charset="0"/>
              </a:rPr>
              <a:t>Вашему вниманию предлагаю современные игры на развитие интеллектуальных способностей детей дошкольного возраста.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d0bfd181d0b8d185d0bed0bbd0bed0b3d0b8d187d0b5d181d0bad0b8d0b5-d0bed181d0bed0b1d0b5d0bdd0bdd0bed181d182d0b8-d0b4d0b5d182d0b5d0b9-d181_5fbc38d49e1be.jpe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5720" y="500042"/>
            <a:ext cx="1714512" cy="208300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_WEjlx5OuYY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86512" y="1285860"/>
            <a:ext cx="2541229" cy="2566727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  <p:pic>
        <p:nvPicPr>
          <p:cNvPr id="3" name="Рисунок 2" descr="m06ja3uzpzg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214942" y="4000504"/>
            <a:ext cx="2941511" cy="2643206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500034" y="2428868"/>
            <a:ext cx="4500594" cy="4093428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Развивающий потенциал </a:t>
            </a:r>
            <a:r>
              <a:rPr kumimoji="0" lang="ru-RU" sz="2000" b="1" i="0" strike="noStrike" cap="none" normalizeH="0" baseline="0" dirty="0" err="1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эллограма</a:t>
            </a:r>
            <a:r>
              <a:rPr kumimoji="0" lang="ru-RU" sz="2000" b="1" i="0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может соперничать даже с шахматами. Он развивает способность к свободному творчеству и эстетический вкус, аналитическое, пространственное и системное мышление, внимание, память. В наборе 2 двухсторонних эллипса. Из элементов можно собрать 100 головоломок, в которых есть 2 задачи: составить заданную фигуру и придумать свою.</a:t>
            </a:r>
            <a:endParaRPr kumimoji="0" lang="ru-RU" sz="2000" b="1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357158" y="214290"/>
            <a:ext cx="8501122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работе со старшими дошкольниками </a:t>
            </a:r>
            <a:r>
              <a:rPr lang="ru-RU" sz="1600" b="1" dirty="0" smtClean="0">
                <a:solidFill>
                  <a:srgbClr val="11111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предлагаю использовать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современные развивающие игры и головоломки Евгения Тихонова. Этот автор – разработчик новых, интересных игр, которые привлекают своей неординарностью, ярким дизайном, разнообразием и множеством игровых операций на основе одной игры.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285720" y="1571613"/>
            <a:ext cx="557216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агнитный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танграм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</a:p>
          <a:p>
            <a:pPr marL="0" marR="0" lvl="0" indent="2286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«Счастливый </a:t>
            </a:r>
            <a:r>
              <a:rPr kumimoji="0" lang="ru-RU" b="1" i="1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эллограм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Е. Тихонова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F0C0983-C5BB-48C4-98A8-99A7DCB2DCD7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1472" y="1142984"/>
            <a:ext cx="3412434" cy="4549912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4429124" y="1857364"/>
            <a:ext cx="4143404" cy="28931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Игра аналогична классической игре в домино, но интересна тем, что есть множество вариантов построения рисунка-дорожки. Привлекательность игры в том, что построение дорожки усложняется с каждым уровнем. Поскольку игра коллективная, она развивает не только познавательные процессы, но и эмоционально-личностные качества дошкольников.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Также есть возможность для развития творческого потенциала - ребята проявляют инициативу построить свои, новые виды дорожек.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214282" y="5786454"/>
            <a:ext cx="8643998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Среди множества интересных современных игр Е. Тихонова - игры 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«Бабочки»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 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«Магистрали»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 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«Плитки»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 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«Кристаллики»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 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«Паркет»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 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«Бруски»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 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«Два плюс один»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1785918" y="357166"/>
            <a:ext cx="542928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Следующая игра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– домино Е. Тихонова.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57277267_w640_h640_derevyannaya-igrushka-piramidka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57356" y="1071546"/>
            <a:ext cx="5357850" cy="3196920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285720" y="4500570"/>
            <a:ext cx="8501122" cy="2062103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sng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 игры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перенести кольца с одной стойки на другую и построить башню в такой же последовательности, как исходная. Брать по одному кольцу. Нельзя класть кольцо большего диаметра на кольцо меньшего диаметра.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Китайские монахи играют в эту игру с 64 кольцами. Для обыденного игрока перенести 8 колец – достаточно непростая задача. Для этого потребуется сделать 255 операций. Для старших дошкольников </a:t>
            </a:r>
            <a:r>
              <a:rPr lang="ru-RU" sz="1600" b="1" dirty="0" smtClean="0">
                <a:solidFill>
                  <a:srgbClr val="11111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можно оставить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4 кольца, для их переноса нужно совершить 15 операций, для 5 колец-31, а для 6 – 63 операции.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57158" y="142852"/>
            <a:ext cx="835824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22860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11111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Также хочу вас познакомить с древней китайской головоломкой </a:t>
            </a:r>
            <a:r>
              <a:rPr lang="ru-RU" sz="2000" b="1" i="1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«Башня Ханой»</a:t>
            </a:r>
            <a:r>
              <a:rPr lang="ru-RU" sz="20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242</TotalTime>
  <Words>595</Words>
  <PresentationFormat>Экран (4:3)</PresentationFormat>
  <Paragraphs>70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LYDIYA</dc:creator>
  <cp:lastModifiedBy>LYDIYA</cp:lastModifiedBy>
  <cp:revision>40</cp:revision>
  <dcterms:created xsi:type="dcterms:W3CDTF">2022-01-25T16:55:50Z</dcterms:created>
  <dcterms:modified xsi:type="dcterms:W3CDTF">2022-02-13T11:33:01Z</dcterms:modified>
</cp:coreProperties>
</file>