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2" r:id="rId9"/>
    <p:sldId id="286" r:id="rId10"/>
    <p:sldId id="263" r:id="rId11"/>
    <p:sldId id="266" r:id="rId12"/>
    <p:sldId id="267" r:id="rId13"/>
    <p:sldId id="268" r:id="rId14"/>
    <p:sldId id="271" r:id="rId15"/>
    <p:sldId id="273" r:id="rId16"/>
    <p:sldId id="276" r:id="rId17"/>
    <p:sldId id="279" r:id="rId18"/>
    <p:sldId id="280" r:id="rId19"/>
    <p:sldId id="282" r:id="rId20"/>
    <p:sldId id="281" r:id="rId21"/>
    <p:sldId id="283" r:id="rId22"/>
    <p:sldId id="284" r:id="rId23"/>
    <p:sldId id="288" r:id="rId24"/>
    <p:sldId id="291" r:id="rId25"/>
    <p:sldId id="293" r:id="rId26"/>
    <p:sldId id="295" r:id="rId27"/>
    <p:sldId id="297" r:id="rId28"/>
    <p:sldId id="301" r:id="rId29"/>
    <p:sldId id="303" r:id="rId30"/>
    <p:sldId id="305" r:id="rId31"/>
    <p:sldId id="307" r:id="rId32"/>
    <p:sldId id="309" r:id="rId33"/>
    <p:sldId id="315" r:id="rId34"/>
    <p:sldId id="317" r:id="rId35"/>
    <p:sldId id="323" r:id="rId36"/>
    <p:sldId id="326" r:id="rId37"/>
    <p:sldId id="325" r:id="rId38"/>
    <p:sldId id="328" r:id="rId39"/>
    <p:sldId id="278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5E739-EC43-4B69-B561-86074C096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9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6D927-7CBB-406A-8D6D-9AB53D42C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92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FB7A-8AA2-4738-9968-690906253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5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F6C4-5A61-4538-904C-C0D1EF15E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001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DC375-8298-4891-8B58-0B07BD3B2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0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329A3-E1FA-4F1D-AE56-DDD4E25A2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5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A5D70-40E3-42EE-B631-7072F2979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64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03A26-2BA4-40B9-B06D-1D3AC21A5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43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18ABD-7214-4472-BE4C-AA042D7DC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7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9EAEE-15BE-40F9-A765-CCABBC93A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78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96C41-1192-4384-82A7-2EA70FA5C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9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A63D20-FB14-46BF-B0E6-76BFD9AB9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audio" Target="../media/audio3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31242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51" name="Picture 4" descr="http://im1-tub-ru.yandex.net/i?id=91d55c2859deddaa46339d78c5cc5903-89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Прямоугольник 1"/>
          <p:cNvSpPr>
            <a:spLocks noChangeArrowheads="1"/>
          </p:cNvSpPr>
          <p:nvPr/>
        </p:nvSpPr>
        <p:spPr bwMode="auto">
          <a:xfrm>
            <a:off x="2514600" y="4038600"/>
            <a:ext cx="6629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 dirty="0" smtClean="0">
                <a:solidFill>
                  <a:srgbClr val="7030A0"/>
                </a:solidFill>
              </a:rPr>
              <a:t>Информационно-коммуникативные </a:t>
            </a:r>
            <a:r>
              <a:rPr lang="ru-RU" altLang="ru-RU" sz="4800" b="1" dirty="0">
                <a:solidFill>
                  <a:srgbClr val="7030A0"/>
                </a:solidFill>
              </a:rPr>
              <a:t>технологии в </a:t>
            </a:r>
            <a:r>
              <a:rPr lang="ru-RU" altLang="ru-RU" sz="4800" b="1" dirty="0" smtClean="0">
                <a:solidFill>
                  <a:srgbClr val="7030A0"/>
                </a:solidFill>
              </a:rPr>
              <a:t>ДОУ</a:t>
            </a:r>
            <a:endParaRPr lang="ru-RU" alt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Использование ИКТ в </a:t>
            </a:r>
            <a:r>
              <a:rPr lang="ru-RU" altLang="ru-RU" sz="2800" b="1" dirty="0" err="1" smtClean="0"/>
              <a:t>воспитательно</a:t>
            </a:r>
            <a:r>
              <a:rPr lang="ru-RU" altLang="ru-RU" sz="2800" b="1" dirty="0" smtClean="0"/>
              <a:t>-образовательном процессе.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8674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Опосредованное обучение и развитие.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а)Использование глобальной сети Интернет.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это дополнительная информация, которой по каким-либо причинам нет в печатном издании.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это разнообразный иллюстративный материал, как статический, так и динамический (анимации, видеоматериалы).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 в информационном обществе сетевые электронные ресурсы - это наиболее демократичный способ распространения новых методических идей и новых дидактических пособий, доступный методистам и педагогам независимо от места их проживания и уровня дохода.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 Непосредственное обучение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Использование развивающих компьютерных программ.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Американские специалисты выделяют ряд требований, которым должны удовлетворять развивающие программы для детей: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исследовательский характер,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легкость для самостоятельных занятий ребенка,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широкого спектра навыков и представлений,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высокий технический уровень,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возрастное соответствие,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занимательность.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Использование мультимедийных презентаций.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Мультимедийные презентации позволяют представить обучающий и развивающий материал как систему ярких опорных образов, наполненных исчерпывающей структурированной информацией в алгоритмическом порядке.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  <p:pic>
        <p:nvPicPr>
          <p:cNvPr id="4" name="Picture 5" descr="http://im3-tub-ru.yandex.net/i?id=1b05dcb61ee335f3efb23b7ba3a43726-9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962400"/>
            <a:ext cx="28194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Использование ИКТ в методической работе ДОУ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 eaLnBrk="1" hangingPunct="1"/>
            <a:r>
              <a:rPr lang="ru-RU" altLang="ru-RU" u="sng" dirty="0" smtClean="0"/>
              <a:t>В настоящее время большинство педагогов владеют навыками работы на компьютере, но уровень владения этими очень различен.</a:t>
            </a:r>
          </a:p>
          <a:p>
            <a:pPr eaLnBrk="1" hangingPunct="1"/>
            <a:r>
              <a:rPr lang="ru-RU" altLang="ru-RU" b="1" dirty="0"/>
              <a:t>А) </a:t>
            </a:r>
            <a:r>
              <a:rPr lang="ru-RU" altLang="ru-RU" dirty="0"/>
              <a:t>использование </a:t>
            </a:r>
            <a:r>
              <a:rPr lang="ru-RU" altLang="ru-RU" dirty="0" smtClean="0"/>
              <a:t>глобальной</a:t>
            </a:r>
          </a:p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  <a:r>
              <a:rPr lang="ru-RU" altLang="ru-RU" dirty="0"/>
              <a:t>сети Интернет</a:t>
            </a:r>
          </a:p>
          <a:p>
            <a:pPr eaLnBrk="1" hangingPunct="1"/>
            <a:r>
              <a:rPr lang="ru-RU" altLang="ru-RU" b="1" dirty="0"/>
              <a:t>Б)</a:t>
            </a:r>
            <a:r>
              <a:rPr lang="ru-RU" altLang="ru-RU" dirty="0"/>
              <a:t> Использование </a:t>
            </a:r>
            <a:r>
              <a:rPr lang="ru-RU" altLang="ru-RU" dirty="0" smtClean="0"/>
              <a:t>компьютера</a:t>
            </a:r>
          </a:p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  <a:r>
              <a:rPr lang="ru-RU" altLang="ru-RU" dirty="0"/>
              <a:t>для ведения документации.</a:t>
            </a:r>
          </a:p>
          <a:p>
            <a:pPr marL="0" indent="0" eaLnBrk="1" hangingPunct="1">
              <a:buNone/>
            </a:pPr>
            <a:endParaRPr lang="ru-RU" altLang="ru-RU" u="sng" dirty="0" smtClean="0"/>
          </a:p>
        </p:txBody>
      </p:sp>
      <p:pic>
        <p:nvPicPr>
          <p:cNvPr id="17412" name="Picture 5" descr="http://im2-tub-ru.yandex.net/i?id=2d3de3aa7a502d78878d5c93a36d0ca5-06-144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91987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352800"/>
            <a:ext cx="2286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Использование ИКТ в работе с родителями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229600" cy="6324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dirty="0" smtClean="0"/>
              <a:t>Большое внимание ДОУ уделяет работе с родителями. Сложилась система, позволяющая вовлекать их в процесс воспитания детей согласно задачам учреждения. Для этого применяются различные формы: дни открытых дверей, спортивные праздники, выставки, встречи со специалистами различного профиля, лектории. Проводятся индивидуальные и групповые консультации. Систематически выявляется позиции педагогов и родителей по актуальным проблемам.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800" b="1" dirty="0"/>
              <a:t>Наличие у детского сада собственного сайта в сети Интернет предоставляет родителям возможность оперативного получения информации о жизни ДОУ, группы, расписании занятий, о проводимых мероприятиях, праздниках, развлечениях.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800" b="1" dirty="0"/>
              <a:t>Кроме этого сайт детского сада или других образовательных учреждений может стать для родителей источником информации учебного, методического или воспитательного характера. </a:t>
            </a:r>
            <a:endParaRPr lang="ru-RU" altLang="ru-RU" sz="1800" b="1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1800" b="1" dirty="0"/>
              <a:t>В настоящее время ИКТ технологии  позволяют создавать электронные дидактические средства, </a:t>
            </a:r>
            <a:r>
              <a:rPr lang="ru-RU" altLang="ru-RU" sz="1800" b="1" dirty="0" smtClean="0"/>
              <a:t>основанные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1800" b="1" dirty="0" smtClean="0"/>
              <a:t> </a:t>
            </a:r>
            <a:r>
              <a:rPr lang="ru-RU" altLang="ru-RU" sz="1800" b="1" dirty="0"/>
              <a:t>на мультимедийном представлении материала. </a:t>
            </a:r>
            <a:endParaRPr lang="ru-RU" altLang="ru-RU" sz="1800" b="1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1800" b="1" dirty="0" smtClean="0"/>
              <a:t>Использование </a:t>
            </a:r>
            <a:r>
              <a:rPr lang="ru-RU" altLang="ru-RU" sz="1800" b="1" dirty="0"/>
              <a:t>мультимедиа базируется на подходах</a:t>
            </a:r>
            <a:r>
              <a:rPr lang="ru-RU" altLang="ru-RU" sz="1800" b="1" dirty="0" smtClean="0"/>
              <a:t>,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1800" b="1" dirty="0" smtClean="0"/>
              <a:t> </a:t>
            </a:r>
            <a:r>
              <a:rPr lang="ru-RU" altLang="ru-RU" sz="1800" b="1" dirty="0"/>
              <a:t>в основе которых лежат естественное для </a:t>
            </a:r>
            <a:r>
              <a:rPr lang="ru-RU" altLang="ru-RU" sz="1800" b="1" dirty="0" smtClean="0"/>
              <a:t>детского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1800" b="1" dirty="0" smtClean="0"/>
              <a:t> </a:t>
            </a:r>
            <a:r>
              <a:rPr lang="ru-RU" altLang="ru-RU" sz="1800" b="1" dirty="0"/>
              <a:t>возраста любопытство и средства для </a:t>
            </a:r>
            <a:r>
              <a:rPr lang="ru-RU" altLang="ru-RU" sz="1800" b="1" dirty="0" smtClean="0"/>
              <a:t>удовлетворения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1800" b="1" dirty="0" smtClean="0"/>
              <a:t> </a:t>
            </a:r>
            <a:r>
              <a:rPr lang="ru-RU" altLang="ru-RU" sz="1800" b="1" dirty="0"/>
              <a:t>этого любопытства. 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dirty="0"/>
          </a:p>
          <a:p>
            <a:pPr eaLnBrk="1" hangingPunct="1">
              <a:lnSpc>
                <a:spcPct val="80000"/>
              </a:lnSpc>
            </a:pPr>
            <a:endParaRPr lang="ru-RU" altLang="ru-RU" sz="2000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876800"/>
            <a:ext cx="2057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Недостаточная информационная культура и компьютерная грамотность педагогов.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Недостаточная обеспеченность компьютерной и коммуникационной техникой.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Недостаточная обеспеченность компьютерной и коммуникационной техникой.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Отсутствие методики использования ИКТ в образовательном процессе.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Не сформулированы единые программно-методические требования к применению ИКТ в образовательной деятельности.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/>
              <a:t>Проблемы внедрения ИКТ-технологий в практику работы детского сада.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6397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ИКТ в ДОУ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6" name="Picture 2" descr="C:\Users\User\Desktop\икт\IMG_20210610_1022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1066800"/>
            <a:ext cx="2587573" cy="2719137"/>
          </a:xfrm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C:\Users\User\Desktop\икт\Screenshot_20210610_1124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020" y="1219199"/>
            <a:ext cx="2591180" cy="2600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C:\Users\User\Desktop\икт\Screenshot_20210610_1120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989528"/>
            <a:ext cx="2900465" cy="2897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C:\Users\User\Desktop\икт\IMG_20210610_10355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3887272"/>
            <a:ext cx="2747211" cy="2755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C:\Users\User\Desktop\икт\Screenshot_20210610_1125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915" y="3852216"/>
            <a:ext cx="2053389" cy="2496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7" descr="C:\Users\User\Desktop\икт\Screenshot_20210610_1120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799" y="3977716"/>
            <a:ext cx="3771900" cy="237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7890" name="Picture 2" descr="C:\Users\User\Desktop\икт\Screenshot_20210610_1127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26" y="304800"/>
            <a:ext cx="2999874" cy="3158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C:\Users\User\Desktop\икт\Screenshot_20210610_1127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6400" y="224306"/>
            <a:ext cx="3540504" cy="3238906"/>
          </a:xfrm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C:\Users\User\Desktop\икт\Screenshot_20210610_1127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82" y="3733800"/>
            <a:ext cx="3157318" cy="2191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C:\Users\User\Desktop\икт\Screenshot_20210610_1125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57200"/>
            <a:ext cx="2036827" cy="3006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C:\Users\User\Desktop\икт\IMG_20210604_13114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3635541"/>
            <a:ext cx="2644731" cy="2765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3491286"/>
            <a:ext cx="2362199" cy="3149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39938" name="Picture 2" descr="C:\Users\User\Desktop\икт\Screenshot_20210610_112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962400" cy="2588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9" name="Picture 3" descr="C:\Users\User\Desktop\икт\Screenshot_20210610_1126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163196"/>
            <a:ext cx="3962400" cy="2653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C:\Users\User\Desktop\икт\Screenshot_20210610_1125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53" y="2816930"/>
            <a:ext cx="3256547" cy="3609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1" name="Picture 5" descr="C:\Users\User\Desktop\икт\IMG_20210608_09353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6708" y="2816930"/>
            <a:ext cx="2661403" cy="3609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C:\Users\User\Desktop\икт\Screenshot_20210610_1125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749" y="2960489"/>
            <a:ext cx="2472908" cy="349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8914" name="Picture 2" descr="C:\Users\User\Desktop\икт\Screenshot_20210610_1124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228600"/>
            <a:ext cx="2911085" cy="2971800"/>
          </a:xfrm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User\Desktop\икт\Screenshot_20210610_1127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1585" y="3173886"/>
            <a:ext cx="3015913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C:\Users\User\Desktop\икт\Screenshot_20210610_1126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685" y="152400"/>
            <a:ext cx="2715715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7" name="Picture 5" descr="C:\Users\User\Desktop\икт\Screenshot_20210610_1125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3914" y="3532476"/>
            <a:ext cx="2983832" cy="3070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062" y="237198"/>
            <a:ext cx="2871537" cy="3271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281529"/>
            <a:ext cx="2414338" cy="3219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0962" name="Picture 2" descr="C:\Users\User\Desktop\икт\Screenshot_20210610_1124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755682" cy="3212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3" name="Picture 3" descr="C:\Users\User\Desktop\икт\Screenshot_20210610_1126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135" y="304800"/>
            <a:ext cx="2939143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4" descr="C:\Users\User\Desktop\икт\Screenshot_20210610_1126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341" y="152400"/>
            <a:ext cx="2788300" cy="3423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5" name="Picture 5" descr="C:\Users\User\Desktop\икт\Screenshot_20210610_1120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601" y="3563780"/>
            <a:ext cx="3077399" cy="30656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200" y="3575812"/>
            <a:ext cx="2908624" cy="2977387"/>
          </a:xfrm>
          <a:effectLst>
            <a:softEdge rad="112500"/>
          </a:effectLst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839453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ru-RU" altLang="ru-RU" dirty="0" smtClean="0"/>
          </a:p>
        </p:txBody>
      </p:sp>
      <p:pic>
        <p:nvPicPr>
          <p:cNvPr id="41986" name="Picture 2" descr="C:\Users\User\Desktop\икт\Screenshot_20210608_213414_com.instagram.androi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457200"/>
            <a:ext cx="2743200" cy="502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7" name="Picture 3" descr="C:\Users\User\Desktop\икт\Screenshot_20210608_213447_ru.yandex.searchplugi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0" y="276908"/>
            <a:ext cx="3178033" cy="4980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4" descr="C:\Users\User\Desktop\икт\Screenshot_20210608_214116_com.android.chrom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510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603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  <a:r>
              <a:rPr lang="ru-RU" altLang="ru-RU" sz="3600" smtClean="0"/>
              <a:t>Мир, в котором развивается современный  ребенок,  коренным образом отличается от мира,   в котором выросли его родители. …</a:t>
            </a:r>
          </a:p>
        </p:txBody>
      </p:sp>
      <p:pic>
        <p:nvPicPr>
          <p:cNvPr id="4100" name="Picture 4" descr="C:\Users\СимонЗА\Desktop\КАРТИНКИ ДЛЯ ДОУ\Картинки для методиста\0004-001-I.-Obschie-svedenija-o-pedagog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3505200"/>
            <a:ext cx="2719388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066800" y="3019197"/>
            <a:ext cx="7239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>
              <a:cs typeface="Arial" charset="0"/>
            </a:endParaRPr>
          </a:p>
          <a:p>
            <a:pPr algn="ctr" eaLnBrk="0" hangingPunct="0"/>
            <a:r>
              <a:rPr lang="ru-RU" sz="2000" b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2000" b="1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990600"/>
            <a:ext cx="758983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ЗРИТЕЛЬНЫЙ</a:t>
            </a:r>
          </a:p>
          <a:p>
            <a:pPr algn="ctr"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ТРЕНАЖЁР </a:t>
            </a:r>
          </a:p>
          <a:p>
            <a:pPr algn="ctr">
              <a:defRPr/>
            </a:pP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(зарядка для глаз)</a:t>
            </a:r>
          </a:p>
        </p:txBody>
      </p:sp>
    </p:spTree>
    <p:extLst>
      <p:ext uri="{BB962C8B-B14F-4D97-AF65-F5344CB8AC3E}">
        <p14:creationId xmlns:p14="http://schemas.microsoft.com/office/powerpoint/2010/main" val="377743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066800" y="3019197"/>
            <a:ext cx="7239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>
              <a:cs typeface="Arial" charset="0"/>
            </a:endParaRPr>
          </a:p>
          <a:p>
            <a:pPr algn="ctr" eaLnBrk="0" hangingPunct="0"/>
            <a:r>
              <a:rPr lang="ru-RU" sz="2000" b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2000" b="1" dirty="0">
              <a:cs typeface="Arial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403350" y="765175"/>
            <a:ext cx="6553200" cy="5616575"/>
          </a:xfrm>
          <a:prstGeom prst="ellipse">
            <a:avLst/>
          </a:prstGeom>
          <a:noFill/>
          <a:ln w="101600">
            <a:solidFill>
              <a:srgbClr val="FFCC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6" descr="D:\Мои документы\Мои документы\Мои документы\большие доклады\картинки\птицы\0_6fe04_4b125168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0"/>
            <a:ext cx="202406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052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319 -0.03588 C 0.18004 -0.03588 0.33768 0.14908 0.33768 0.37871 C 0.33768 0.60741 0.18004 0.79329 -0.01319 0.79329 C -0.20642 0.79329 -0.36319 0.60741 -0.36319 0.37871 C -0.36319 0.14908 -0.20642 -0.03588 -0.01319 -0.03588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9" descr="крол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362200"/>
            <a:ext cx="2181923" cy="333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066800" y="3019197"/>
            <a:ext cx="7239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i="1" dirty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>
              <a:cs typeface="Arial" charset="0"/>
            </a:endParaRPr>
          </a:p>
          <a:p>
            <a:pPr algn="ctr" eaLnBrk="0" hangingPunct="0"/>
            <a:r>
              <a:rPr lang="ru-RU" sz="2000" b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2000" b="1" dirty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1905000"/>
            <a:ext cx="6629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 задачи</a:t>
            </a:r>
            <a:endParaRPr lang="ru-RU" sz="6000" dirty="0"/>
          </a:p>
        </p:txBody>
      </p:sp>
      <p:pic>
        <p:nvPicPr>
          <p:cNvPr id="9" name="Picture 8" descr="Рисунок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47800" y="2971800"/>
            <a:ext cx="1979712" cy="258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F:\картинки\рамки цветы\56a94025373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962400"/>
            <a:ext cx="2209800" cy="1926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731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4" descr="post-207850-126698707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21264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крош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467544" y="2492896"/>
            <a:ext cx="273782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Рисунок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77000" y="2514600"/>
            <a:ext cx="1979712" cy="258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19400" y="1219200"/>
            <a:ext cx="3996395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0" b="1" dirty="0" smtClean="0">
                <a:ln w="24500" cmpd="dbl">
                  <a:solidFill>
                    <a:srgbClr val="C0504D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C0504D">
                        <a:tint val="10000"/>
                        <a:satMod val="155000"/>
                      </a:srgbClr>
                    </a:gs>
                    <a:gs pos="60000">
                      <a:srgbClr val="C0504D">
                        <a:tint val="30000"/>
                        <a:satMod val="155000"/>
                      </a:srgbClr>
                    </a:gs>
                    <a:gs pos="100000">
                      <a:srgbClr val="C0504D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r>
              <a:rPr lang="ru-RU" sz="14000" dirty="0" smtClean="0">
                <a:solidFill>
                  <a:srgbClr val="FF0000"/>
                </a:solidFill>
              </a:rPr>
              <a:t>+</a:t>
            </a:r>
            <a:r>
              <a:rPr lang="ru-RU" sz="14000" b="1" dirty="0" smtClean="0">
                <a:ln w="24500" cmpd="dbl">
                  <a:solidFill>
                    <a:srgbClr val="C0504D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C0504D">
                        <a:tint val="10000"/>
                        <a:satMod val="155000"/>
                      </a:srgbClr>
                    </a:gs>
                    <a:gs pos="60000">
                      <a:srgbClr val="C0504D">
                        <a:tint val="30000"/>
                        <a:satMod val="155000"/>
                      </a:srgbClr>
                    </a:gs>
                    <a:gs pos="100000">
                      <a:srgbClr val="C0504D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</a:t>
            </a:r>
            <a:endParaRPr lang="ru-RU" sz="14000" b="1" dirty="0">
              <a:ln w="24500" cmpd="dbl">
                <a:solidFill>
                  <a:srgbClr val="C0504D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C0504D">
                      <a:tint val="10000"/>
                      <a:satMod val="155000"/>
                    </a:srgbClr>
                  </a:gs>
                  <a:gs pos="60000">
                    <a:srgbClr val="C0504D">
                      <a:tint val="30000"/>
                      <a:satMod val="155000"/>
                    </a:srgbClr>
                  </a:gs>
                  <a:gs pos="100000">
                    <a:srgbClr val="C0504D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AutoShape 3">
            <a:hlinkClick r:id="" action="ppaction://hlinkshowjump?jump=nextslide" highlightClick="1">
              <a:snd r:embed="rId6" name="applause.wav"/>
            </a:hlinkClick>
          </p:cNvPr>
          <p:cNvSpPr>
            <a:spLocks noChangeArrowheads="1"/>
          </p:cNvSpPr>
          <p:nvPr/>
        </p:nvSpPr>
        <p:spPr bwMode="auto">
          <a:xfrm>
            <a:off x="2295128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3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9" name="AutoShape 4">
            <a:hlinkClick r:id="rId7" action="ppaction://hlinksldjump" highlightClick="1">
              <a:snd r:embed="rId8" name="drumroll.wav"/>
            </a:hlinkClick>
          </p:cNvPr>
          <p:cNvSpPr>
            <a:spLocks noChangeArrowheads="1"/>
          </p:cNvSpPr>
          <p:nvPr/>
        </p:nvSpPr>
        <p:spPr bwMode="auto">
          <a:xfrm>
            <a:off x="1143000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5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10" name="AutoShape 6">
            <a:hlinkClick r:id="rId7" action="ppaction://hlinksldjump" highlightClick="1">
              <a:snd r:embed="rId8" name="drumroll.wav"/>
            </a:hlinkClick>
          </p:cNvPr>
          <p:cNvSpPr>
            <a:spLocks noChangeArrowheads="1"/>
          </p:cNvSpPr>
          <p:nvPr/>
        </p:nvSpPr>
        <p:spPr bwMode="auto">
          <a:xfrm>
            <a:off x="3519264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1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11" name="AutoShape 8">
            <a:hlinkClick r:id="rId7" action="ppaction://hlinksldjump" highlightClick="1">
              <a:snd r:embed="rId8" name="drumroll.wav"/>
            </a:hlinkClick>
          </p:cNvPr>
          <p:cNvSpPr>
            <a:spLocks noChangeArrowheads="1"/>
          </p:cNvSpPr>
          <p:nvPr/>
        </p:nvSpPr>
        <p:spPr bwMode="auto">
          <a:xfrm>
            <a:off x="4671392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4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12" name="AutoShape 9">
            <a:hlinkClick r:id="rId7" action="ppaction://hlinksldjump" highlightClick="1">
              <a:snd r:embed="rId8" name="drumroll.wav"/>
            </a:hlinkClick>
          </p:cNvPr>
          <p:cNvSpPr>
            <a:spLocks noChangeArrowheads="1"/>
          </p:cNvSpPr>
          <p:nvPr/>
        </p:nvSpPr>
        <p:spPr bwMode="auto">
          <a:xfrm>
            <a:off x="5895528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2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13" name="AutoShape 11">
            <a:hlinkClick r:id="rId7" action="ppaction://hlinksldjump" highlightClick="1">
              <a:snd r:embed="rId8" name="drumroll.wav"/>
            </a:hlinkClick>
          </p:cNvPr>
          <p:cNvSpPr>
            <a:spLocks noChangeArrowheads="1"/>
          </p:cNvSpPr>
          <p:nvPr/>
        </p:nvSpPr>
        <p:spPr bwMode="auto">
          <a:xfrm>
            <a:off x="7191672" y="5410200"/>
            <a:ext cx="838200" cy="762000"/>
          </a:xfrm>
          <a:prstGeom prst="actionButtonBlank">
            <a:avLst/>
          </a:prstGeom>
          <a:solidFill>
            <a:srgbClr val="00B0F0"/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6</a:t>
            </a:r>
            <a:endParaRPr lang="ru-RU" sz="5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5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ирилл\Рабочий стол\МАМА\книги\hframe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721114" cy="53763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18288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«Доктор Айболит»</a:t>
            </a:r>
            <a:endParaRPr lang="ru-RU" sz="40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3200400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(Игры со звуками)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3586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869160"/>
            <a:ext cx="8208912" cy="15121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3" descr="C:\Documents and Settings\Кирилл\Рабочий стол\МАМА\анимация\37bf50657d6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3106376" cy="468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548680"/>
            <a:ext cx="7959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Угадай, кто пришёл к доктору на приём?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1214422"/>
            <a:ext cx="31265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Ш-ш-ш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C:\Documents and Settings\Кирилл\Рабочий стол\МАМА\детские презентации\Почемучка\d99df41265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933056"/>
            <a:ext cx="3875205" cy="1882246"/>
          </a:xfrm>
          <a:prstGeom prst="rect">
            <a:avLst/>
          </a:prstGeom>
          <a:noFill/>
        </p:spPr>
      </p:pic>
      <p:pic>
        <p:nvPicPr>
          <p:cNvPr id="7" name="Picture 15" descr="solnishk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86644" y="785794"/>
            <a:ext cx="1619250" cy="1393825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48600" y="5715000"/>
            <a:ext cx="756664" cy="684000"/>
          </a:xfrm>
          <a:prstGeom prst="actionButtonForwardNex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25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4953000"/>
            <a:ext cx="7924800" cy="143040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3" descr="C:\Documents and Settings\Кирилл\Рабочий стол\МАМА\анимация\37bf50657d6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3106376" cy="468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642918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Ж-ж-ж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Кирилл\Рабочий стол\МАМА\детские презентации\Почемучка\261b97f41fd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2117546" cy="3105602"/>
          </a:xfrm>
          <a:prstGeom prst="rect">
            <a:avLst/>
          </a:prstGeom>
          <a:noFill/>
        </p:spPr>
      </p:pic>
      <p:pic>
        <p:nvPicPr>
          <p:cNvPr id="6" name="Picture 15" descr="solnishk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264" y="836712"/>
            <a:ext cx="1619250" cy="1393825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72400" y="5715000"/>
            <a:ext cx="756664" cy="684000"/>
          </a:xfrm>
          <a:prstGeom prst="actionButtonForwardNex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15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700808"/>
            <a:ext cx="7344816" cy="17235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Игра</a:t>
            </a:r>
          </a:p>
          <a:p>
            <a:pPr algn="ctr">
              <a:defRPr/>
            </a:pPr>
            <a:r>
              <a:rPr lang="ru-RU" sz="66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</a:rPr>
              <a:t>«Малыш потерялся»</a:t>
            </a:r>
          </a:p>
        </p:txBody>
      </p:sp>
      <p:sp>
        <p:nvSpPr>
          <p:cNvPr id="9" name="Управляющая кнопка: документ 8">
            <a:hlinkClick r:id="" action="ppaction://hlinkshowjump?jump=lastslide" highlightClick="1"/>
          </p:cNvPr>
          <p:cNvSpPr/>
          <p:nvPr/>
        </p:nvSpPr>
        <p:spPr>
          <a:xfrm>
            <a:off x="323850" y="260350"/>
            <a:ext cx="431800" cy="504825"/>
          </a:xfrm>
          <a:prstGeom prst="actionButtonDocumen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7740650" y="188913"/>
            <a:ext cx="1223963" cy="36036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2813" y="6308725"/>
            <a:ext cx="431800" cy="433388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3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5"/>
          <p:cNvGrpSpPr>
            <a:grpSpLocks/>
          </p:cNvGrpSpPr>
          <p:nvPr/>
        </p:nvGrpSpPr>
        <p:grpSpPr bwMode="auto">
          <a:xfrm>
            <a:off x="1835150" y="1557338"/>
            <a:ext cx="1728788" cy="1511300"/>
            <a:chOff x="1835696" y="1556792"/>
            <a:chExt cx="1728192" cy="1512168"/>
          </a:xfrm>
        </p:grpSpPr>
        <p:sp>
          <p:nvSpPr>
            <p:cNvPr id="9" name="Шестиугольник 8"/>
            <p:cNvSpPr/>
            <p:nvPr/>
          </p:nvSpPr>
          <p:spPr>
            <a:xfrm>
              <a:off x="1835696" y="1556792"/>
              <a:ext cx="1728192" cy="1512168"/>
            </a:xfrm>
            <a:prstGeom prst="hexagon">
              <a:avLst/>
            </a:prstGeom>
            <a:noFill/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" name="Рисунок 4" descr="13177627831881642143Standing Pig.svg.hi.png">
              <a:hlinkClick r:id="" action="ppaction://noaction">
                <a:snd r:embed="rId2" name="drumroll.wav"/>
              </a:hlinkClick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916832"/>
              <a:ext cx="1291092" cy="785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Группа 9"/>
          <p:cNvGrpSpPr>
            <a:grpSpLocks/>
          </p:cNvGrpSpPr>
          <p:nvPr/>
        </p:nvGrpSpPr>
        <p:grpSpPr bwMode="auto">
          <a:xfrm>
            <a:off x="3563938" y="1557338"/>
            <a:ext cx="1728787" cy="1511300"/>
            <a:chOff x="3563888" y="1556792"/>
            <a:chExt cx="1728192" cy="1512168"/>
          </a:xfrm>
        </p:grpSpPr>
        <p:sp>
          <p:nvSpPr>
            <p:cNvPr id="12" name="Шестиугольник 11"/>
            <p:cNvSpPr/>
            <p:nvPr/>
          </p:nvSpPr>
          <p:spPr>
            <a:xfrm>
              <a:off x="3563888" y="1556792"/>
              <a:ext cx="1728192" cy="1512168"/>
            </a:xfrm>
            <a:prstGeom prst="hexagon">
              <a:avLst/>
            </a:prstGeom>
            <a:noFill/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3" name="Рисунок 8" descr="0_4f66c_d353737c_L.jpg">
              <a:hlinkClick r:id="" action="ppaction://hlinkshowjump?jump=nextslide">
                <a:snd r:embed="rId4" name="chimes.wav"/>
              </a:hlinkClick>
            </p:cNvPr>
            <p:cNvPicPr>
              <a:picLocks noChangeAspect="1"/>
            </p:cNvPicPr>
            <p:nvPr/>
          </p:nvPicPr>
          <p:blipFill>
            <a:blip r:embed="rId5" cstate="email">
              <a:lum contrast="-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51920" y="1772816"/>
              <a:ext cx="1169503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Группа 7"/>
          <p:cNvGrpSpPr>
            <a:grpSpLocks/>
          </p:cNvGrpSpPr>
          <p:nvPr/>
        </p:nvGrpSpPr>
        <p:grpSpPr bwMode="auto">
          <a:xfrm>
            <a:off x="5292725" y="1557338"/>
            <a:ext cx="1727200" cy="1511300"/>
            <a:chOff x="5292080" y="1556792"/>
            <a:chExt cx="1728192" cy="1512168"/>
          </a:xfrm>
        </p:grpSpPr>
        <p:sp>
          <p:nvSpPr>
            <p:cNvPr id="15" name="Шестиугольник 14"/>
            <p:cNvSpPr/>
            <p:nvPr/>
          </p:nvSpPr>
          <p:spPr>
            <a:xfrm>
              <a:off x="5292080" y="1556792"/>
              <a:ext cx="1728192" cy="1512168"/>
            </a:xfrm>
            <a:prstGeom prst="hexagon">
              <a:avLst/>
            </a:prstGeom>
            <a:noFill/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6" name="Рисунок 6" descr="Anonymous_Architetto_--_Elefante_02.png">
              <a:hlinkClick r:id="" action="ppaction://noaction">
                <a:snd r:embed="rId2" name="drumroll.wav"/>
              </a:hlinkClick>
            </p:cNvPr>
            <p:cNvPicPr>
              <a:picLocks noChangeAspect="1"/>
            </p:cNvPicPr>
            <p:nvPr/>
          </p:nvPicPr>
          <p:blipFill>
            <a:blip r:embed="rId6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916832"/>
              <a:ext cx="1116764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" name="Рисунок 12" descr="0_860f9_979e2678_X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3716338"/>
            <a:ext cx="1223962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856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0" descr="0_4f66c_d353737c_L.jpg"/>
          <p:cNvPicPr>
            <a:picLocks noChangeAspect="1"/>
          </p:cNvPicPr>
          <p:nvPr/>
        </p:nvPicPr>
        <p:blipFill>
          <a:blip r:embed="rId2" cstate="email"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565400"/>
            <a:ext cx="3606800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860f9_979e2678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365625"/>
            <a:ext cx="1468437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33600" y="533400"/>
            <a:ext cx="4756430" cy="830997"/>
          </a:xfrm>
          <a:prstGeom prst="rect">
            <a:avLst/>
          </a:prstGeom>
          <a:noFill/>
          <a:scene3d>
            <a:camera prst="orthographicFront"/>
            <a:lightRig rig="flat" dir="t">
              <a:rot lat="0" lon="0" rev="18900000"/>
            </a:lightRig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Зайчиха и зайчонок</a:t>
            </a:r>
          </a:p>
        </p:txBody>
      </p:sp>
      <p:pic>
        <p:nvPicPr>
          <p:cNvPr id="9" name="Рисунок 1" descr="fb00948c853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4797425"/>
            <a:ext cx="1527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6" descr="trava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5229225"/>
            <a:ext cx="1354137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5" descr="trava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5300663"/>
            <a:ext cx="135255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2" descr="trava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5157788"/>
            <a:ext cx="1354137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" descr="fb00948c853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868863"/>
            <a:ext cx="1527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3" descr="fb00948c853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5084763"/>
            <a:ext cx="1527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697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Задачи: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➢ идти в ногу со временем, </a:t>
            </a:r>
          </a:p>
          <a:p>
            <a:pPr eaLnBrk="1" hangingPunct="1"/>
            <a:r>
              <a:rPr lang="ru-RU" altLang="ru-RU" sz="2800" smtClean="0"/>
              <a:t>➢ стать для ребенка проводником  в мир новых технологий, наставником в выборе  компьютерных программ,  </a:t>
            </a:r>
          </a:p>
          <a:p>
            <a:pPr eaLnBrk="1" hangingPunct="1"/>
            <a:r>
              <a:rPr lang="ru-RU" altLang="ru-RU" sz="2800" smtClean="0"/>
              <a:t>➢ сформировать основы информационной культуры его личности, </a:t>
            </a:r>
          </a:p>
          <a:p>
            <a:pPr eaLnBrk="1" hangingPunct="1"/>
            <a:r>
              <a:rPr lang="ru-RU" altLang="ru-RU" sz="2800" smtClean="0"/>
              <a:t>➢ повысить профессиональный уровень педагогов и компетентность родителей.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524000"/>
            <a:ext cx="571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3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571472" y="1643050"/>
            <a:ext cx="7858180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57158" y="1643050"/>
            <a:ext cx="428628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142182" y="1643050"/>
            <a:ext cx="429422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928794" y="1643050"/>
            <a:ext cx="428628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14612" y="1643050"/>
            <a:ext cx="429422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503202" y="1642256"/>
            <a:ext cx="426260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218128" y="1643050"/>
            <a:ext cx="42546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288630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072860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932112" y="1643050"/>
            <a:ext cx="42546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644496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7501335" y="1643050"/>
            <a:ext cx="43019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1142976" y="1714488"/>
            <a:ext cx="4225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1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858464" y="1714488"/>
            <a:ext cx="52547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2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857488" y="1643050"/>
            <a:ext cx="2143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3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428992" y="1643050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4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215300" y="1643050"/>
            <a:ext cx="5155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5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000628" y="1785926"/>
            <a:ext cx="5709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6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786446" y="1643050"/>
            <a:ext cx="5180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7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500826" y="1785926"/>
            <a:ext cx="5613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8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358550" y="1643050"/>
            <a:ext cx="57004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9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929586" y="1714488"/>
            <a:ext cx="107157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10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57158" y="1714488"/>
            <a:ext cx="5902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0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44498" y="3071810"/>
            <a:ext cx="5645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6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644196" y="2928934"/>
            <a:ext cx="6007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7CCA62">
                    <a:lumMod val="75000"/>
                  </a:srgbClr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9</a:t>
            </a:r>
            <a:endParaRPr kumimoji="0" lang="ru-RU" sz="5400" b="1" i="0" u="none" strike="noStrike" kern="1200" cap="none" spc="300" normalizeH="0" baseline="0" noProof="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7CCA62">
                  <a:lumMod val="75000"/>
                </a:srgbClr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71472" y="3929066"/>
            <a:ext cx="5934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F6FC6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0F6FC6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8</a:t>
            </a:r>
            <a:endParaRPr kumimoji="0" lang="ru-RU" sz="5400" b="1" i="0" u="none" strike="noStrike" kern="1200" cap="none" spc="300" normalizeH="0" baseline="0" noProof="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F6FC6">
                      <a:tint val="83000"/>
                      <a:shade val="100000"/>
                      <a:satMod val="200000"/>
                    </a:srgbClr>
                  </a:gs>
                  <a:gs pos="75000">
                    <a:srgbClr val="0F6FC6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644177" y="3786190"/>
            <a:ext cx="5494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04617B">
                    <a:lumMod val="60000"/>
                    <a:lumOff val="40000"/>
                  </a:srgbClr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7</a:t>
            </a:r>
            <a:endParaRPr kumimoji="0" lang="ru-RU" sz="5400" b="1" i="0" u="none" strike="noStrike" kern="1200" cap="none" spc="300" normalizeH="0" baseline="0" noProof="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04617B">
                  <a:lumMod val="60000"/>
                  <a:lumOff val="40000"/>
                </a:srgbClr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42910" y="4572008"/>
            <a:ext cx="54694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FF3399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5</a:t>
            </a:r>
            <a:endParaRPr kumimoji="0" lang="ru-RU" sz="5400" b="1" i="0" u="none" strike="noStrike" kern="1200" cap="none" spc="300" normalizeH="0" baseline="0" noProof="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FF3399"/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644177" y="4572008"/>
            <a:ext cx="54946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300" normalizeH="0" baseline="0" noProof="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CC99FF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7</a:t>
            </a:r>
            <a:endParaRPr kumimoji="0" lang="ru-RU" sz="5400" b="1" i="0" u="none" strike="noStrike" kern="1200" cap="none" spc="300" normalizeH="0" baseline="0" noProof="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CC99FF"/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500430" y="2928934"/>
            <a:ext cx="50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FF99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3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FF99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357686" y="2928934"/>
            <a:ext cx="564578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50" normalizeH="0" baseline="0" noProof="0" dirty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2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FF33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428992" y="371475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66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4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66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357686" y="371475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4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FFCC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500430" y="4500570"/>
            <a:ext cx="52610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A5C249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2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A5C249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357686" y="4572008"/>
            <a:ext cx="5709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009DD9">
                        <a:satMod val="155000"/>
                      </a:srgbClr>
                    </a:gs>
                    <a:gs pos="100000">
                      <a:srgbClr val="009D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6</a:t>
            </a:r>
            <a:endParaRPr kumimoji="0" lang="ru-RU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009DD9">
                      <a:satMod val="155000"/>
                    </a:srgbClr>
                  </a:gs>
                  <a:gs pos="100000">
                    <a:srgbClr val="009DD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30491" y="3000372"/>
            <a:ext cx="5142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009DD9">
                    <a:lumMod val="60000"/>
                    <a:lumOff val="4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5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009DD9">
                  <a:lumMod val="60000"/>
                  <a:lumOff val="40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286644" y="3000372"/>
            <a:ext cx="514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CC99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5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CC99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6357950" y="3786190"/>
            <a:ext cx="5613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CCFF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8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CCFF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215593" y="3786190"/>
            <a:ext cx="85073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66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10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66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357950" y="442913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FF99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4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FF99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7286644" y="4429132"/>
            <a:ext cx="50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50" normalizeH="0" baseline="0" noProof="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Arial" panose="020B0604020202020204" pitchFamily="34" charset="0"/>
              </a:rPr>
              <a:t>3</a:t>
            </a:r>
            <a:endParaRPr kumimoji="0" lang="ru-RU" sz="5400" b="1" i="0" u="none" strike="noStrike" kern="1200" cap="none" spc="50" normalizeH="0" baseline="0" noProof="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nstantia"/>
              <a:ea typeface="+mn-ea"/>
              <a:cs typeface="Arial" panose="020B0604020202020204" pitchFamily="34" charset="0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643188" y="5786438"/>
            <a:ext cx="930275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CFF66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332" name="TextBox 100"/>
          <p:cNvSpPr txBox="1">
            <a:spLocks noChangeArrowheads="1"/>
          </p:cNvSpPr>
          <p:nvPr/>
        </p:nvSpPr>
        <p:spPr bwMode="auto">
          <a:xfrm>
            <a:off x="2857500" y="5715000"/>
            <a:ext cx="4302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&lt;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5214938" y="5786438"/>
            <a:ext cx="930275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334" name="TextBox 103"/>
          <p:cNvSpPr txBox="1">
            <a:spLocks noChangeArrowheads="1"/>
          </p:cNvSpPr>
          <p:nvPr/>
        </p:nvSpPr>
        <p:spPr bwMode="auto">
          <a:xfrm>
            <a:off x="5429250" y="5715000"/>
            <a:ext cx="5095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&gt;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3929063" y="5786438"/>
            <a:ext cx="928687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336" name="TextBox 105"/>
          <p:cNvSpPr txBox="1">
            <a:spLocks noChangeArrowheads="1"/>
          </p:cNvSpPr>
          <p:nvPr/>
        </p:nvSpPr>
        <p:spPr bwMode="auto">
          <a:xfrm>
            <a:off x="4144963" y="5715000"/>
            <a:ext cx="508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=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7" name="Прямоугольник 106"/>
          <p:cNvSpPr>
            <a:spLocks noChangeArrowheads="1"/>
          </p:cNvSpPr>
          <p:nvPr/>
        </p:nvSpPr>
        <p:spPr bwMode="auto">
          <a:xfrm>
            <a:off x="1143000" y="3071813"/>
            <a:ext cx="5095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&lt;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8" name="Прямоугольник 107"/>
          <p:cNvSpPr>
            <a:spLocks noChangeArrowheads="1"/>
          </p:cNvSpPr>
          <p:nvPr/>
        </p:nvSpPr>
        <p:spPr bwMode="auto">
          <a:xfrm>
            <a:off x="1143000" y="4714875"/>
            <a:ext cx="5095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&lt;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9" name="Прямоугольник 108"/>
          <p:cNvSpPr>
            <a:spLocks noChangeArrowheads="1"/>
          </p:cNvSpPr>
          <p:nvPr/>
        </p:nvSpPr>
        <p:spPr bwMode="auto">
          <a:xfrm>
            <a:off x="1143000" y="3857625"/>
            <a:ext cx="5095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&gt;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0" name="Прямоугольник 109"/>
          <p:cNvSpPr>
            <a:spLocks noChangeArrowheads="1"/>
          </p:cNvSpPr>
          <p:nvPr/>
        </p:nvSpPr>
        <p:spPr bwMode="auto">
          <a:xfrm>
            <a:off x="3929063" y="3071813"/>
            <a:ext cx="3111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&gt;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>
            <a:spLocks noChangeArrowheads="1"/>
          </p:cNvSpPr>
          <p:nvPr/>
        </p:nvSpPr>
        <p:spPr bwMode="auto">
          <a:xfrm>
            <a:off x="3929063" y="3857625"/>
            <a:ext cx="5095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=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Прямоугольник 113"/>
          <p:cNvSpPr>
            <a:spLocks noChangeArrowheads="1"/>
          </p:cNvSpPr>
          <p:nvPr/>
        </p:nvSpPr>
        <p:spPr bwMode="auto">
          <a:xfrm>
            <a:off x="6858000" y="3143250"/>
            <a:ext cx="298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=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5" name="Прямоугольник 114"/>
          <p:cNvSpPr>
            <a:spLocks noChangeArrowheads="1"/>
          </p:cNvSpPr>
          <p:nvPr/>
        </p:nvSpPr>
        <p:spPr bwMode="auto">
          <a:xfrm>
            <a:off x="3929063" y="4643438"/>
            <a:ext cx="5095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&lt;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Прямоугольник 115"/>
          <p:cNvSpPr>
            <a:spLocks noChangeArrowheads="1"/>
          </p:cNvSpPr>
          <p:nvPr/>
        </p:nvSpPr>
        <p:spPr bwMode="auto">
          <a:xfrm>
            <a:off x="6786563" y="3857625"/>
            <a:ext cx="3111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&lt;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7" name="Прямоугольник 116"/>
          <p:cNvSpPr>
            <a:spLocks noChangeArrowheads="1"/>
          </p:cNvSpPr>
          <p:nvPr/>
        </p:nvSpPr>
        <p:spPr bwMode="auto">
          <a:xfrm>
            <a:off x="6858000" y="4572000"/>
            <a:ext cx="3111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t>&gt;</a:t>
            </a:r>
            <a:endParaRPr kumimoji="0" lang="ru-RU" altLang="ru-RU" sz="46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3" grpId="0"/>
      <p:bldP spid="114" grpId="0"/>
      <p:bldP spid="115" grpId="0"/>
      <p:bldP spid="116" grpId="0"/>
      <p:bldP spid="1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1447800"/>
            <a:ext cx="533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число положить в корзинку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37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86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147" name="Рисунок 16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18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19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20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12" descr="белка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981075"/>
            <a:ext cx="3149600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Рисунок 14" descr="11954329291743204660panier-shopping_basket_a_01.svg.h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924175"/>
            <a:ext cx="1919288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Овальная выноска 21"/>
          <p:cNvSpPr/>
          <p:nvPr/>
        </p:nvSpPr>
        <p:spPr>
          <a:xfrm>
            <a:off x="3851275" y="981075"/>
            <a:ext cx="2582863" cy="1836738"/>
          </a:xfrm>
          <a:prstGeom prst="wedgeEllipseCallout">
            <a:avLst>
              <a:gd name="adj1" fmla="val -52530"/>
              <a:gd name="adj2" fmla="val 7372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Это число находится между числом 4 и 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40200" y="5732463"/>
            <a:ext cx="914400" cy="914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484438" y="5732463"/>
            <a:ext cx="914400" cy="914400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95963" y="5732463"/>
            <a:ext cx="914400" cy="914400"/>
          </a:xfrm>
          <a:prstGeom prst="ellipse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01013" y="5949950"/>
            <a:ext cx="719137" cy="574675"/>
          </a:xfrm>
          <a:prstGeom prst="actionButtonForwardNext">
            <a:avLst/>
          </a:prstGeom>
          <a:noFill/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652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-0.02454 C -0.01667 -0.02662 -0.0158 -0.02709 -0.01441 -0.03125 C -0.01406 -0.04445 -0.01441 -0.06459 -0.01146 -0.07686 C -0.01059 -0.08542 -0.00886 -0.09074 -0.00712 -0.09769 C -0.00608 -0.11274 -0.00104 -0.12385 0.00104 -0.13797 C 0.00191 -0.14445 0.0026 -0.15093 0.00399 -0.15625 C 0.00469 -0.16204 0.00607 -0.16806 0.00729 -0.17338 C 0.00816 -0.18079 0.00746 -0.17593 0.01007 -0.18635 C 0.01094 -0.18982 0.01302 -0.19653 0.01302 -0.1963 C 0.01389 -0.20394 0.01528 -0.20949 0.01684 -0.21621 C 0.01944 -0.22778 0.02187 -0.24005 0.02465 -0.25139 C 0.02587 -0.25718 0.02795 -0.26158 0.02934 -0.2669 C 0.03073 -0.27801 0.03576 -0.28912 0.03958 -0.29306 C 0.04236 -0.3007 0.04531 -0.30625 0.04913 -0.30996 C 0.05191 -0.3169 0.05469 -0.31991 0.05833 -0.32153 C 0.0618 -0.32524 0.0651 -0.32755 0.06875 -0.3294 C 0.07031 -0.33056 0.07309 -0.33218 0.07309 -0.33195 C 0.07864 -0.33889 0.08576 -0.33912 0.09149 -0.33959 C 0.1059 -0.33936 0.12031 -0.33936 0.13472 -0.33866 C 0.13958 -0.3382 0.14444 -0.32963 0.14913 -0.32686 C 0.15087 -0.32477 0.15225 -0.32338 0.15399 -0.32153 C 0.15538 -0.31783 0.15642 -0.31551 0.15833 -0.31366 C 0.15937 -0.30996 0.15972 -0.30672 0.16024 -0.30209 C 0.16059 -0.29931 0.1618 -0.29445 0.1618 -0.29422 " pathEditMode="relative" rAng="0" ptsTypes="f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86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123" name="Рисунок 16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18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19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20" descr="foto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797425"/>
            <a:ext cx="24384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12" descr="белка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981075"/>
            <a:ext cx="3149600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14" descr="11954329291743204660panier-shopping_basket_a_01.svg.h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924175"/>
            <a:ext cx="1919288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Овальная выноска 21"/>
          <p:cNvSpPr/>
          <p:nvPr/>
        </p:nvSpPr>
        <p:spPr>
          <a:xfrm>
            <a:off x="3779838" y="981075"/>
            <a:ext cx="2808287" cy="1692275"/>
          </a:xfrm>
          <a:prstGeom prst="wedgeEllipseCallout">
            <a:avLst>
              <a:gd name="adj1" fmla="val -52530"/>
              <a:gd name="adj2" fmla="val 7372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Это число меньше числа 10 на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975" y="5732463"/>
            <a:ext cx="914400" cy="914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140200" y="5732463"/>
            <a:ext cx="914400" cy="914400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95963" y="5732463"/>
            <a:ext cx="914400" cy="914400"/>
          </a:xfrm>
          <a:prstGeom prst="ellipse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01013" y="5949950"/>
            <a:ext cx="719137" cy="574675"/>
          </a:xfrm>
          <a:prstGeom prst="actionButtonForwardNext">
            <a:avLst/>
          </a:prstGeom>
          <a:noFill/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7359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7107 C 0.0007 -0.07292 0.00243 -0.07338 0.00538 -0.07732 C 0.00591 -0.09005 0.00538 -0.10973 0.01111 -0.12153 C 0.01302 -0.12963 0.01615 -0.13473 0.01962 -0.14144 C 0.02153 -0.15602 0.0316 -0.16667 0.03559 -0.18056 C 0.03733 -0.18658 0.03872 -0.19306 0.04132 -0.19815 C 0.04271 -0.20371 0.04549 -0.20949 0.04792 -0.21459 C 0.04966 -0.22176 0.04827 -0.21713 0.05348 -0.22709 C 0.05521 -0.23056 0.0592 -0.23704 0.0592 -0.23704 C 0.06077 -0.24422 0.06372 -0.24954 0.06667 -0.25602 C 0.0717 -0.26713 0.07657 -0.27894 0.08177 -0.29005 C 0.08438 -0.29561 0.08837 -0.3 0.09132 -0.3051 C 0.09375 -0.31574 0.10365 -0.32639 0.11111 -0.33033 C 0.11667 -0.33774 0.12257 -0.34306 0.12986 -0.34653 C 0.13525 -0.35324 0.14098 -0.35625 0.14792 -0.35787 C 0.15486 -0.36135 0.16129 -0.36343 0.16858 -0.36551 C 0.17136 -0.36644 0.17709 -0.36806 0.17709 -0.36806 C 0.18785 -0.37454 0.20174 -0.37477 0.21302 -0.37547 C 0.24132 -0.375 0.26962 -0.375 0.29792 -0.37431 C 0.30747 -0.37408 0.31702 -0.36574 0.32622 -0.36297 C 0.32934 -0.36088 0.33229 -0.35949 0.33559 -0.35787 C 0.33837 -0.35417 0.34045 -0.35209 0.3441 -0.35024 C 0.34601 -0.34653 0.34688 -0.34329 0.34792 -0.33912 C 0.34861 -0.33635 0.3507 -0.33149 0.3507 -0.33149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457200" y="141983"/>
            <a:ext cx="8382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детей при работе с компьютером</a:t>
            </a:r>
          </a:p>
          <a:p>
            <a:pPr algn="ctr" eaLnBrk="0" hangingPunct="0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Говоря об использовании компьютера детьми дошкольного возраста, встает вопрос о сохранении здоровья и зрения. Вопрос о "</a:t>
            </a:r>
            <a:r>
              <a:rPr lang="ru-RU" sz="28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засиживании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 за компьютером актуален. Разумно сделать ограничения занятий с ПК по времени-10-15 минут. Нормально развивающийся ребенок в этом возрасте должен двигаться 70-80% времени бодрствования! Помните об этом!</a:t>
            </a:r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06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603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"/>
            <a:ext cx="8739188" cy="4144963"/>
          </a:xfrm>
        </p:spPr>
        <p:txBody>
          <a:bodyPr/>
          <a:lstStyle/>
          <a:p>
            <a:pPr eaLnBrk="1" hangingPunct="1"/>
            <a:r>
              <a:rPr lang="ru-RU" altLang="ru-RU" sz="2000" dirty="0" smtClean="0"/>
              <a:t>Современное общество, в свете предъявления все более высоких требований к системе образования, уже давно осознало неотъемлемую связь повышения качества образования с информатизацией образовательного процесса.</a:t>
            </a:r>
          </a:p>
          <a:p>
            <a:pPr eaLnBrk="1" hangingPunct="1"/>
            <a:endParaRPr lang="ru-RU" altLang="ru-RU" sz="2000" dirty="0"/>
          </a:p>
          <a:p>
            <a:pPr eaLnBrk="1" hangingPunct="1"/>
            <a:r>
              <a:rPr lang="ru-RU" altLang="ru-RU" sz="2400" b="1" i="1" dirty="0">
                <a:solidFill>
                  <a:srgbClr val="FF0000"/>
                </a:solidFill>
              </a:rPr>
              <a:t> Детский сад – это часть общества, и в нём, как в капле воды, отражаются те же проблемы, что и во всей стране…. </a:t>
            </a:r>
            <a:endParaRPr lang="ru-RU" altLang="ru-RU" sz="2400" b="1" i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6" descr="http://im0-tub-ru.yandex.net/i?id=e5cf93e43a1f3f0be94efc59cb8f8db4-10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085306"/>
            <a:ext cx="5410200" cy="346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Что же такое ИКТ?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Информационные технологии – </a:t>
            </a:r>
            <a:r>
              <a:rPr lang="ru-RU" sz="2000" dirty="0" smtClean="0"/>
              <a:t>это совокупность знаний о способах и средствах работы с информационными ресурсами, и способ сбора, обработки и передачи информации для получения новых сведений об изучаемом объекте» 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   (</a:t>
            </a:r>
            <a:r>
              <a:rPr lang="ru-RU" sz="2000" dirty="0" err="1" smtClean="0"/>
              <a:t>И.Г.Захарова</a:t>
            </a:r>
            <a:r>
              <a:rPr lang="ru-RU" sz="2000" dirty="0" smtClean="0"/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Информационная технология</a:t>
            </a:r>
            <a:r>
              <a:rPr lang="ru-RU" sz="2000" i="1" dirty="0" smtClean="0"/>
              <a:t> – </a:t>
            </a:r>
            <a:r>
              <a:rPr lang="ru-RU" sz="2000" dirty="0" smtClean="0"/>
              <a:t>это педагогическая технология, использующая специальные способы, программные и технические средства (кино, аудио – и видео средства, компьютеры) для работы с информацией.</a:t>
            </a:r>
            <a:endParaRPr lang="ru-RU" sz="2000" u="sng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Информационно-коммуникативные  технологии</a:t>
            </a:r>
            <a:r>
              <a:rPr lang="ru-RU" sz="2000" dirty="0" smtClean="0"/>
              <a:t> – это личностно-ориентированные педагогические технологии. Следовательно, способствуют реализации принципов дифференцированного и индивидуального подхода к обучению. </a:t>
            </a:r>
            <a:endParaRPr lang="ru-RU" sz="2000" i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Информационно-коммуникационные технологии (ИКТ)</a:t>
            </a:r>
            <a:r>
              <a:rPr lang="ru-RU" sz="2000" dirty="0" smtClean="0"/>
              <a:t> — совокупность технологий, обеспечивающих фиксацию информации, ее обработку и информационные обмены (передачу, распространение, раскрытие).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11"/>
          <p:cNvSpPr>
            <a:spLocks noChangeArrowheads="1"/>
          </p:cNvSpPr>
          <p:nvPr/>
        </p:nvSpPr>
        <p:spPr bwMode="auto">
          <a:xfrm>
            <a:off x="152400" y="2286000"/>
            <a:ext cx="7010400" cy="457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794"/>
            <a:ext cx="8686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Основные направления развития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ИКТ в условиях ДОУ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42910" y="914400"/>
            <a:ext cx="2714644" cy="1219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Обучение работе на</a:t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 компьютере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000100" y="785794"/>
            <a:ext cx="19050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071538" y="785794"/>
            <a:ext cx="18288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285984" y="2500306"/>
            <a:ext cx="3205178" cy="1023942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развития 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воспитания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ребенка 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500298" y="3643314"/>
            <a:ext cx="3200400" cy="12954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интерактивного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обучения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357290" y="5072074"/>
            <a:ext cx="4191000" cy="11430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мониторинга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за усвоением программы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457200" y="2743200"/>
            <a:ext cx="1524000" cy="2895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ИКТ</a:t>
            </a:r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5072066" y="857232"/>
            <a:ext cx="37147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2000" b="1" u="sng" dirty="0">
                <a:solidFill>
                  <a:srgbClr val="FF3300"/>
                </a:solidFill>
                <a:latin typeface="Times New Roman" pitchFamily="18" charset="0"/>
              </a:rPr>
              <a:t>не предусматривает</a:t>
            </a:r>
            <a:r>
              <a:rPr lang="ru-RU" sz="20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обучение детей основам информатики и вычислительной техники</a:t>
            </a:r>
          </a:p>
        </p:txBody>
      </p:sp>
      <p:sp>
        <p:nvSpPr>
          <p:cNvPr id="8204" name="AutoShape 13"/>
          <p:cNvSpPr>
            <a:spLocks noChangeArrowheads="1"/>
          </p:cNvSpPr>
          <p:nvPr/>
        </p:nvSpPr>
        <p:spPr bwMode="auto">
          <a:xfrm>
            <a:off x="3429000" y="1143000"/>
            <a:ext cx="1752600" cy="457200"/>
          </a:xfrm>
          <a:prstGeom prst="rightArrow">
            <a:avLst>
              <a:gd name="adj1" fmla="val 50000"/>
              <a:gd name="adj2" fmla="val 9583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5"/>
          <p:cNvSpPr>
            <a:spLocks noChangeArrowheads="1"/>
          </p:cNvSpPr>
          <p:nvPr/>
        </p:nvSpPr>
        <p:spPr bwMode="auto">
          <a:xfrm>
            <a:off x="5867400" y="4648200"/>
            <a:ext cx="28956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Дидактические </a:t>
            </a:r>
          </a:p>
          <a:p>
            <a:pPr algn="ctr"/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</p:txBody>
      </p:sp>
      <p:sp>
        <p:nvSpPr>
          <p:cNvPr id="8206" name="AutoShape 16"/>
          <p:cNvSpPr>
            <a:spLocks noChangeArrowheads="1"/>
          </p:cNvSpPr>
          <p:nvPr/>
        </p:nvSpPr>
        <p:spPr bwMode="auto">
          <a:xfrm>
            <a:off x="5867400" y="2514600"/>
            <a:ext cx="26670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Развивающие 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компьютерные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 игры </a:t>
            </a:r>
          </a:p>
        </p:txBody>
      </p:sp>
      <p:sp>
        <p:nvSpPr>
          <p:cNvPr id="8207" name="AutoShape 17"/>
          <p:cNvSpPr>
            <a:spLocks noChangeArrowheads="1"/>
          </p:cNvSpPr>
          <p:nvPr/>
        </p:nvSpPr>
        <p:spPr bwMode="auto">
          <a:xfrm>
            <a:off x="5791200" y="3581400"/>
            <a:ext cx="32004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Аудиовизуальный ряд,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 презентации</a:t>
            </a:r>
          </a:p>
        </p:txBody>
      </p:sp>
      <p:sp>
        <p:nvSpPr>
          <p:cNvPr id="8208" name="AutoShape 19"/>
          <p:cNvSpPr>
            <a:spLocks noChangeArrowheads="1"/>
          </p:cNvSpPr>
          <p:nvPr/>
        </p:nvSpPr>
        <p:spPr bwMode="auto">
          <a:xfrm>
            <a:off x="5791200" y="5638800"/>
            <a:ext cx="29718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для индивидуальной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работы с ребенком</a:t>
            </a:r>
          </a:p>
        </p:txBody>
      </p:sp>
    </p:spTree>
    <p:extLst>
      <p:ext uri="{BB962C8B-B14F-4D97-AF65-F5344CB8AC3E}">
        <p14:creationId xmlns:p14="http://schemas.microsoft.com/office/powerpoint/2010/main" val="4658381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  <p:bldP spid="8199" grpId="0" animBg="1"/>
      <p:bldP spid="8200" grpId="0" animBg="1"/>
      <p:bldP spid="8201" grpId="0" animBg="1"/>
      <p:bldP spid="8203" grpId="0"/>
      <p:bldP spid="8205" grpId="0" animBg="1"/>
      <p:bldP spid="8206" grpId="0" animBg="1"/>
      <p:bldP spid="8207" grpId="0" animBg="1"/>
      <p:bldP spid="82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Значение использования ИКТ в процессе развития дошкольников.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eaLnBrk="1" hangingPunct="1"/>
            <a:r>
              <a:rPr lang="ru-RU" altLang="ru-RU" sz="1600" dirty="0" smtClean="0"/>
              <a:t>На сегодня информационные технологии значительно расширяют возможности родителей, педагогов и специалистов в сфере раннего обучения. Возможности использования современного компьютера позволяют наиболее полно и успешно реализовать развитие способностей ребенка.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600" dirty="0"/>
              <a:t>Все это предъявляет качественно новые требования и к дошкольному воспитанию - первому звену непрерывного образования, одна из главных задач которого - заложить потенциал обогащенного развития личности ребенка.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600" dirty="0"/>
              <a:t>Поэтому в систему дошкольного воспитания и обучения необходимо внедрять информационные технологии.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600" dirty="0"/>
              <a:t>Практика показала, что при этом значительно возрастает интерес детей к занятиям, повышается уровень познавательных возможностей. </a:t>
            </a:r>
          </a:p>
          <a:p>
            <a:pPr eaLnBrk="1" hangingPunct="1"/>
            <a:r>
              <a:rPr lang="ru-RU" altLang="ru-RU" sz="1600" dirty="0"/>
              <a:t>Компьютер может войти в жизнь ребенка через игру. Игра - одна из форм практического мышления. В игре ребенок оперирует своими знаниями, опытом, впечатлением, отображенными в общественной форме игровых способов действия, игровых знаков, приобретающих значение в смысловом поле игр. Ребенок обнаруживает способность наделять нейтральный (до определенного уровня) объект игровым значением в смысловом поле игры. Именно эта способность является главнейшей психологической базой для введения в игру дошкольника компьютера как игрового средства.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9220" name="Picture 5" descr="http://im3-tub-ru.yandex.net/i?id=b5635ddf8f3cc65203b87145e80fa194-03-144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51054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/>
              <a:t>Преимущества:</a:t>
            </a:r>
            <a:r>
              <a:rPr lang="ru-RU" altLang="ru-RU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-предъявление информации на экране компьютера в игровой форме вызывает у детей огромный интерес;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-несет в себе образный тип информации, понятный дошкольникам;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-движения, звук, мультипликация надолго привлекает внимание ребенка;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-проблемные задачи, поощрение ребенка при их правильном решении самим ---компьютером являются стимулом познавательной активности детей;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-предоставляет возможность индивидуализации обучения;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-ребенок сам регулирует темп и количество решаемых игровых обучающих задач;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-в процессе своей деятельности за компьютером дошкольник приобретает уверенность в себе, в том, что он многое может;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-позволяет моделировать такие жизненные ситуации, которые нельзя увидеть в -повседневной жизни (полет ракеты, половодье, неожиданные и необычные эффекты);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-компьютер очень "терпелив", никогда не ругает ребенка за ошибки, а ждет, пока он сам исправит их.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u="sng" smtClean="0"/>
              <a:t>Где же возможно применение ИКТ-технологий в детском саду?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Эффективность компьютеризации обучения в дошкольных образовательных учреждениях зависит от качества применяемых педагогических программных средств, от умения рационального и умелого их использования в образовательном процессе. Информационно-компьютерные технологии могут использоваться как в воспитательно-образовательной работе педагога, так и в методической работе ДОУ, а также как сотрудничество с родителями, общественностью, как популяризация деятельности детского сада.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E4A7969881B1F4EB517DE9EAFD78752" ma:contentTypeVersion="2" ma:contentTypeDescription="Создание документа." ma:contentTypeScope="" ma:versionID="991944469e7cc8856e9be4d0f603d4db">
  <xsd:schema xmlns:xsd="http://www.w3.org/2001/XMLSchema" xmlns:xs="http://www.w3.org/2001/XMLSchema" xmlns:p="http://schemas.microsoft.com/office/2006/metadata/properties" xmlns:ns2="f046889a-1473-41f5-84a5-57d19e464c04" targetNamespace="http://schemas.microsoft.com/office/2006/metadata/properties" ma:root="true" ma:fieldsID="ab452fe44646a72e5367e0f1023e2dea" ns2:_="">
    <xsd:import namespace="f046889a-1473-41f5-84a5-57d19e464c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46889a-1473-41f5-84a5-57d19e464c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A9306-A523-4CC3-9958-7FCC561E3DA4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f046889a-1473-41f5-84a5-57d19e464c04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8058829-EC2F-4FCB-B4F6-D9F3A54ECE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594ADB-6BDE-41CB-B0DC-6241B60EF4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46889a-1473-41f5-84a5-57d19e464c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853</Words>
  <Application>Microsoft Office PowerPoint</Application>
  <PresentationFormat>Экран (4:3)</PresentationFormat>
  <Paragraphs>189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Constantia</vt:lpstr>
      <vt:lpstr>Impact</vt:lpstr>
      <vt:lpstr>Monotype Corsiva</vt:lpstr>
      <vt:lpstr>Times New Roman</vt:lpstr>
      <vt:lpstr>Оформление по умолчанию</vt:lpstr>
      <vt:lpstr>Презентация PowerPoint</vt:lpstr>
      <vt:lpstr>Презентация PowerPoint</vt:lpstr>
      <vt:lpstr>Задачи:</vt:lpstr>
      <vt:lpstr>Презентация PowerPoint</vt:lpstr>
      <vt:lpstr>Что же такое ИКТ?</vt:lpstr>
      <vt:lpstr>Основные направления развития  ИКТ в условиях ДОУ</vt:lpstr>
      <vt:lpstr>Значение использования ИКТ в процессе развития дошкольников.</vt:lpstr>
      <vt:lpstr>Преимущества: </vt:lpstr>
      <vt:lpstr>Где же возможно применение ИКТ-технологий в детском саду?</vt:lpstr>
      <vt:lpstr>Использование ИКТ в воспитательно-образовательном процессе.</vt:lpstr>
      <vt:lpstr>Использование ИКТ в методической работе ДОУ</vt:lpstr>
      <vt:lpstr>Использование ИКТ в работе с родителями</vt:lpstr>
      <vt:lpstr>Проблемы внедрения ИКТ-технологий в практику работы детского сада.</vt:lpstr>
      <vt:lpstr>Применение ИКТ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мадоу 42</cp:lastModifiedBy>
  <cp:revision>21</cp:revision>
  <cp:lastPrinted>1601-01-01T00:00:00Z</cp:lastPrinted>
  <dcterms:created xsi:type="dcterms:W3CDTF">2015-02-18T08:51:17Z</dcterms:created>
  <dcterms:modified xsi:type="dcterms:W3CDTF">2022-02-13T19:58:31Z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0x010100AE4A7969881B1F4EB517DE9EAFD78752</vt:lpwstr>
  </property>
</Properties>
</file>