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4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12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6857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Ивановский филиал МБОУ </a:t>
            </a:r>
            <a:r>
              <a:rPr lang="ru-RU" sz="2400" smtClean="0"/>
              <a:t>«Сатинская СОШ»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514600"/>
            <a:ext cx="6400800" cy="2286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Использование исторических сведений на уроках математики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2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</p:spPr>
      </p:pic>
      <p:pic>
        <p:nvPicPr>
          <p:cNvPr id="5" name="Содержимое 3" descr="f3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209800"/>
            <a:ext cx="3352800" cy="28697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Первобытный «компьютер»,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который всегда с нами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1905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1905000"/>
            <a:ext cx="472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Первобытные люди жили в пещерах. Вот качнулось пламя, тени заплясали по сводам пещеры. Сегодня была большая охота. Три оленя попались в яму, а два – в ловушку. Сколько же всего? Три пальца да ещё два пальца – целая рука. Много животных поймали. Еды  хватит надолго: одного оленя хватит на четыре дня. На сколько дней хватит четырёх оленей? …</a:t>
            </a:r>
          </a:p>
          <a:p>
            <a:pPr algn="just"/>
            <a:r>
              <a:rPr lang="ru-RU" dirty="0" smtClean="0"/>
              <a:t>Первобытный «компьютер» - десять пальцев на руках.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54102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современном мире можно использовать первобытный «компьютер»  при изучении таблицы умножения на девять!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Интересные числа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4267200" cy="4297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Долгие века люди не находили ответа </a:t>
            </a:r>
          </a:p>
          <a:p>
            <a:pPr algn="just">
              <a:buNone/>
            </a:pPr>
            <a:r>
              <a:rPr lang="ru-RU" sz="1800" dirty="0" smtClean="0"/>
              <a:t>на вопрос: «Как сделать так, чтобы</a:t>
            </a:r>
          </a:p>
          <a:p>
            <a:pPr algn="just">
              <a:buNone/>
            </a:pPr>
            <a:r>
              <a:rPr lang="ru-RU" sz="1800" dirty="0" smtClean="0"/>
              <a:t>запись цифр была простой и понятной?».</a:t>
            </a:r>
          </a:p>
          <a:p>
            <a:pPr algn="just">
              <a:buNone/>
            </a:pPr>
            <a:r>
              <a:rPr lang="ru-RU" sz="1800" dirty="0" smtClean="0"/>
              <a:t>Решение этой проблемы привело к тому,</a:t>
            </a:r>
          </a:p>
          <a:p>
            <a:pPr algn="just">
              <a:buNone/>
            </a:pPr>
            <a:r>
              <a:rPr lang="ru-RU" sz="1800" dirty="0" smtClean="0"/>
              <a:t>Что в Индии примерно две тысячи лет</a:t>
            </a:r>
          </a:p>
          <a:p>
            <a:pPr algn="just">
              <a:buNone/>
            </a:pPr>
            <a:r>
              <a:rPr lang="ru-RU" sz="1800" dirty="0" smtClean="0"/>
              <a:t>Назад появился 0. Назывался он в то </a:t>
            </a:r>
          </a:p>
          <a:p>
            <a:pPr algn="just">
              <a:buNone/>
            </a:pPr>
            <a:r>
              <a:rPr lang="ru-RU" sz="1800" dirty="0" smtClean="0"/>
              <a:t>Время просто кружком, а в Древней</a:t>
            </a:r>
          </a:p>
          <a:p>
            <a:pPr algn="just">
              <a:buNone/>
            </a:pPr>
            <a:r>
              <a:rPr lang="ru-RU" sz="1800" dirty="0" smtClean="0"/>
              <a:t>Индии кружок – </a:t>
            </a:r>
            <a:r>
              <a:rPr lang="ru-RU" sz="1800" i="1" dirty="0" err="1" smtClean="0"/>
              <a:t>сунья</a:t>
            </a:r>
            <a:r>
              <a:rPr lang="ru-RU" sz="1800" i="1" dirty="0" smtClean="0"/>
              <a:t>.</a:t>
            </a:r>
            <a:r>
              <a:rPr lang="ru-RU" sz="1800" dirty="0" smtClean="0"/>
              <a:t> Арабы перевели </a:t>
            </a:r>
          </a:p>
          <a:p>
            <a:pPr algn="just">
              <a:buNone/>
            </a:pPr>
            <a:r>
              <a:rPr lang="ru-RU" sz="1800" dirty="0" smtClean="0"/>
              <a:t>это слово как </a:t>
            </a:r>
            <a:r>
              <a:rPr lang="ru-RU" sz="1800" i="1" dirty="0" smtClean="0"/>
              <a:t>цифр. </a:t>
            </a:r>
            <a:r>
              <a:rPr lang="ru-RU" sz="1800" dirty="0" smtClean="0"/>
              <a:t>Само слово «нуль»</a:t>
            </a:r>
          </a:p>
          <a:p>
            <a:pPr algn="just">
              <a:buNone/>
            </a:pPr>
            <a:r>
              <a:rPr lang="ru-RU" sz="1800" dirty="0" smtClean="0"/>
              <a:t>возникло от латинского </a:t>
            </a:r>
            <a:r>
              <a:rPr lang="en-US" sz="1800" i="1" dirty="0" err="1" smtClean="0"/>
              <a:t>nullum</a:t>
            </a:r>
            <a:r>
              <a:rPr lang="en-US" sz="1800" i="1" dirty="0" smtClean="0"/>
              <a:t> </a:t>
            </a:r>
            <a:r>
              <a:rPr lang="ru-RU" sz="1800" i="1" dirty="0" smtClean="0"/>
              <a:t> - ничто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6" name="Содержимое 2"/>
          <p:cNvSpPr>
            <a:spLocks noGrp="1"/>
          </p:cNvSpPr>
          <p:nvPr>
            <p:ph sz="half" idx="1"/>
          </p:nvPr>
        </p:nvSpPr>
        <p:spPr>
          <a:xfrm>
            <a:off x="4572000" y="1905001"/>
            <a:ext cx="4191000" cy="3962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Слово </a:t>
            </a:r>
            <a:r>
              <a:rPr lang="ru-RU" sz="1800" i="1" dirty="0" smtClean="0"/>
              <a:t>миллион</a:t>
            </a:r>
            <a:r>
              <a:rPr lang="ru-RU" sz="1800" dirty="0" smtClean="0"/>
              <a:t>, обозначающее</a:t>
            </a:r>
          </a:p>
          <a:p>
            <a:pPr>
              <a:buNone/>
            </a:pPr>
            <a:r>
              <a:rPr lang="ru-RU" sz="1800" i="1" dirty="0" smtClean="0"/>
              <a:t>тысячу тысяч, </a:t>
            </a:r>
            <a:r>
              <a:rPr lang="ru-RU" sz="1800" dirty="0" smtClean="0"/>
              <a:t>придумал знаменитый</a:t>
            </a:r>
          </a:p>
          <a:p>
            <a:pPr>
              <a:buNone/>
            </a:pPr>
            <a:r>
              <a:rPr lang="ru-RU" sz="1800" dirty="0" smtClean="0"/>
              <a:t> итальянский путешественник Марко</a:t>
            </a:r>
          </a:p>
          <a:p>
            <a:pPr>
              <a:buNone/>
            </a:pPr>
            <a:r>
              <a:rPr lang="ru-RU" sz="1800" dirty="0" smtClean="0"/>
              <a:t> Поло. Испанское слово </a:t>
            </a:r>
            <a:r>
              <a:rPr lang="ru-RU" sz="1800" i="1" dirty="0" err="1" smtClean="0"/>
              <a:t>милле</a:t>
            </a:r>
            <a:endParaRPr lang="ru-RU" sz="1800" i="1" dirty="0" smtClean="0"/>
          </a:p>
          <a:p>
            <a:pPr>
              <a:buNone/>
            </a:pPr>
            <a:r>
              <a:rPr lang="ru-RU" sz="1800" i="1" dirty="0" smtClean="0"/>
              <a:t> </a:t>
            </a:r>
            <a:r>
              <a:rPr lang="ru-RU" sz="1800" dirty="0" smtClean="0"/>
              <a:t>обозначает </a:t>
            </a:r>
            <a:r>
              <a:rPr lang="ru-RU" sz="1800" i="1" dirty="0" smtClean="0"/>
              <a:t>тысяча. </a:t>
            </a:r>
            <a:r>
              <a:rPr lang="ru-RU" sz="1800" dirty="0" smtClean="0"/>
              <a:t>Часть слова – </a:t>
            </a:r>
            <a:r>
              <a:rPr lang="ru-RU" sz="1800" i="1" dirty="0" err="1" smtClean="0"/>
              <a:t>оне</a:t>
            </a:r>
            <a:r>
              <a:rPr lang="ru-RU" sz="1800" dirty="0" smtClean="0"/>
              <a:t>,</a:t>
            </a:r>
          </a:p>
          <a:p>
            <a:pPr>
              <a:buNone/>
            </a:pPr>
            <a:r>
              <a:rPr lang="ru-RU" sz="1800" dirty="0" smtClean="0"/>
              <a:t> увеличительная, соответсвует </a:t>
            </a:r>
          </a:p>
          <a:p>
            <a:pPr>
              <a:buNone/>
            </a:pPr>
            <a:r>
              <a:rPr lang="ru-RU" sz="1800" dirty="0" smtClean="0"/>
              <a:t>русскому – </a:t>
            </a:r>
            <a:r>
              <a:rPr lang="ru-RU" sz="1800" i="1" dirty="0" err="1" smtClean="0"/>
              <a:t>ищ</a:t>
            </a:r>
            <a:r>
              <a:rPr lang="ru-RU" sz="1800" i="1" dirty="0" smtClean="0"/>
              <a:t>(е). </a:t>
            </a:r>
            <a:r>
              <a:rPr lang="ru-RU" sz="1800" dirty="0" smtClean="0"/>
              <a:t>Таким образом, </a:t>
            </a:r>
          </a:p>
          <a:p>
            <a:pPr>
              <a:buNone/>
            </a:pPr>
            <a:r>
              <a:rPr lang="ru-RU" sz="1800" dirty="0" smtClean="0"/>
              <a:t>слово </a:t>
            </a:r>
            <a:r>
              <a:rPr lang="ru-RU" sz="1800" i="1" dirty="0" smtClean="0"/>
              <a:t>миллион </a:t>
            </a:r>
            <a:r>
              <a:rPr lang="ru-RU" sz="1800" dirty="0" smtClean="0"/>
              <a:t> соответствует </a:t>
            </a:r>
          </a:p>
          <a:p>
            <a:pPr>
              <a:buNone/>
            </a:pPr>
            <a:r>
              <a:rPr lang="ru-RU" sz="1800" dirty="0" smtClean="0"/>
              <a:t>несуществующему в русском языке </a:t>
            </a:r>
          </a:p>
          <a:p>
            <a:pPr>
              <a:buNone/>
            </a:pPr>
            <a:r>
              <a:rPr lang="ru-RU" sz="1800" dirty="0" smtClean="0"/>
              <a:t>числительному </a:t>
            </a:r>
            <a:r>
              <a:rPr lang="ru-RU" sz="1800" i="1" dirty="0" err="1" smtClean="0"/>
              <a:t>тысячище</a:t>
            </a:r>
            <a:r>
              <a:rPr lang="ru-RU" sz="1800" i="1" dirty="0" smtClean="0"/>
              <a:t>.</a:t>
            </a:r>
            <a:r>
              <a:rPr lang="ru-RU" sz="1800" dirty="0" smtClean="0"/>
              <a:t> Марко </a:t>
            </a:r>
          </a:p>
          <a:p>
            <a:pPr>
              <a:buNone/>
            </a:pPr>
            <a:r>
              <a:rPr lang="ru-RU" sz="1800" dirty="0" smtClean="0"/>
              <a:t>Поло придумал это слово для </a:t>
            </a:r>
          </a:p>
          <a:p>
            <a:pPr>
              <a:buNone/>
            </a:pPr>
            <a:r>
              <a:rPr lang="ru-RU" sz="1800" dirty="0" smtClean="0"/>
              <a:t>описания необычайных богатств </a:t>
            </a:r>
          </a:p>
          <a:p>
            <a:pPr>
              <a:buNone/>
            </a:pPr>
            <a:r>
              <a:rPr lang="ru-RU" sz="1800" dirty="0" smtClean="0"/>
              <a:t>Востока.</a:t>
            </a:r>
            <a:endParaRPr lang="ru-RU" sz="1800" dirty="0"/>
          </a:p>
        </p:txBody>
      </p:sp>
      <p:pic>
        <p:nvPicPr>
          <p:cNvPr id="14338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1066800" cy="1676400"/>
          </a:xfrm>
          <a:prstGeom prst="rect">
            <a:avLst/>
          </a:prstGeom>
          <a:noFill/>
        </p:spPr>
      </p:pic>
      <p:pic>
        <p:nvPicPr>
          <p:cNvPr id="14339" name="Picture 3" descr="E:\4 класс\графика\Для сайта\0-9\c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219200"/>
            <a:ext cx="457200" cy="685800"/>
          </a:xfrm>
          <a:prstGeom prst="rect">
            <a:avLst/>
          </a:prstGeom>
          <a:noFill/>
        </p:spPr>
      </p:pic>
      <p:pic>
        <p:nvPicPr>
          <p:cNvPr id="9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143000"/>
            <a:ext cx="533400" cy="838200"/>
          </a:xfrm>
          <a:prstGeom prst="rect">
            <a:avLst/>
          </a:prstGeom>
          <a:noFill/>
        </p:spPr>
      </p:pic>
      <p:pic>
        <p:nvPicPr>
          <p:cNvPr id="10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143000"/>
            <a:ext cx="533400" cy="838200"/>
          </a:xfrm>
          <a:prstGeom prst="rect">
            <a:avLst/>
          </a:prstGeom>
          <a:noFill/>
        </p:spPr>
      </p:pic>
      <p:pic>
        <p:nvPicPr>
          <p:cNvPr id="11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143000"/>
            <a:ext cx="533400" cy="838200"/>
          </a:xfrm>
          <a:prstGeom prst="rect">
            <a:avLst/>
          </a:prstGeom>
          <a:noFill/>
        </p:spPr>
      </p:pic>
      <p:pic>
        <p:nvPicPr>
          <p:cNvPr id="12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143000"/>
            <a:ext cx="533400" cy="838200"/>
          </a:xfrm>
          <a:prstGeom prst="rect">
            <a:avLst/>
          </a:prstGeom>
          <a:noFill/>
        </p:spPr>
      </p:pic>
      <p:pic>
        <p:nvPicPr>
          <p:cNvPr id="13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143000"/>
            <a:ext cx="533400" cy="838200"/>
          </a:xfrm>
          <a:prstGeom prst="rect">
            <a:avLst/>
          </a:prstGeom>
          <a:noFill/>
        </p:spPr>
      </p:pic>
      <p:pic>
        <p:nvPicPr>
          <p:cNvPr id="14" name="Picture 2" descr="E:\4 класс\графика\Для сайта\0-9\c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143000"/>
            <a:ext cx="5334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Интересные числа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37 ∙ 3 = 111</a:t>
            </a:r>
          </a:p>
          <a:p>
            <a:pPr>
              <a:buNone/>
            </a:pPr>
            <a:r>
              <a:rPr lang="ru-RU" dirty="0" smtClean="0"/>
              <a:t>37 ∙ 6 = 222</a:t>
            </a:r>
          </a:p>
          <a:p>
            <a:pPr>
              <a:buNone/>
            </a:pPr>
            <a:r>
              <a:rPr lang="ru-RU" dirty="0" smtClean="0"/>
              <a:t>37 ∙ 9 = 333</a:t>
            </a:r>
          </a:p>
          <a:p>
            <a:pPr>
              <a:buNone/>
            </a:pPr>
            <a:r>
              <a:rPr lang="ru-RU" dirty="0" smtClean="0"/>
              <a:t>37 ∙ 12 = 444</a:t>
            </a:r>
          </a:p>
          <a:p>
            <a:pPr>
              <a:buNone/>
            </a:pPr>
            <a:r>
              <a:rPr lang="ru-RU" dirty="0" smtClean="0"/>
              <a:t>37 ∙ 15 = 555</a:t>
            </a:r>
          </a:p>
          <a:p>
            <a:pPr>
              <a:buNone/>
            </a:pPr>
            <a:r>
              <a:rPr lang="ru-RU" dirty="0" smtClean="0"/>
              <a:t>37 ∙ 18 = 666</a:t>
            </a:r>
          </a:p>
          <a:p>
            <a:pPr>
              <a:buNone/>
            </a:pPr>
            <a:r>
              <a:rPr lang="ru-RU" dirty="0" smtClean="0"/>
              <a:t>37 ∙ 21 =  777</a:t>
            </a:r>
          </a:p>
          <a:p>
            <a:pPr>
              <a:buNone/>
            </a:pPr>
            <a:r>
              <a:rPr lang="ru-RU" dirty="0" smtClean="0"/>
              <a:t>37 ∙ 24 = 888</a:t>
            </a:r>
          </a:p>
          <a:p>
            <a:pPr>
              <a:buNone/>
            </a:pPr>
            <a:r>
              <a:rPr lang="ru-RU" dirty="0" smtClean="0"/>
              <a:t>37 ∙ 27 = 999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5362" name="Picture 2" descr="E:\4 класс\графика\Для сайта\0-9\cif3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66800"/>
            <a:ext cx="571500" cy="714375"/>
          </a:xfrm>
          <a:prstGeom prst="rect">
            <a:avLst/>
          </a:prstGeom>
          <a:noFill/>
        </p:spPr>
      </p:pic>
      <p:pic>
        <p:nvPicPr>
          <p:cNvPr id="15363" name="Picture 3" descr="E:\4 класс\графика\Для сайта\0-9\cif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066800"/>
            <a:ext cx="571500" cy="714375"/>
          </a:xfrm>
          <a:prstGeom prst="rect">
            <a:avLst/>
          </a:prstGeom>
          <a:noFill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029200" y="18288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5029200" y="18288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3"/>
          <p:cNvSpPr txBox="1">
            <a:spLocks/>
          </p:cNvSpPr>
          <p:nvPr/>
        </p:nvSpPr>
        <p:spPr>
          <a:xfrm>
            <a:off x="5029200" y="18288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3"/>
          <p:cNvSpPr txBox="1">
            <a:spLocks/>
          </p:cNvSpPr>
          <p:nvPr/>
        </p:nvSpPr>
        <p:spPr>
          <a:xfrm>
            <a:off x="457200" y="17526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3"/>
          <p:cNvSpPr txBox="1">
            <a:spLocks/>
          </p:cNvSpPr>
          <p:nvPr/>
        </p:nvSpPr>
        <p:spPr>
          <a:xfrm>
            <a:off x="4724400" y="1828801"/>
            <a:ext cx="4038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724400" y="2057400"/>
            <a:ext cx="4191000" cy="352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 2 = 285714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 3 = 428571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 4 = 571428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 5 = 714285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 6 = 857142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142857 ∙7 = 999999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6" name="Picture 6" descr="E:\4 класс\графика\Для сайта\0-9\num_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219200"/>
            <a:ext cx="304800" cy="699247"/>
          </a:xfrm>
          <a:prstGeom prst="rect">
            <a:avLst/>
          </a:prstGeom>
          <a:noFill/>
        </p:spPr>
      </p:pic>
      <p:pic>
        <p:nvPicPr>
          <p:cNvPr id="15367" name="Picture 7" descr="E:\4 класс\графика\Для сайта\0-9\num_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399" y="1219199"/>
            <a:ext cx="487279" cy="685801"/>
          </a:xfrm>
          <a:prstGeom prst="rect">
            <a:avLst/>
          </a:prstGeom>
          <a:noFill/>
        </p:spPr>
      </p:pic>
      <p:pic>
        <p:nvPicPr>
          <p:cNvPr id="15368" name="Picture 8" descr="E:\4 класс\графика\Для сайта\0-9\num_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1200" y="1219199"/>
            <a:ext cx="457200" cy="703385"/>
          </a:xfrm>
          <a:prstGeom prst="rect">
            <a:avLst/>
          </a:prstGeom>
          <a:noFill/>
        </p:spPr>
      </p:pic>
      <p:pic>
        <p:nvPicPr>
          <p:cNvPr id="15369" name="Picture 9" descr="E:\4 класс\графика\Для сайта\0-9\num_8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05600" y="1219200"/>
            <a:ext cx="457200" cy="713232"/>
          </a:xfrm>
          <a:prstGeom prst="rect">
            <a:avLst/>
          </a:prstGeom>
          <a:noFill/>
        </p:spPr>
      </p:pic>
      <p:pic>
        <p:nvPicPr>
          <p:cNvPr id="15370" name="Picture 10" descr="E:\4 класс\графика\Для сайта\0-9\num_5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91400" y="1219200"/>
            <a:ext cx="439615" cy="685800"/>
          </a:xfrm>
          <a:prstGeom prst="rect">
            <a:avLst/>
          </a:prstGeom>
          <a:noFill/>
        </p:spPr>
      </p:pic>
      <p:pic>
        <p:nvPicPr>
          <p:cNvPr id="15371" name="Picture 11" descr="E:\4 класс\графика\Для сайта\0-9\num_7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00" y="1219200"/>
            <a:ext cx="47478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Волшебная таблица</a:t>
            </a:r>
            <a:endParaRPr lang="ru-RU" dirty="0">
              <a:latin typeface="Monotype Corsiva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37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ряд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548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Волшебная таблица</a:t>
            </a:r>
            <a:endParaRPr lang="ru-RU" dirty="0">
              <a:latin typeface="Monotype Corsiva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73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37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 ряд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ряд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548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83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Угадывание чисел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Запишите число из трёх цифр (только пусть крайние его цифры будут разные).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Переставьте цифры с одного конца на другой.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Вычтите второе число из первого.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Переставьте цифры в этой разности.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Сложите два последних числа.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Угадывание чисел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3124199"/>
            <a:ext cx="4648200" cy="2209801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4822" y="2967334"/>
            <a:ext cx="454837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1089</a:t>
            </a:r>
            <a:endParaRPr lang="ru-RU" sz="15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38800" y="4038600"/>
            <a:ext cx="31242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50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198</a:t>
            </a:r>
            <a:endParaRPr lang="ru-RU" sz="15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64162E-6 L -0.125 -0.18867 " pathEditMode="relative" ptsTypes="AA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21"/>
            <a:ext cx="9144000" cy="68887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676400"/>
            <a:ext cx="839101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10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</a:t>
            </a:r>
            <a:endParaRPr lang="ru-RU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571</Words>
  <Application>Microsoft Office PowerPoint</Application>
  <PresentationFormat>Экран (4:3)</PresentationFormat>
  <Paragraphs>240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Monotype Corsiva</vt:lpstr>
      <vt:lpstr>Times New Roman</vt:lpstr>
      <vt:lpstr>Office Theme</vt:lpstr>
      <vt:lpstr>Ивановский филиал МБОУ «Сатинская СОШ»</vt:lpstr>
      <vt:lpstr>Первобытный «компьютер», который всегда с нами</vt:lpstr>
      <vt:lpstr>Интересные числа</vt:lpstr>
      <vt:lpstr>Интересные числа</vt:lpstr>
      <vt:lpstr>Волшебная таблица</vt:lpstr>
      <vt:lpstr>Волшебная таблица</vt:lpstr>
      <vt:lpstr>Угадывание чисел</vt:lpstr>
      <vt:lpstr>Угадывание чисел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</cp:lastModifiedBy>
  <cp:revision>13</cp:revision>
  <dcterms:modified xsi:type="dcterms:W3CDTF">2022-02-13T09:54:51Z</dcterms:modified>
</cp:coreProperties>
</file>