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0"/>
  </p:notesMasterIdLst>
  <p:sldIdLst>
    <p:sldId id="263" r:id="rId2"/>
    <p:sldId id="257" r:id="rId3"/>
    <p:sldId id="262" r:id="rId4"/>
    <p:sldId id="258" r:id="rId5"/>
    <p:sldId id="259" r:id="rId6"/>
    <p:sldId id="260" r:id="rId7"/>
    <p:sldId id="264" r:id="rId8"/>
    <p:sldId id="265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54AF304-F803-44AC-8F13-16E1902BB61E}" type="datetimeFigureOut">
              <a:rPr lang="ru-RU" smtClean="0"/>
              <a:t>07.01.2012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4C04590-CA6D-4C39-8523-FF9016B539B6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C04590-CA6D-4C39-8523-FF9016B539B6}" type="slidenum">
              <a:rPr lang="ru-RU" smtClean="0"/>
              <a:t>8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BE9CFE8-DDD3-4CF0-9399-0FA8A59C8457}" type="datetimeFigureOut">
              <a:rPr lang="ru-RU" smtClean="0"/>
              <a:t>07.01.2012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7A44C03-9D6D-42ED-BA55-E659686603BB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BE9CFE8-DDD3-4CF0-9399-0FA8A59C8457}" type="datetimeFigureOut">
              <a:rPr lang="ru-RU" smtClean="0"/>
              <a:t>07.01.2012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7A44C03-9D6D-42ED-BA55-E659686603B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BE9CFE8-DDD3-4CF0-9399-0FA8A59C8457}" type="datetimeFigureOut">
              <a:rPr lang="ru-RU" smtClean="0"/>
              <a:t>07.01.2012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7A44C03-9D6D-42ED-BA55-E659686603B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BE9CFE8-DDD3-4CF0-9399-0FA8A59C8457}" type="datetimeFigureOut">
              <a:rPr lang="ru-RU" smtClean="0"/>
              <a:t>07.01.2012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7A44C03-9D6D-42ED-BA55-E659686603B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BE9CFE8-DDD3-4CF0-9399-0FA8A59C8457}" type="datetimeFigureOut">
              <a:rPr lang="ru-RU" smtClean="0"/>
              <a:t>07.01.2012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7A44C03-9D6D-42ED-BA55-E659686603BB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BE9CFE8-DDD3-4CF0-9399-0FA8A59C8457}" type="datetimeFigureOut">
              <a:rPr lang="ru-RU" smtClean="0"/>
              <a:t>07.01.2012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7A44C03-9D6D-42ED-BA55-E659686603B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BE9CFE8-DDD3-4CF0-9399-0FA8A59C8457}" type="datetimeFigureOut">
              <a:rPr lang="ru-RU" smtClean="0"/>
              <a:t>07.01.2012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7A44C03-9D6D-42ED-BA55-E659686603B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BE9CFE8-DDD3-4CF0-9399-0FA8A59C8457}" type="datetimeFigureOut">
              <a:rPr lang="ru-RU" smtClean="0"/>
              <a:t>07.01.2012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7A44C03-9D6D-42ED-BA55-E659686603B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BE9CFE8-DDD3-4CF0-9399-0FA8A59C8457}" type="datetimeFigureOut">
              <a:rPr lang="ru-RU" smtClean="0"/>
              <a:t>07.01.2012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7A44C03-9D6D-42ED-BA55-E659686603BB}" type="slidenum">
              <a:rPr lang="ru-RU" smtClean="0"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BE9CFE8-DDD3-4CF0-9399-0FA8A59C8457}" type="datetimeFigureOut">
              <a:rPr lang="ru-RU" smtClean="0"/>
              <a:t>07.01.2012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7A44C03-9D6D-42ED-BA55-E659686603B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BE9CFE8-DDD3-4CF0-9399-0FA8A59C8457}" type="datetimeFigureOut">
              <a:rPr lang="ru-RU" smtClean="0"/>
              <a:t>07.01.2012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7A44C03-9D6D-42ED-BA55-E659686603BB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9BE9CFE8-DDD3-4CF0-9399-0FA8A59C8457}" type="datetimeFigureOut">
              <a:rPr lang="ru-RU" smtClean="0"/>
              <a:t>07.01.2012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57A44C03-9D6D-42ED-BA55-E659686603BB}" type="slidenum">
              <a:rPr lang="ru-RU" smtClean="0"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783086"/>
          </a:xfrm>
        </p:spPr>
        <p:txBody>
          <a:bodyPr>
            <a:normAutofit/>
          </a:bodyPr>
          <a:lstStyle/>
          <a:p>
            <a:r>
              <a:rPr lang="ru-RU" sz="4000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Коллективное творческое дело</a:t>
            </a:r>
            <a:endParaRPr lang="ru-RU" sz="4000" dirty="0"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одзаголовок 6"/>
          <p:cNvSpPr>
            <a:spLocks noGrp="1"/>
          </p:cNvSpPr>
          <p:nvPr>
            <p:ph type="subTitle" idx="1"/>
          </p:nvPr>
        </p:nvSpPr>
        <p:spPr>
          <a:xfrm>
            <a:off x="1432560" y="1357298"/>
            <a:ext cx="7406640" cy="2571768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«Коллективное»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планируется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готовится, совершается 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обсуждается 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совместно .</a:t>
            </a:r>
          </a:p>
          <a:p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«Творческое»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каждая стадия осуществления общего дела требует  поиска 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лучших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путей,  способов, средств  решения общей жизненно-важной практической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задачи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D:\Мои документы\Мои рисунки\Мой Альбом\2009-11-25(Школа)\Школа  11-2009 0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2976" y="3929066"/>
            <a:ext cx="3857652" cy="2714644"/>
          </a:xfrm>
          <a:prstGeom prst="rect">
            <a:avLst/>
          </a:prstGeom>
          <a:noFill/>
        </p:spPr>
      </p:pic>
      <p:pic>
        <p:nvPicPr>
          <p:cNvPr id="3075" name="Picture 3" descr="D:\Мои документы\Мои рисунки\Мой Альбом\2009-11-25(Школа)\Школа  11-2009 01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14942" y="3929066"/>
            <a:ext cx="3714776" cy="272254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60" name="AutoShape 4"/>
          <p:cNvSpPr>
            <a:spLocks noGrp="1" noChangeArrowheads="1"/>
          </p:cNvSpPr>
          <p:nvPr>
            <p:ph type="title"/>
          </p:nvPr>
        </p:nvSpPr>
        <p:spPr>
          <a:xfrm>
            <a:off x="1285852" y="285729"/>
            <a:ext cx="7400948" cy="1071570"/>
          </a:xfrm>
        </p:spPr>
        <p:txBody>
          <a:bodyPr>
            <a:normAutofit/>
          </a:bodyPr>
          <a:lstStyle/>
          <a:p>
            <a:r>
              <a:rPr lang="ru-RU" sz="4000" dirty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Коллективное творческое дело</a:t>
            </a:r>
          </a:p>
        </p:txBody>
      </p:sp>
      <p:sp>
        <p:nvSpPr>
          <p:cNvPr id="96261" name="Rectangle 5"/>
          <p:cNvSpPr>
            <a:spLocks noGrp="1" noChangeArrowheads="1"/>
          </p:cNvSpPr>
          <p:nvPr>
            <p:ph idx="1"/>
          </p:nvPr>
        </p:nvSpPr>
        <p:spPr>
          <a:xfrm>
            <a:off x="1142976" y="1428736"/>
            <a:ext cx="7645398" cy="5097476"/>
          </a:xfrm>
        </p:spPr>
        <p:txBody>
          <a:bodyPr/>
          <a:lstStyle/>
          <a:p>
            <a:pPr algn="ctr">
              <a:buFont typeface="Wingdings" pitchFamily="2" charset="2"/>
              <a:buNone/>
            </a:pPr>
            <a:r>
              <a:rPr lang="ru-RU" sz="2400" u="sng" dirty="0">
                <a:latin typeface="Times New Roman" pitchFamily="18" charset="0"/>
              </a:rPr>
              <a:t>Воспитательная технология, </a:t>
            </a:r>
            <a:r>
              <a:rPr lang="ru-RU" sz="2400" u="sng" dirty="0" smtClean="0">
                <a:latin typeface="Times New Roman" pitchFamily="18" charset="0"/>
              </a:rPr>
              <a:t>в основе которой лежат следующие принципы  при проведении мероприятий:</a:t>
            </a:r>
            <a:endParaRPr lang="en-US" sz="2400" u="sng" dirty="0" smtClean="0">
              <a:latin typeface="Times New Roman" pitchFamily="18" charset="0"/>
            </a:endParaRPr>
          </a:p>
          <a:p>
            <a:pPr>
              <a:buFont typeface="Wingdings" pitchFamily="2" charset="2"/>
              <a:buNone/>
            </a:pPr>
            <a:endParaRPr lang="ru-RU" sz="2400" u="sng" dirty="0">
              <a:latin typeface="Times New Roman" pitchFamily="18" charset="0"/>
            </a:endParaRPr>
          </a:p>
          <a:p>
            <a:r>
              <a:rPr lang="ru-RU" sz="2400" dirty="0">
                <a:latin typeface="Times New Roman" pitchFamily="18" charset="0"/>
              </a:rPr>
              <a:t>Коллективности (все решения принимаются  и осуществляются совместно</a:t>
            </a:r>
            <a:r>
              <a:rPr lang="ru-RU" sz="2400" dirty="0" smtClean="0">
                <a:latin typeface="Times New Roman" pitchFamily="18" charset="0"/>
              </a:rPr>
              <a:t>);</a:t>
            </a:r>
            <a:endParaRPr lang="ru-RU" sz="2400" dirty="0">
              <a:latin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</a:rPr>
              <a:t>Личностная активность (каждый </a:t>
            </a:r>
            <a:r>
              <a:rPr lang="ru-RU" sz="2400" dirty="0">
                <a:latin typeface="Times New Roman" pitchFamily="18" charset="0"/>
              </a:rPr>
              <a:t>имеет </a:t>
            </a:r>
            <a:r>
              <a:rPr lang="ru-RU" sz="2400" dirty="0" smtClean="0">
                <a:latin typeface="Times New Roman" pitchFamily="18" charset="0"/>
              </a:rPr>
              <a:t>возможность попробовать </a:t>
            </a:r>
            <a:r>
              <a:rPr lang="ru-RU" sz="2400" dirty="0">
                <a:latin typeface="Times New Roman" pitchFamily="18" charset="0"/>
              </a:rPr>
              <a:t>себя в каждом деле</a:t>
            </a:r>
            <a:r>
              <a:rPr lang="ru-RU" sz="2400" dirty="0" smtClean="0">
                <a:latin typeface="Times New Roman" pitchFamily="18" charset="0"/>
              </a:rPr>
              <a:t>);</a:t>
            </a:r>
            <a:endParaRPr lang="ru-RU" sz="2400" dirty="0">
              <a:latin typeface="Times New Roman" pitchFamily="18" charset="0"/>
            </a:endParaRPr>
          </a:p>
          <a:p>
            <a:r>
              <a:rPr lang="ru-RU" sz="2400" dirty="0">
                <a:latin typeface="Times New Roman" pitchFamily="18" charset="0"/>
              </a:rPr>
              <a:t>Творческого </a:t>
            </a:r>
            <a:r>
              <a:rPr lang="ru-RU" sz="2400" dirty="0" smtClean="0">
                <a:latin typeface="Times New Roman" pitchFamily="18" charset="0"/>
              </a:rPr>
              <a:t>подхода.</a:t>
            </a:r>
            <a:endParaRPr lang="ru-RU" sz="2400" dirty="0">
              <a:latin typeface="Times New Roman" pitchFamily="18" charset="0"/>
            </a:endParaRPr>
          </a:p>
          <a:p>
            <a:pPr algn="ctr">
              <a:buFont typeface="Wingdings" pitchFamily="2" charset="2"/>
              <a:buNone/>
            </a:pPr>
            <a:r>
              <a:rPr lang="ru-RU" dirty="0">
                <a:solidFill>
                  <a:srgbClr val="FF0000"/>
                </a:solidFill>
                <a:latin typeface="Times New Roman" pitchFamily="18" charset="0"/>
              </a:rPr>
              <a:t>Основная воспитательная задача – развитие личностных 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</a:rPr>
              <a:t>качеств</a:t>
            </a:r>
            <a:endParaRPr lang="ru-RU" dirty="0">
              <a:solidFill>
                <a:srgbClr val="FF0000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868346"/>
          </a:xfrm>
        </p:spPr>
        <p:txBody>
          <a:bodyPr>
            <a:normAutofit/>
          </a:bodyPr>
          <a:lstStyle/>
          <a:p>
            <a:pPr algn="ctr"/>
            <a:r>
              <a:rPr lang="ru-RU" sz="4000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Виды КТД</a:t>
            </a:r>
            <a:endParaRPr lang="ru-RU" sz="4000" dirty="0"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1071546"/>
            <a:ext cx="7498080" cy="2786082"/>
          </a:xfrm>
        </p:spPr>
        <p:txBody>
          <a:bodyPr>
            <a:norm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Общественные КТД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Трудовые КТД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Познавательные КТД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Экологические КТД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Спортивные КТД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Художественные КТД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D:\Мои документы\Мои рисунки\Мой Альбом\2010-09-00(Поездка)\DSC0171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29256" y="1142984"/>
            <a:ext cx="3262949" cy="2571768"/>
          </a:xfrm>
          <a:prstGeom prst="rect">
            <a:avLst/>
          </a:prstGeom>
          <a:noFill/>
        </p:spPr>
      </p:pic>
      <p:pic>
        <p:nvPicPr>
          <p:cNvPr id="1027" name="Picture 3" descr="D:\Мои документы\Мои рисунки\Мой Альбом\2010-06-22(Школа)\Школа 05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14414" y="4286256"/>
            <a:ext cx="3429024" cy="2319589"/>
          </a:xfrm>
          <a:prstGeom prst="rect">
            <a:avLst/>
          </a:prstGeom>
          <a:noFill/>
        </p:spPr>
      </p:pic>
      <p:pic>
        <p:nvPicPr>
          <p:cNvPr id="1028" name="Picture 4" descr="D:\Мои документы\Мои рисунки\Мой Альбом\2010-06-22(Школа)\Школа  06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57818" y="3857628"/>
            <a:ext cx="3429024" cy="274192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AutoShap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dirty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Структура КТД</a:t>
            </a:r>
          </a:p>
        </p:txBody>
      </p:sp>
      <p:sp>
        <p:nvSpPr>
          <p:cNvPr id="98307" name="Rectangle 3"/>
          <p:cNvSpPr>
            <a:spLocks noGrp="1" noChangeArrowheads="1"/>
          </p:cNvSpPr>
          <p:nvPr>
            <p:ph idx="1"/>
          </p:nvPr>
        </p:nvSpPr>
        <p:spPr>
          <a:xfrm>
            <a:off x="1435608" y="1447800"/>
            <a:ext cx="7498080" cy="2695580"/>
          </a:xfrm>
        </p:spPr>
        <p:txBody>
          <a:bodyPr>
            <a:normAutofit/>
          </a:bodyPr>
          <a:lstStyle/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Коллективное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целеполагание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Коллективное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планирование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Коллективная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подготовка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Проведение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дела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Коллективный анализ по итогам (рефлексия)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Коррекция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D:\Мои документы\Мои рисунки\Мой Альбом\2010-04-00(Школа)\DSC0114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4357693"/>
            <a:ext cx="2635240" cy="1976431"/>
          </a:xfrm>
          <a:prstGeom prst="rect">
            <a:avLst/>
          </a:prstGeom>
          <a:noFill/>
        </p:spPr>
      </p:pic>
      <p:pic>
        <p:nvPicPr>
          <p:cNvPr id="2052" name="Picture 4" descr="D:\Мои документы\Мои рисунки\Мой Альбом\2010-02-13(Школа)\Фото 13-02-2010 03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86116" y="4321975"/>
            <a:ext cx="2643206" cy="1982405"/>
          </a:xfrm>
          <a:prstGeom prst="rect">
            <a:avLst/>
          </a:prstGeom>
          <a:noFill/>
        </p:spPr>
      </p:pic>
      <p:pic>
        <p:nvPicPr>
          <p:cNvPr id="2053" name="Picture 5" descr="D:\Мои документы\Мои рисунки\Мой Альбом\2010-02-19(Открытый урок)\DSC00261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143636" y="4286256"/>
            <a:ext cx="2786082" cy="2089562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Rectangle 2"/>
          <p:cNvSpPr>
            <a:spLocks noGrp="1" noChangeArrowheads="1"/>
          </p:cNvSpPr>
          <p:nvPr>
            <p:ph type="title"/>
          </p:nvPr>
        </p:nvSpPr>
        <p:spPr>
          <a:xfrm>
            <a:off x="1285852" y="122238"/>
            <a:ext cx="7500990" cy="1235060"/>
          </a:xfrm>
        </p:spPr>
        <p:txBody>
          <a:bodyPr>
            <a:noAutofit/>
          </a:bodyPr>
          <a:lstStyle/>
          <a:p>
            <a:pPr algn="ctr"/>
            <a:r>
              <a:rPr lang="ru-RU" sz="4000" b="0" dirty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Механизм разработки коллективного творческого дела</a:t>
            </a:r>
          </a:p>
        </p:txBody>
      </p:sp>
      <p:sp>
        <p:nvSpPr>
          <p:cNvPr id="104451" name="Rectangle 3"/>
          <p:cNvSpPr>
            <a:spLocks noGrp="1" noChangeArrowheads="1"/>
          </p:cNvSpPr>
          <p:nvPr>
            <p:ph idx="1"/>
          </p:nvPr>
        </p:nvSpPr>
        <p:spPr>
          <a:xfrm>
            <a:off x="1214413" y="1571612"/>
            <a:ext cx="7572429" cy="5072097"/>
          </a:xfrm>
        </p:spPr>
        <p:txBody>
          <a:bodyPr/>
          <a:lstStyle/>
          <a:p>
            <a:pPr marL="457200" indent="-457200">
              <a:lnSpc>
                <a:spcPct val="80000"/>
              </a:lnSpc>
              <a:buFontTx/>
              <a:buAutoNum type="arabicPeriod"/>
            </a:pPr>
            <a:r>
              <a:rPr lang="ru-RU" sz="2800" dirty="0">
                <a:latin typeface="Times New Roman" pitchFamily="18" charset="0"/>
              </a:rPr>
              <a:t>Определение цели. Мобилизация ресурсов.</a:t>
            </a:r>
          </a:p>
          <a:p>
            <a:pPr marL="457200" indent="-457200">
              <a:lnSpc>
                <a:spcPct val="80000"/>
              </a:lnSpc>
              <a:buFontTx/>
              <a:buAutoNum type="arabicPeriod"/>
            </a:pPr>
            <a:r>
              <a:rPr lang="ru-RU" sz="2800" dirty="0">
                <a:latin typeface="Times New Roman" pitchFamily="18" charset="0"/>
              </a:rPr>
              <a:t>Представление советом основной идеи дела. Коллективное обсуждение.</a:t>
            </a:r>
          </a:p>
          <a:p>
            <a:pPr marL="457200" indent="-457200">
              <a:lnSpc>
                <a:spcPct val="80000"/>
              </a:lnSpc>
              <a:buFontTx/>
              <a:buAutoNum type="arabicPeriod"/>
            </a:pPr>
            <a:r>
              <a:rPr lang="ru-RU" sz="2800" dirty="0">
                <a:latin typeface="Times New Roman" pitchFamily="18" charset="0"/>
              </a:rPr>
              <a:t>Разработка плана с указанием конкретных исполнителей и сроков.</a:t>
            </a:r>
          </a:p>
          <a:p>
            <a:pPr marL="457200" indent="-457200">
              <a:lnSpc>
                <a:spcPct val="80000"/>
              </a:lnSpc>
              <a:buFontTx/>
              <a:buAutoNum type="arabicPeriod"/>
            </a:pPr>
            <a:r>
              <a:rPr lang="ru-RU" sz="2800" dirty="0">
                <a:latin typeface="Times New Roman" pitchFamily="18" charset="0"/>
              </a:rPr>
              <a:t>Контроль за выполнением плана(руководитель совета дела).</a:t>
            </a:r>
          </a:p>
          <a:p>
            <a:pPr marL="457200" indent="-457200">
              <a:lnSpc>
                <a:spcPct val="80000"/>
              </a:lnSpc>
              <a:buFontTx/>
              <a:buAutoNum type="arabicPeriod"/>
            </a:pPr>
            <a:r>
              <a:rPr lang="ru-RU" sz="2800" dirty="0">
                <a:latin typeface="Times New Roman" pitchFamily="18" charset="0"/>
              </a:rPr>
              <a:t>Проведение дела.</a:t>
            </a:r>
          </a:p>
          <a:p>
            <a:pPr marL="457200" indent="-457200">
              <a:lnSpc>
                <a:spcPct val="80000"/>
              </a:lnSpc>
              <a:buFontTx/>
              <a:buAutoNum type="arabicPeriod"/>
            </a:pPr>
            <a:r>
              <a:rPr lang="ru-RU" sz="2800" dirty="0">
                <a:latin typeface="Times New Roman" pitchFamily="18" charset="0"/>
              </a:rPr>
              <a:t>Анализ КТД(сбор, анкетирование, стенгазеты, линейки и т.д.). Внесение изменений в чередующиеся творческие задания</a:t>
            </a:r>
            <a:r>
              <a:rPr lang="ru-RU" sz="2800" dirty="0" smtClean="0">
                <a:latin typeface="Times New Roman" pitchFamily="18" charset="0"/>
              </a:rPr>
              <a:t>.</a:t>
            </a:r>
          </a:p>
          <a:p>
            <a:pPr marL="457200" indent="-457200">
              <a:lnSpc>
                <a:spcPct val="80000"/>
              </a:lnSpc>
              <a:buFontTx/>
              <a:buAutoNum type="arabicPeriod"/>
            </a:pPr>
            <a:r>
              <a:rPr lang="ru-RU" sz="2800" dirty="0" smtClean="0">
                <a:latin typeface="Times New Roman" pitchFamily="18" charset="0"/>
              </a:rPr>
              <a:t> </a:t>
            </a:r>
            <a:r>
              <a:rPr lang="ru-RU" sz="2800" dirty="0">
                <a:latin typeface="Times New Roman" pitchFamily="18" charset="0"/>
              </a:rPr>
              <a:t>Планирование нового КТД.       </a:t>
            </a:r>
          </a:p>
          <a:p>
            <a:pPr marL="457200" indent="-457200">
              <a:lnSpc>
                <a:spcPct val="80000"/>
              </a:lnSpc>
              <a:buFontTx/>
              <a:buNone/>
            </a:pPr>
            <a:endParaRPr lang="ru-RU" sz="2800" dirty="0">
              <a:latin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Rectangle 2"/>
          <p:cNvSpPr>
            <a:spLocks noGrp="1" noChangeArrowheads="1"/>
          </p:cNvSpPr>
          <p:nvPr>
            <p:ph type="title"/>
          </p:nvPr>
        </p:nvSpPr>
        <p:spPr>
          <a:xfrm>
            <a:off x="1435608" y="142852"/>
            <a:ext cx="7498080" cy="85725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Механизм </a:t>
            </a:r>
            <a:r>
              <a:rPr lang="ru-RU" sz="4000" dirty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анализа КТД </a:t>
            </a:r>
            <a:br>
              <a:rPr lang="ru-RU" sz="4000" dirty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endParaRPr lang="ru-RU" sz="4000" dirty="0"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8548" name="Rectangle 4"/>
          <p:cNvSpPr>
            <a:spLocks noGrp="1" noChangeArrowheads="1"/>
          </p:cNvSpPr>
          <p:nvPr>
            <p:ph sz="half" idx="1"/>
          </p:nvPr>
        </p:nvSpPr>
        <p:spPr>
          <a:xfrm>
            <a:off x="1214414" y="1142984"/>
            <a:ext cx="3776663" cy="5429288"/>
          </a:xfrm>
        </p:spPr>
        <p:txBody>
          <a:bodyPr>
            <a:normAutofit lnSpcReduction="10000"/>
          </a:bodyPr>
          <a:lstStyle/>
          <a:p>
            <a:pPr marL="533400" indent="-533400" algn="ctr">
              <a:buFontTx/>
              <a:buNone/>
            </a:pPr>
            <a:r>
              <a:rPr lang="ru-RU" sz="30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Последовательность </a:t>
            </a:r>
            <a:r>
              <a:rPr lang="ru-RU" sz="3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marL="533400" indent="-533400" algn="ctr">
              <a:buFontTx/>
              <a:buNone/>
            </a:pPr>
            <a:endParaRPr lang="ru-RU" sz="9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533400" indent="-533400">
              <a:buFontTx/>
              <a:buAutoNum type="arabicPeriod"/>
            </a:pP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Первыми анализируют и оценивают дело  </a:t>
            </a: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участник КТД.</a:t>
            </a:r>
          </a:p>
          <a:p>
            <a:pPr marL="533400" indent="-533400">
              <a:buFontTx/>
              <a:buAutoNum type="arabicPeriod"/>
            </a:pP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Вторыми анализируют и оценивают дело наблюдатели.</a:t>
            </a:r>
            <a:endParaRPr lang="ru-RU" sz="3000" dirty="0">
              <a:latin typeface="Times New Roman" pitchFamily="18" charset="0"/>
              <a:cs typeface="Times New Roman" pitchFamily="18" charset="0"/>
            </a:endParaRPr>
          </a:p>
          <a:p>
            <a:pPr marL="533400" indent="-533400">
              <a:buFontTx/>
              <a:buAutoNum type="arabicPeriod"/>
            </a:pP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Завершают анализ педагоги.</a:t>
            </a:r>
          </a:p>
          <a:p>
            <a:pPr marL="533400" indent="-533400">
              <a:buFontTx/>
              <a:buAutoNum type="arabicPeriod"/>
            </a:pPr>
            <a:endParaRPr lang="ru-RU" sz="2400" dirty="0">
              <a:solidFill>
                <a:schemeClr val="bg2"/>
              </a:solidFill>
            </a:endParaRPr>
          </a:p>
          <a:p>
            <a:pPr marL="533400" indent="-533400">
              <a:buFontTx/>
              <a:buNone/>
            </a:pPr>
            <a:endParaRPr lang="ru-RU" sz="2400" dirty="0">
              <a:solidFill>
                <a:schemeClr val="bg2"/>
              </a:solidFill>
            </a:endParaRPr>
          </a:p>
        </p:txBody>
      </p:sp>
      <p:sp>
        <p:nvSpPr>
          <p:cNvPr id="108549" name="Rectangle 5"/>
          <p:cNvSpPr>
            <a:spLocks noGrp="1" noChangeArrowheads="1"/>
          </p:cNvSpPr>
          <p:nvPr>
            <p:ph sz="half" idx="2"/>
          </p:nvPr>
        </p:nvSpPr>
        <p:spPr>
          <a:xfrm>
            <a:off x="5072066" y="1285860"/>
            <a:ext cx="3776662" cy="5214974"/>
          </a:xfrm>
        </p:spPr>
        <p:txBody>
          <a:bodyPr>
            <a:normAutofit lnSpcReduction="10000"/>
          </a:bodyPr>
          <a:lstStyle/>
          <a:p>
            <a:pPr algn="ctr">
              <a:lnSpc>
                <a:spcPct val="80000"/>
              </a:lnSpc>
              <a:buFontTx/>
              <a:buNone/>
            </a:pPr>
            <a:r>
              <a:rPr lang="ru-RU" sz="26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Примерные вопросы анализа</a:t>
            </a:r>
            <a:r>
              <a:rPr lang="ru-RU" sz="2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>
              <a:lnSpc>
                <a:spcPct val="80000"/>
              </a:lnSpc>
              <a:buFontTx/>
              <a:buNone/>
            </a:pPr>
            <a:endParaRPr lang="ru-RU" sz="2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</a:pPr>
            <a:r>
              <a:rPr lang="ru-RU" sz="2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Что хорошего </a:t>
            </a:r>
            <a:r>
              <a:rPr lang="ru-RU" sz="26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удалось сделать?</a:t>
            </a:r>
            <a:endParaRPr lang="ru-RU" sz="26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</a:pPr>
            <a:r>
              <a:rPr lang="ru-RU" sz="2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Как это </a:t>
            </a:r>
            <a:r>
              <a:rPr lang="ru-RU" sz="26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повлияло на меня лично?</a:t>
            </a:r>
            <a:endParaRPr lang="ru-RU" sz="26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</a:pPr>
            <a:r>
              <a:rPr lang="ru-RU" sz="2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Что получила творческая группа? </a:t>
            </a:r>
            <a:endParaRPr lang="ru-RU" sz="2600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</a:pPr>
            <a:r>
              <a:rPr lang="ru-RU" sz="26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Каковы </a:t>
            </a:r>
            <a:r>
              <a:rPr lang="ru-RU" sz="2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основные результаты?</a:t>
            </a:r>
          </a:p>
          <a:p>
            <a:pPr>
              <a:lnSpc>
                <a:spcPct val="80000"/>
              </a:lnSpc>
            </a:pPr>
            <a:r>
              <a:rPr lang="ru-RU" sz="2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Что </a:t>
            </a:r>
            <a:r>
              <a:rPr lang="ru-RU" sz="26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следует </a:t>
            </a:r>
            <a:r>
              <a:rPr lang="ru-RU" sz="2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изменить?</a:t>
            </a:r>
          </a:p>
          <a:p>
            <a:pPr>
              <a:lnSpc>
                <a:spcPct val="80000"/>
              </a:lnSpc>
            </a:pPr>
            <a:r>
              <a:rPr lang="ru-RU" sz="2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Пожелания </a:t>
            </a:r>
            <a:r>
              <a:rPr lang="ru-RU" sz="26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участникам КТД.</a:t>
            </a:r>
            <a:endParaRPr lang="ru-RU" sz="26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</a:pPr>
            <a:r>
              <a:rPr lang="ru-RU" sz="2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Что делать дальше?</a:t>
            </a:r>
          </a:p>
          <a:p>
            <a:pPr>
              <a:lnSpc>
                <a:spcPct val="80000"/>
              </a:lnSpc>
            </a:pPr>
            <a:endParaRPr lang="ru-RU" sz="2400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854524"/>
          </a:xfrm>
        </p:spPr>
        <p:txBody>
          <a:bodyPr>
            <a:normAutofit/>
          </a:bodyPr>
          <a:lstStyle/>
          <a:p>
            <a:pPr algn="ctr"/>
            <a:r>
              <a:rPr lang="ru-RU" sz="4000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Пять условий успеха КТД</a:t>
            </a:r>
            <a:endParaRPr lang="ru-RU" sz="4000" dirty="0"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одзаголовок 7"/>
          <p:cNvSpPr>
            <a:spLocks noGrp="1"/>
          </p:cNvSpPr>
          <p:nvPr>
            <p:ph type="subTitle" idx="1"/>
          </p:nvPr>
        </p:nvSpPr>
        <p:spPr>
          <a:xfrm>
            <a:off x="1432560" y="1428736"/>
            <a:ext cx="7406640" cy="4429156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 условие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общая забота</a:t>
            </a:r>
          </a:p>
          <a:p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 условие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единство  уважения  и   товарищеской требовательности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3 условие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–</a:t>
            </a:r>
            <a:r>
              <a:rPr lang="ru-RU" dirty="0" smtClean="0"/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единство мыслей и действий,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воли и чувств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4 условие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единый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коллектив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5 условие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творчество, а не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шаблон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796908"/>
          </a:xfrm>
        </p:spPr>
        <p:txBody>
          <a:bodyPr>
            <a:noAutofit/>
          </a:bodyPr>
          <a:lstStyle/>
          <a:p>
            <a:pPr algn="ctr"/>
            <a:r>
              <a:rPr lang="ru-RU" sz="4000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Девиз КТД</a:t>
            </a:r>
            <a:br>
              <a:rPr lang="ru-RU" sz="4000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endParaRPr lang="ru-RU" sz="4000" dirty="0"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1447800"/>
            <a:ext cx="7498080" cy="1981200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Каждое дело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творческое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иначе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зачем?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Каждое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дело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 пользой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иначе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зачем?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Каждое дело - 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людям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иначе зачем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?</a:t>
            </a:r>
          </a:p>
          <a:p>
            <a:endParaRPr lang="ru-RU" dirty="0"/>
          </a:p>
        </p:txBody>
      </p:sp>
      <p:pic>
        <p:nvPicPr>
          <p:cNvPr id="4098" name="Picture 2" descr="D:\Мои документы\Мои рисунки\Мой Альбом\2009-04-09(День космонавтики)\Изображение 02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596" y="3500438"/>
            <a:ext cx="4000528" cy="3151175"/>
          </a:xfrm>
          <a:prstGeom prst="rect">
            <a:avLst/>
          </a:prstGeom>
          <a:noFill/>
        </p:spPr>
      </p:pic>
      <p:pic>
        <p:nvPicPr>
          <p:cNvPr id="4099" name="Picture 3" descr="D:\Мои документы\Мои рисунки\Мой Альбом\2007-11-23(Школа Атестация)\Фото Школа Атестация00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86314" y="3500438"/>
            <a:ext cx="4066974" cy="31511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80</TotalTime>
  <Words>303</Words>
  <Application>Microsoft Office PowerPoint</Application>
  <PresentationFormat>Экран (4:3)</PresentationFormat>
  <Paragraphs>58</Paragraphs>
  <Slides>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Солнцестояние</vt:lpstr>
      <vt:lpstr>Коллективное творческое дело</vt:lpstr>
      <vt:lpstr>Коллективное творческое дело</vt:lpstr>
      <vt:lpstr>Виды КТД</vt:lpstr>
      <vt:lpstr>Структура КТД</vt:lpstr>
      <vt:lpstr>Механизм разработки коллективного творческого дела</vt:lpstr>
      <vt:lpstr> Механизм анализа КТД  </vt:lpstr>
      <vt:lpstr>Пять условий успеха КТД</vt:lpstr>
      <vt:lpstr> Девиз КТД 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Коллективное творческое дело</dc:title>
  <dc:creator>Admin</dc:creator>
  <cp:lastModifiedBy>Admin</cp:lastModifiedBy>
  <cp:revision>13</cp:revision>
  <dcterms:created xsi:type="dcterms:W3CDTF">2012-01-07T15:09:58Z</dcterms:created>
  <dcterms:modified xsi:type="dcterms:W3CDTF">2012-01-07T16:30:23Z</dcterms:modified>
</cp:coreProperties>
</file>