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9"/>
  </p:notesMasterIdLst>
  <p:sldIdLst>
    <p:sldId id="292" r:id="rId2"/>
    <p:sldId id="293" r:id="rId3"/>
    <p:sldId id="290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82" r:id="rId16"/>
    <p:sldId id="283" r:id="rId17"/>
    <p:sldId id="284" r:id="rId18"/>
    <p:sldId id="285" r:id="rId19"/>
    <p:sldId id="269" r:id="rId20"/>
    <p:sldId id="278" r:id="rId21"/>
    <p:sldId id="270" r:id="rId22"/>
    <p:sldId id="279" r:id="rId23"/>
    <p:sldId id="280" r:id="rId24"/>
    <p:sldId id="286" r:id="rId25"/>
    <p:sldId id="281" r:id="rId26"/>
    <p:sldId id="288" r:id="rId27"/>
    <p:sldId id="289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2206" autoAdjust="0"/>
    <p:restoredTop sz="80580" autoAdjust="0"/>
  </p:normalViewPr>
  <p:slideViewPr>
    <p:cSldViewPr>
      <p:cViewPr>
        <p:scale>
          <a:sx n="66" d="100"/>
          <a:sy n="66" d="100"/>
        </p:scale>
        <p:origin x="-3072" y="-11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565C04-62CD-490A-A332-B558331CEBD4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117DFD-1EFE-436B-9296-DAA9E87A2C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283916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17DFD-1EFE-436B-9296-DAA9E87A2CA7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84A4C-4DA7-4DCE-B825-7E149A43A66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AE704-4ACA-4DCF-87C6-6A9C4DD0F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84A4C-4DA7-4DCE-B825-7E149A43A66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AE704-4ACA-4DCF-87C6-6A9C4DD0F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84A4C-4DA7-4DCE-B825-7E149A43A66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AE704-4ACA-4DCF-87C6-6A9C4DD0F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84A4C-4DA7-4DCE-B825-7E149A43A66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AE704-4ACA-4DCF-87C6-6A9C4DD0F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84A4C-4DA7-4DCE-B825-7E149A43A66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AE704-4ACA-4DCF-87C6-6A9C4DD0F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84A4C-4DA7-4DCE-B825-7E149A43A66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AE704-4ACA-4DCF-87C6-6A9C4DD0F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84A4C-4DA7-4DCE-B825-7E149A43A66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AE704-4ACA-4DCF-87C6-6A9C4DD0F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84A4C-4DA7-4DCE-B825-7E149A43A66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AE704-4ACA-4DCF-87C6-6A9C4DD0F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84A4C-4DA7-4DCE-B825-7E149A43A66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AE704-4ACA-4DCF-87C6-6A9C4DD0F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84A4C-4DA7-4DCE-B825-7E149A43A66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AE704-4ACA-4DCF-87C6-6A9C4DD0F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84A4C-4DA7-4DCE-B825-7E149A43A66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AE704-4ACA-4DCF-87C6-6A9C4DD0F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E84A4C-4DA7-4DCE-B825-7E149A43A66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6AE704-4ACA-4DCF-87C6-6A9C4DD0F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slow">
    <p:dissolv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83188"/>
          </a:xfrm>
        </p:spPr>
        <p:txBody>
          <a:bodyPr>
            <a:normAutofit fontScale="90000"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/>
            </a:r>
            <a:br>
              <a:rPr lang="ru-RU" sz="6600" b="1" dirty="0" smtClean="0">
                <a:solidFill>
                  <a:srgbClr val="FF0000"/>
                </a:solidFill>
              </a:rPr>
            </a:br>
            <a:r>
              <a:rPr lang="ru-RU" sz="6600" b="1" dirty="0" smtClean="0">
                <a:solidFill>
                  <a:srgbClr val="FF0000"/>
                </a:solidFill>
              </a:rPr>
              <a:t>ВИКТОРИНА</a:t>
            </a:r>
            <a:br>
              <a:rPr lang="ru-RU" sz="6600" b="1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5400" dirty="0" smtClean="0">
                <a:solidFill>
                  <a:srgbClr val="002060"/>
                </a:solidFill>
              </a:rPr>
              <a:t>«Путешествие по сказкам»</a:t>
            </a:r>
            <a:br>
              <a:rPr lang="ru-RU" sz="5400" dirty="0" smtClean="0">
                <a:solidFill>
                  <a:srgbClr val="002060"/>
                </a:solidFill>
              </a:rPr>
            </a:br>
            <a:endParaRPr lang="ru-RU" sz="5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000760" y="4000504"/>
            <a:ext cx="29289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146" name="Picture 2" descr="http://900igr.net/datai/pedagogika/Uchitel-eto-chelovek/0007-010-Bez-truda-ne-vynesh-rybku-iz-prud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71670" y="857232"/>
            <a:ext cx="5072098" cy="4572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DCEBF5"/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8534400" cy="98755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2.  «Волшебное средство»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i="1" dirty="0" smtClean="0"/>
              <a:t> Ребята, что бы вы попросили у...</a:t>
            </a:r>
          </a:p>
          <a:p>
            <a:pPr>
              <a:buNone/>
            </a:pPr>
            <a:r>
              <a:rPr lang="ru-RU" dirty="0" smtClean="0"/>
              <a:t>    1. </a:t>
            </a:r>
            <a:r>
              <a:rPr lang="ru-RU" dirty="0" err="1" smtClean="0"/>
              <a:t>Оле-Лукойе</a:t>
            </a:r>
            <a:r>
              <a:rPr lang="ru-RU" dirty="0" smtClean="0"/>
              <a:t>?</a:t>
            </a:r>
          </a:p>
          <a:p>
            <a:pPr>
              <a:buNone/>
            </a:pPr>
            <a:r>
              <a:rPr lang="ru-RU" dirty="0" smtClean="0"/>
              <a:t>    2. Солдата, героя сказки Андерсена? </a:t>
            </a:r>
          </a:p>
          <a:p>
            <a:pPr>
              <a:buNone/>
            </a:pPr>
            <a:r>
              <a:rPr lang="ru-RU" dirty="0" smtClean="0"/>
              <a:t>    3. Буратино? </a:t>
            </a:r>
          </a:p>
          <a:p>
            <a:pPr>
              <a:buNone/>
            </a:pPr>
            <a:r>
              <a:rPr lang="ru-RU" b="1" dirty="0" smtClean="0"/>
              <a:t>    </a:t>
            </a:r>
            <a:r>
              <a:rPr lang="ru-RU" dirty="0" smtClean="0"/>
              <a:t>4. Аладдина?</a:t>
            </a:r>
          </a:p>
          <a:p>
            <a:pPr>
              <a:buNone/>
            </a:pPr>
            <a:r>
              <a:rPr lang="ru-RU" dirty="0" smtClean="0"/>
              <a:t>    5. Девочки из сказки братьев Гримм?</a:t>
            </a:r>
          </a:p>
          <a:p>
            <a:pPr>
              <a:buNone/>
            </a:pPr>
            <a:r>
              <a:rPr lang="ru-RU" dirty="0" smtClean="0"/>
              <a:t>    6. Золушки</a:t>
            </a:r>
          </a:p>
          <a:p>
            <a:pPr>
              <a:buNone/>
            </a:pPr>
            <a:r>
              <a:rPr lang="ru-RU" dirty="0" smtClean="0"/>
              <a:t>    7. Доктора  Айболита</a:t>
            </a:r>
          </a:p>
          <a:p>
            <a:pPr>
              <a:buNone/>
            </a:pPr>
            <a:r>
              <a:rPr lang="ru-RU" dirty="0" smtClean="0"/>
              <a:t>    8. Жар птицы </a:t>
            </a:r>
          </a:p>
          <a:p>
            <a:pPr>
              <a:buNone/>
            </a:pPr>
            <a:r>
              <a:rPr lang="ru-RU" dirty="0" smtClean="0"/>
              <a:t>    9. Золотой Антилопы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CEBF5"/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534400" cy="11875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«Кому принадлежат эти вещи?» </a:t>
            </a:r>
            <a:br>
              <a:rPr lang="ru-RU" b="1" i="1" dirty="0" smtClean="0"/>
            </a:b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5972188" cy="4125923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8600" dirty="0" smtClean="0"/>
              <a:t>             </a:t>
            </a:r>
            <a:r>
              <a:rPr lang="ru-RU" sz="11200" dirty="0" smtClean="0"/>
              <a:t>Золотое яичко</a:t>
            </a:r>
            <a:br>
              <a:rPr lang="ru-RU" sz="11200" dirty="0" smtClean="0"/>
            </a:br>
            <a:r>
              <a:rPr lang="en-US" sz="11200" dirty="0" smtClean="0"/>
              <a:t>      </a:t>
            </a:r>
            <a:r>
              <a:rPr lang="ru-RU" sz="11200" dirty="0" smtClean="0"/>
              <a:t>Невод</a:t>
            </a:r>
            <a:br>
              <a:rPr lang="ru-RU" sz="11200" dirty="0" smtClean="0"/>
            </a:br>
            <a:r>
              <a:rPr lang="ru-RU" sz="11200" dirty="0" smtClean="0"/>
              <a:t>      </a:t>
            </a:r>
            <a:r>
              <a:rPr lang="ru-RU" sz="11200" dirty="0" err="1" smtClean="0"/>
              <a:t>Мыло,мочалка</a:t>
            </a:r>
            <a:r>
              <a:rPr lang="ru-RU" sz="11200" dirty="0" smtClean="0"/>
              <a:t>     </a:t>
            </a:r>
          </a:p>
          <a:p>
            <a:pPr algn="ctr">
              <a:buNone/>
            </a:pPr>
            <a:r>
              <a:rPr lang="ru-RU" sz="11200" dirty="0" smtClean="0"/>
              <a:t>           Красная шапочка</a:t>
            </a:r>
            <a:br>
              <a:rPr lang="ru-RU" sz="11200" dirty="0" smtClean="0"/>
            </a:br>
            <a:r>
              <a:rPr lang="ru-RU" sz="11200" dirty="0" smtClean="0"/>
              <a:t/>
            </a:r>
            <a:br>
              <a:rPr lang="ru-RU" sz="11200" dirty="0" smtClean="0"/>
            </a:br>
            <a:r>
              <a:rPr lang="ru-RU" sz="11200" dirty="0" smtClean="0"/>
              <a:t>       Воздушный шарик</a:t>
            </a:r>
            <a:br>
              <a:rPr lang="ru-RU" sz="11200" dirty="0" smtClean="0"/>
            </a:br>
            <a:r>
              <a:rPr lang="ru-RU" sz="11200" dirty="0" smtClean="0"/>
              <a:t/>
            </a:r>
            <a:br>
              <a:rPr lang="ru-RU" sz="11200" dirty="0" smtClean="0"/>
            </a:br>
            <a:r>
              <a:rPr lang="ru-RU" sz="11200" dirty="0" smtClean="0"/>
              <a:t>       Золотой ключик</a:t>
            </a:r>
            <a:br>
              <a:rPr lang="ru-RU" sz="11200" dirty="0" smtClean="0"/>
            </a:br>
            <a:r>
              <a:rPr lang="ru-RU" sz="11200" dirty="0" smtClean="0"/>
              <a:t/>
            </a:r>
            <a:br>
              <a:rPr lang="ru-RU" sz="11200" dirty="0" smtClean="0"/>
            </a:br>
            <a:r>
              <a:rPr lang="ru-RU" sz="11200" dirty="0" smtClean="0"/>
              <a:t>       Хрустальная туфелька</a:t>
            </a:r>
            <a:br>
              <a:rPr lang="ru-RU" sz="11200" dirty="0" smtClean="0"/>
            </a:br>
            <a:r>
              <a:rPr lang="ru-RU" sz="11200" dirty="0" smtClean="0"/>
              <a:t/>
            </a:r>
            <a:br>
              <a:rPr lang="ru-RU" sz="11200" dirty="0" smtClean="0"/>
            </a:br>
            <a:r>
              <a:rPr lang="ru-RU" sz="7000" dirty="0" smtClean="0"/>
              <a:t/>
            </a:r>
            <a:br>
              <a:rPr lang="ru-RU" sz="7000" dirty="0" smtClean="0"/>
            </a:br>
            <a:r>
              <a:rPr lang="ru-RU" sz="7000" dirty="0" smtClean="0"/>
              <a:t/>
            </a:r>
            <a:br>
              <a:rPr lang="ru-RU" sz="7000" dirty="0" smtClean="0"/>
            </a:br>
            <a:r>
              <a:rPr lang="ru-RU" dirty="0" smtClean="0"/>
              <a:t>  </a:t>
            </a:r>
            <a:endParaRPr lang="ru-RU" b="1" i="1" dirty="0" smtClean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     3. «Волшебные слова»</a:t>
            </a:r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300" dirty="0" smtClean="0"/>
              <a:t> </a:t>
            </a:r>
            <a:r>
              <a:rPr lang="ru-RU" sz="3300" b="1" i="1" dirty="0" smtClean="0"/>
              <a:t>Ребята, угадайте, кто так говорит.</a:t>
            </a:r>
          </a:p>
          <a:p>
            <a:pPr>
              <a:buNone/>
            </a:pPr>
            <a:r>
              <a:rPr lang="ru-RU" sz="2600" dirty="0" smtClean="0"/>
              <a:t>1. По щучьему велению, по моему хотению... </a:t>
            </a:r>
          </a:p>
          <a:p>
            <a:pPr>
              <a:buNone/>
            </a:pPr>
            <a:r>
              <a:rPr lang="ru-RU" sz="2600" dirty="0" smtClean="0"/>
              <a:t>2. Сивка-Бурка, вещая каурка. Стань передо мной, как лист перед травой.</a:t>
            </a:r>
          </a:p>
          <a:p>
            <a:pPr>
              <a:buNone/>
            </a:pPr>
            <a:r>
              <a:rPr lang="ru-RU" sz="2600" dirty="0" smtClean="0"/>
              <a:t>3. Лети-лети, лепесток, через запад на восток, через север, через юг, возвращайся, сделав круг. Лишь коснешься ты земли - быть по-моему вели.</a:t>
            </a:r>
          </a:p>
          <a:p>
            <a:pPr>
              <a:buNone/>
            </a:pPr>
            <a:r>
              <a:rPr lang="ru-RU" sz="2600" dirty="0" smtClean="0"/>
              <a:t>4.  Раз, два, три. Горшочек, вари. </a:t>
            </a:r>
          </a:p>
          <a:p>
            <a:pPr>
              <a:buNone/>
            </a:pPr>
            <a:r>
              <a:rPr lang="ru-RU" sz="2600" dirty="0" smtClean="0"/>
              <a:t>5.  Смилуйся, государыня рыбка.</a:t>
            </a:r>
          </a:p>
          <a:p>
            <a:pPr>
              <a:buNone/>
            </a:pPr>
            <a:r>
              <a:rPr lang="ru-RU" sz="2600" dirty="0" smtClean="0"/>
              <a:t>6.  Дурачина,</a:t>
            </a:r>
            <a:r>
              <a:rPr lang="en-US" sz="2600" dirty="0" smtClean="0"/>
              <a:t> </a:t>
            </a:r>
            <a:r>
              <a:rPr lang="ru-RU" sz="2600" dirty="0" smtClean="0"/>
              <a:t>ты, простофиля.</a:t>
            </a:r>
            <a:endParaRPr lang="en-US" sz="2600" dirty="0" smtClean="0"/>
          </a:p>
          <a:p>
            <a:pPr>
              <a:buNone/>
            </a:pPr>
            <a:r>
              <a:rPr lang="en-US" sz="2600" dirty="0" smtClean="0"/>
              <a:t>7</a:t>
            </a:r>
            <a:r>
              <a:rPr lang="ru-RU" sz="2600" dirty="0" smtClean="0"/>
              <a:t>. </a:t>
            </a:r>
            <a:r>
              <a:rPr lang="en-US" sz="2600" dirty="0" smtClean="0"/>
              <a:t> </a:t>
            </a:r>
            <a:r>
              <a:rPr lang="ru-RU" sz="2600" dirty="0" smtClean="0"/>
              <a:t>Я ль на свете всех милее, всех прекрасней и белее</a:t>
            </a:r>
            <a:r>
              <a:rPr lang="en-US" sz="2600" dirty="0" smtClean="0"/>
              <a:t>?</a:t>
            </a:r>
          </a:p>
          <a:p>
            <a:pPr>
              <a:buNone/>
            </a:pPr>
            <a:r>
              <a:rPr lang="ru-RU" sz="2600" dirty="0" smtClean="0"/>
              <a:t> </a:t>
            </a:r>
            <a:endParaRPr lang="ru-RU" sz="2600" dirty="0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4.  Исправим ошибки.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4400" b="1" i="1" dirty="0" smtClean="0"/>
              <a:t>    </a:t>
            </a:r>
            <a:r>
              <a:rPr lang="ru-RU" sz="3800" b="1" i="1" dirty="0" smtClean="0"/>
              <a:t>В названиях следующих сказок есть ошибки. Найди их. </a:t>
            </a:r>
            <a:r>
              <a:rPr lang="ru-RU" sz="4400" b="1" i="1" dirty="0" smtClean="0"/>
              <a:t/>
            </a:r>
            <a:br>
              <a:rPr lang="ru-RU" sz="4400" b="1" i="1" dirty="0" smtClean="0"/>
            </a:br>
            <a:r>
              <a:rPr lang="ru-RU" dirty="0" smtClean="0"/>
              <a:t>   «Петушок Ряба» </a:t>
            </a:r>
          </a:p>
          <a:p>
            <a:pPr lvl="0">
              <a:buNone/>
            </a:pPr>
            <a:r>
              <a:rPr lang="ru-RU" dirty="0" smtClean="0"/>
              <a:t>       «Даша и медведь»  </a:t>
            </a:r>
          </a:p>
          <a:p>
            <a:pPr lvl="0">
              <a:buNone/>
            </a:pPr>
            <a:r>
              <a:rPr lang="ru-RU" dirty="0" smtClean="0"/>
              <a:t>       «Волк и семеро ягнят» </a:t>
            </a:r>
          </a:p>
          <a:p>
            <a:pPr lvl="0">
              <a:buNone/>
            </a:pPr>
            <a:r>
              <a:rPr lang="ru-RU" dirty="0" smtClean="0"/>
              <a:t>       «Петушок и гороховое зёрнышко» </a:t>
            </a:r>
          </a:p>
          <a:p>
            <a:pPr lvl="0">
              <a:buNone/>
            </a:pPr>
            <a:r>
              <a:rPr lang="ru-RU" dirty="0" smtClean="0"/>
              <a:t>       «Сестрица </a:t>
            </a:r>
            <a:r>
              <a:rPr lang="ru-RU" dirty="0" err="1" smtClean="0"/>
              <a:t>Аленушка</a:t>
            </a:r>
            <a:r>
              <a:rPr lang="ru-RU" dirty="0" smtClean="0"/>
              <a:t> и братец Никитушка».</a:t>
            </a:r>
          </a:p>
          <a:p>
            <a:pPr lvl="0">
              <a:buNone/>
            </a:pPr>
            <a:r>
              <a:rPr lang="ru-RU" dirty="0" smtClean="0"/>
              <a:t>       «По рыбьему велению» </a:t>
            </a:r>
          </a:p>
          <a:p>
            <a:pPr lvl="0">
              <a:buNone/>
            </a:pPr>
            <a:r>
              <a:rPr lang="ru-RU" dirty="0" smtClean="0"/>
              <a:t>        «</a:t>
            </a:r>
            <a:r>
              <a:rPr lang="ru-RU" dirty="0" err="1" smtClean="0"/>
              <a:t>Заюшкин</a:t>
            </a:r>
            <a:r>
              <a:rPr lang="ru-RU" dirty="0" smtClean="0"/>
              <a:t> домик»</a:t>
            </a:r>
          </a:p>
          <a:p>
            <a:pPr lvl="0">
              <a:buNone/>
            </a:pPr>
            <a:r>
              <a:rPr lang="ru-RU" dirty="0" smtClean="0"/>
              <a:t>        «Сказка о старике и старухе» </a:t>
            </a:r>
          </a:p>
          <a:p>
            <a:pPr lvl="0"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стихотворениях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   Наша Маша громко плачет: </a:t>
            </a:r>
            <a:br>
              <a:rPr lang="ru-RU" sz="2800" dirty="0" smtClean="0"/>
            </a:br>
            <a:r>
              <a:rPr lang="ru-RU" sz="2800" dirty="0" smtClean="0"/>
              <a:t>Уронила в речку мячик.</a:t>
            </a:r>
          </a:p>
          <a:p>
            <a:pPr>
              <a:buNone/>
            </a:pPr>
            <a:r>
              <a:rPr lang="ru-RU" sz="2800" dirty="0" smtClean="0"/>
              <a:t> </a:t>
            </a:r>
          </a:p>
          <a:p>
            <a:pPr>
              <a:buNone/>
            </a:pPr>
            <a:r>
              <a:rPr lang="ru-RU" sz="2800" dirty="0" smtClean="0"/>
              <a:t>    Идет медведь, качается, </a:t>
            </a:r>
            <a:br>
              <a:rPr lang="ru-RU" sz="2800" dirty="0" smtClean="0"/>
            </a:br>
            <a:r>
              <a:rPr lang="ru-RU" sz="2800" dirty="0" smtClean="0"/>
              <a:t> Вздыхает на ходу: </a:t>
            </a:r>
            <a:br>
              <a:rPr lang="ru-RU" sz="2800" dirty="0" smtClean="0"/>
            </a:br>
            <a:r>
              <a:rPr lang="ru-RU" sz="2800" dirty="0" smtClean="0"/>
              <a:t> "Ох, доска кончается, </a:t>
            </a:r>
            <a:br>
              <a:rPr lang="ru-RU" sz="2800" dirty="0" smtClean="0"/>
            </a:br>
            <a:r>
              <a:rPr lang="ru-RU" sz="2800" dirty="0" smtClean="0"/>
              <a:t>  Сейчас я упаду. “ </a:t>
            </a:r>
            <a:endParaRPr lang="ru-RU" sz="2800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500042"/>
            <a:ext cx="4572000" cy="48320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/>
              <a:t>Плутовка к дереву </a:t>
            </a:r>
            <a:br>
              <a:rPr lang="ru-RU" sz="2800" dirty="0" smtClean="0"/>
            </a:br>
            <a:r>
              <a:rPr lang="ru-RU" sz="2800" dirty="0" smtClean="0"/>
              <a:t>На цыпочках подходит. </a:t>
            </a:r>
            <a:br>
              <a:rPr lang="ru-RU" sz="2800" dirty="0" smtClean="0"/>
            </a:br>
            <a:r>
              <a:rPr lang="ru-RU" sz="2800" dirty="0" smtClean="0"/>
              <a:t>Вертит хвостом, </a:t>
            </a:r>
            <a:br>
              <a:rPr lang="ru-RU" sz="2800" dirty="0" smtClean="0"/>
            </a:br>
            <a:r>
              <a:rPr lang="ru-RU" sz="2800" dirty="0" smtClean="0"/>
              <a:t>С лягушки глаз не сводит...  </a:t>
            </a:r>
            <a:br>
              <a:rPr lang="ru-RU" sz="2800" dirty="0" smtClean="0"/>
            </a:br>
            <a:endParaRPr lang="ru-RU" sz="2800" dirty="0" smtClean="0"/>
          </a:p>
          <a:p>
            <a:r>
              <a:rPr lang="ru-RU" sz="2800" dirty="0" smtClean="0"/>
              <a:t>У лукоморья дуб зелёный; </a:t>
            </a:r>
            <a:br>
              <a:rPr lang="ru-RU" sz="2800" dirty="0" smtClean="0"/>
            </a:br>
            <a:r>
              <a:rPr lang="ru-RU" sz="2800" dirty="0" smtClean="0"/>
              <a:t>Златая цепь на дубе том: </a:t>
            </a:r>
            <a:br>
              <a:rPr lang="ru-RU" sz="2800" dirty="0" smtClean="0"/>
            </a:br>
            <a:r>
              <a:rPr lang="ru-RU" sz="2800" dirty="0" smtClean="0"/>
              <a:t>И днем и ночью конь ученый </a:t>
            </a:r>
            <a:br>
              <a:rPr lang="ru-RU" sz="2800" dirty="0" smtClean="0"/>
            </a:br>
            <a:r>
              <a:rPr lang="ru-RU" sz="2800" dirty="0" smtClean="0"/>
              <a:t>Все ходит по цепи кругом</a:t>
            </a:r>
            <a:endParaRPr lang="ru-RU" sz="2800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714356"/>
            <a:ext cx="600079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Зайку бросила лентяйка. </a:t>
            </a:r>
            <a:br>
              <a:rPr lang="ru-RU" sz="2800" dirty="0" smtClean="0"/>
            </a:br>
            <a:r>
              <a:rPr lang="ru-RU" sz="2800" dirty="0" smtClean="0"/>
              <a:t>Под дождем остался зайка. </a:t>
            </a:r>
            <a:br>
              <a:rPr lang="ru-RU" sz="2800" dirty="0" smtClean="0"/>
            </a:br>
            <a:r>
              <a:rPr lang="ru-RU" sz="2800" dirty="0" smtClean="0"/>
              <a:t>Со скамейки слезть не мог, </a:t>
            </a:r>
            <a:br>
              <a:rPr lang="ru-RU" sz="2800" dirty="0" smtClean="0"/>
            </a:br>
            <a:r>
              <a:rPr lang="ru-RU" sz="2800" dirty="0" smtClean="0"/>
              <a:t>Весь до ниточки промок. </a:t>
            </a:r>
            <a:br>
              <a:rPr lang="ru-RU" sz="2800" dirty="0" smtClean="0"/>
            </a:br>
            <a:endParaRPr lang="ru-RU" sz="2800" dirty="0" smtClean="0"/>
          </a:p>
          <a:p>
            <a:r>
              <a:rPr lang="ru-RU" sz="2800" dirty="0" smtClean="0"/>
              <a:t>Жил старик со своею женою </a:t>
            </a:r>
            <a:br>
              <a:rPr lang="ru-RU" sz="2800" dirty="0" smtClean="0"/>
            </a:br>
            <a:r>
              <a:rPr lang="ru-RU" sz="2800" dirty="0" smtClean="0"/>
              <a:t>У самого синего моря. </a:t>
            </a:r>
          </a:p>
          <a:p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4000504"/>
            <a:ext cx="528641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Однажды Лебедь, </a:t>
            </a:r>
            <a:r>
              <a:rPr lang="ru-RU" sz="2800" dirty="0" err="1" smtClean="0"/>
              <a:t>Краб,да</a:t>
            </a:r>
            <a:r>
              <a:rPr lang="ru-RU" sz="2800" dirty="0" smtClean="0"/>
              <a:t> Щука </a:t>
            </a:r>
            <a:br>
              <a:rPr lang="ru-RU" sz="2800" dirty="0" smtClean="0"/>
            </a:br>
            <a:r>
              <a:rPr lang="ru-RU" sz="2800" dirty="0" smtClean="0"/>
              <a:t>Везти с поклажей воз взялись, </a:t>
            </a:r>
            <a:br>
              <a:rPr lang="ru-RU" sz="2800" dirty="0" smtClean="0"/>
            </a:br>
            <a:r>
              <a:rPr lang="ru-RU" sz="2800" dirty="0" smtClean="0"/>
              <a:t>И вместе трое все в него впряглись; </a:t>
            </a:r>
            <a:endParaRPr lang="ru-RU" sz="2800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1285860"/>
            <a:ext cx="4572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/>
              <a:t>У меня зазвонил телефон. </a:t>
            </a:r>
            <a:br>
              <a:rPr lang="ru-RU" sz="2800" dirty="0" smtClean="0"/>
            </a:br>
            <a:r>
              <a:rPr lang="ru-RU" sz="2800" dirty="0" smtClean="0"/>
              <a:t>- Кто говорит? </a:t>
            </a:r>
            <a:br>
              <a:rPr lang="ru-RU" sz="2800" dirty="0" smtClean="0"/>
            </a:br>
            <a:r>
              <a:rPr lang="ru-RU" sz="2800" dirty="0" smtClean="0"/>
              <a:t>- Слон. </a:t>
            </a:r>
            <a:br>
              <a:rPr lang="ru-RU" sz="2800" dirty="0" smtClean="0"/>
            </a:br>
            <a:r>
              <a:rPr lang="ru-RU" sz="2800" dirty="0" smtClean="0"/>
              <a:t>- Откуда? </a:t>
            </a:r>
            <a:br>
              <a:rPr lang="ru-RU" sz="2800" dirty="0" smtClean="0"/>
            </a:br>
            <a:r>
              <a:rPr lang="ru-RU" sz="2800" dirty="0" smtClean="0"/>
              <a:t>- От верблюда. </a:t>
            </a:r>
            <a:br>
              <a:rPr lang="ru-RU" sz="2800" dirty="0" smtClean="0"/>
            </a:br>
            <a:r>
              <a:rPr lang="ru-RU" sz="2800" dirty="0" smtClean="0"/>
              <a:t>- Что вам надо? </a:t>
            </a:r>
            <a:br>
              <a:rPr lang="ru-RU" sz="2800" dirty="0" smtClean="0"/>
            </a:br>
            <a:r>
              <a:rPr lang="ru-RU" sz="2800" dirty="0" smtClean="0"/>
              <a:t>- Мармелада</a:t>
            </a:r>
            <a:endParaRPr lang="ru-RU" sz="2800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5. «Сказочные телеграммы"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4200" b="1" i="1" dirty="0" smtClean="0"/>
              <a:t>Кто из сказочных персонажей мог дать такие телеграммы:</a:t>
            </a:r>
          </a:p>
          <a:p>
            <a:pPr>
              <a:buNone/>
            </a:pPr>
            <a:r>
              <a:rPr lang="ru-RU" sz="3300" dirty="0" smtClean="0"/>
              <a:t>Купил семена. Приезжайте тянуть.</a:t>
            </a:r>
            <a:r>
              <a:rPr lang="ru-RU" sz="3300" i="1" dirty="0" smtClean="0"/>
              <a:t> </a:t>
            </a:r>
            <a:endParaRPr lang="ru-RU" sz="3300" dirty="0" smtClean="0"/>
          </a:p>
          <a:p>
            <a:pPr>
              <a:buNone/>
            </a:pPr>
            <a:r>
              <a:rPr lang="ru-RU" sz="3300" dirty="0" smtClean="0"/>
              <a:t>Хвост нашли. Плакать перестал. </a:t>
            </a:r>
          </a:p>
          <a:p>
            <a:pPr>
              <a:buNone/>
            </a:pPr>
            <a:r>
              <a:rPr lang="ru-RU" sz="3300" dirty="0" smtClean="0"/>
              <a:t>Ключ достал. Скоро буду. </a:t>
            </a:r>
          </a:p>
          <a:p>
            <a:pPr>
              <a:buNone/>
            </a:pPr>
            <a:r>
              <a:rPr lang="ru-RU" sz="3300" dirty="0" smtClean="0"/>
              <a:t>Купила самовар. Приглашаю к чаю. </a:t>
            </a:r>
          </a:p>
          <a:p>
            <a:pPr>
              <a:buNone/>
            </a:pPr>
            <a:r>
              <a:rPr lang="ru-RU" sz="3300" dirty="0" smtClean="0"/>
              <a:t>Ушёл от зайца, волка и медведя. </a:t>
            </a:r>
          </a:p>
          <a:p>
            <a:pPr>
              <a:buNone/>
            </a:pPr>
            <a:r>
              <a:rPr lang="ru-RU" sz="3300" dirty="0" smtClean="0"/>
              <a:t>Продаю окорока куриные, оставшиеся после </a:t>
            </a:r>
          </a:p>
          <a:p>
            <a:pPr>
              <a:buNone/>
            </a:pPr>
            <a:r>
              <a:rPr lang="ru-RU" sz="3300" dirty="0" smtClean="0"/>
              <a:t>перепланировки избушки.</a:t>
            </a:r>
          </a:p>
          <a:p>
            <a:pPr>
              <a:buNone/>
            </a:pPr>
            <a:endParaRPr lang="ru-RU" sz="3800" dirty="0" smtClean="0"/>
          </a:p>
          <a:p>
            <a:pPr>
              <a:buNone/>
            </a:pPr>
            <a:r>
              <a:rPr lang="ru-RU" sz="3800" dirty="0" smtClean="0"/>
              <a:t>. 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928662" y="285728"/>
            <a:ext cx="7643866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                            Цель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: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i="1" dirty="0" smtClean="0">
                <a:latin typeface="Tahoma" pitchFamily="34" charset="0"/>
                <a:ea typeface="Times New Roman" pitchFamily="18" charset="0"/>
                <a:cs typeface="Tahoma" pitchFamily="34" charset="0"/>
              </a:rPr>
              <a:t>Выявление творческого и нравственного         потенциала учащихся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                          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latin typeface="Tahoma" pitchFamily="34" charset="0"/>
                <a:ea typeface="Times New Roman" pitchFamily="18" charset="0"/>
                <a:cs typeface="Tahoma" pitchFamily="34" charset="0"/>
              </a:rPr>
              <a:t>                            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Задачи: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i="1" dirty="0" smtClean="0">
                <a:latin typeface="Tahoma" pitchFamily="34" charset="0"/>
                <a:cs typeface="Tahoma" pitchFamily="34" charset="0"/>
              </a:rPr>
              <a:t>-прививать интерес к чтению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i="1" dirty="0" smtClean="0">
                <a:latin typeface="Tahoma" pitchFamily="34" charset="0"/>
                <a:cs typeface="Tahoma" pitchFamily="34" charset="0"/>
              </a:rPr>
              <a:t>-расширять читательский кругозор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i="1" dirty="0" smtClean="0">
              <a:latin typeface="Tahoma" pitchFamily="34" charset="0"/>
              <a:cs typeface="Tahoma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i="1" dirty="0" smtClean="0">
              <a:latin typeface="Tahoma" pitchFamily="34" charset="0"/>
              <a:cs typeface="Tahoma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i="1" dirty="0" smtClean="0">
              <a:latin typeface="Tahoma" pitchFamily="34" charset="0"/>
              <a:cs typeface="Tahoma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928662" y="2571744"/>
            <a:ext cx="7358114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-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воспитывать веру в добро, дружбу и любовь, в  </a:t>
            </a:r>
            <a:r>
              <a:rPr kumimoji="0" lang="ru-RU" sz="24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торжество над злом.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428604"/>
            <a:ext cx="750099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dirty="0" smtClean="0"/>
              <a:t>Помни, всё исчезнет после двенадцати ночи.</a:t>
            </a:r>
          </a:p>
          <a:p>
            <a:pPr>
              <a:buNone/>
            </a:pPr>
            <a:r>
              <a:rPr lang="ru-RU" sz="2800" dirty="0" smtClean="0"/>
              <a:t>В гости не приду. Мотор забарахлил. </a:t>
            </a:r>
          </a:p>
          <a:p>
            <a:pPr>
              <a:buNone/>
            </a:pPr>
            <a:r>
              <a:rPr lang="ru-RU" sz="2800" dirty="0" smtClean="0"/>
              <a:t>Обязуюсь впредь мыть посуду.</a:t>
            </a:r>
          </a:p>
          <a:p>
            <a:pPr>
              <a:buNone/>
            </a:pPr>
            <a:r>
              <a:rPr lang="ru-RU" sz="2800" dirty="0" smtClean="0"/>
              <a:t>Ищу шестерых братьев после страшного происшествия.</a:t>
            </a:r>
          </a:p>
          <a:p>
            <a:pPr>
              <a:buNone/>
            </a:pPr>
            <a:r>
              <a:rPr lang="ru-RU" sz="2800" dirty="0" smtClean="0"/>
              <a:t>Продаю Золотые яйца. Дорого.</a:t>
            </a:r>
          </a:p>
          <a:p>
            <a:pPr>
              <a:buNone/>
            </a:pPr>
            <a:r>
              <a:rPr lang="ru-RU" sz="2800" dirty="0" smtClean="0"/>
              <a:t>Отмою всё.</a:t>
            </a:r>
          </a:p>
          <a:p>
            <a:pPr>
              <a:buNone/>
            </a:pPr>
            <a:r>
              <a:rPr lang="ru-RU" sz="2800" dirty="0" smtClean="0"/>
              <a:t>Отнесу пирожки вашей бабушке.</a:t>
            </a:r>
          </a:p>
          <a:p>
            <a:pPr>
              <a:buNone/>
            </a:pPr>
            <a:r>
              <a:rPr lang="ru-RU" sz="2800" dirty="0" smtClean="0"/>
              <a:t>Сдаю в аренду крышу. Оплата кондитерскими изделиями. 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6.« Назови друзей"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sz="4100" b="1" i="1" dirty="0" smtClean="0"/>
              <a:t>Назовите друзей сказочных героев.</a:t>
            </a:r>
          </a:p>
          <a:p>
            <a:pPr algn="ctr">
              <a:buNone/>
            </a:pPr>
            <a:r>
              <a:rPr lang="ru-RU" sz="4100" b="1" i="1" dirty="0" smtClean="0"/>
              <a:t> </a:t>
            </a:r>
            <a:r>
              <a:rPr lang="ru-RU" dirty="0" smtClean="0"/>
              <a:t>у </a:t>
            </a:r>
            <a:r>
              <a:rPr lang="ru-RU" dirty="0" err="1" smtClean="0"/>
              <a:t>Маугли</a:t>
            </a:r>
            <a:r>
              <a:rPr lang="ru-RU" dirty="0" smtClean="0"/>
              <a:t> </a:t>
            </a:r>
          </a:p>
          <a:p>
            <a:pPr algn="ctr">
              <a:buNone/>
            </a:pPr>
            <a:r>
              <a:rPr lang="ru-RU" dirty="0" smtClean="0"/>
              <a:t> у </a:t>
            </a:r>
            <a:r>
              <a:rPr lang="ru-RU" dirty="0" err="1" smtClean="0"/>
              <a:t>Чиполлино</a:t>
            </a:r>
            <a:r>
              <a:rPr lang="ru-RU" dirty="0" smtClean="0"/>
              <a:t> </a:t>
            </a:r>
          </a:p>
          <a:p>
            <a:pPr algn="ctr">
              <a:buNone/>
            </a:pPr>
            <a:r>
              <a:rPr lang="ru-RU" dirty="0" smtClean="0"/>
              <a:t> у Малыша </a:t>
            </a:r>
          </a:p>
          <a:p>
            <a:pPr algn="ctr">
              <a:buNone/>
            </a:pPr>
            <a:r>
              <a:rPr lang="ru-RU" dirty="0" smtClean="0"/>
              <a:t> у </a:t>
            </a:r>
            <a:r>
              <a:rPr lang="ru-RU" dirty="0" err="1" smtClean="0"/>
              <a:t>Винни-Пуха</a:t>
            </a:r>
            <a:r>
              <a:rPr lang="ru-RU" dirty="0" smtClean="0"/>
              <a:t> </a:t>
            </a:r>
          </a:p>
          <a:p>
            <a:pPr algn="ctr">
              <a:buNone/>
            </a:pPr>
            <a:r>
              <a:rPr lang="ru-RU" dirty="0" smtClean="0"/>
              <a:t> у Герды </a:t>
            </a:r>
          </a:p>
          <a:p>
            <a:pPr algn="ctr">
              <a:buNone/>
            </a:pPr>
            <a:r>
              <a:rPr lang="ru-RU" dirty="0" smtClean="0"/>
              <a:t> у Буратино </a:t>
            </a:r>
          </a:p>
          <a:p>
            <a:pPr algn="ctr">
              <a:buNone/>
            </a:pPr>
            <a:r>
              <a:rPr lang="ru-RU" dirty="0" smtClean="0"/>
              <a:t> у Незнайки </a:t>
            </a:r>
          </a:p>
          <a:p>
            <a:pPr algn="ctr">
              <a:buNone/>
            </a:pPr>
            <a:r>
              <a:rPr lang="ru-RU" dirty="0" smtClean="0"/>
              <a:t> у </a:t>
            </a:r>
            <a:r>
              <a:rPr lang="ru-RU" dirty="0" err="1" smtClean="0"/>
              <a:t>Чебурашки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7. Животные из сказок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1. Пудель </a:t>
            </a:r>
            <a:r>
              <a:rPr lang="ru-RU" sz="2400" dirty="0" err="1" smtClean="0"/>
              <a:t>Мальвины</a:t>
            </a:r>
            <a:endParaRPr lang="ru-RU" sz="2400" dirty="0" smtClean="0"/>
          </a:p>
          <a:p>
            <a:r>
              <a:rPr lang="ru-RU" sz="2400" dirty="0" smtClean="0"/>
              <a:t>2.Собака Доктора Айболита</a:t>
            </a:r>
          </a:p>
          <a:p>
            <a:r>
              <a:rPr lang="ru-RU" sz="2400" dirty="0" smtClean="0"/>
              <a:t>3.Пёс Дяди Фёдора</a:t>
            </a:r>
          </a:p>
          <a:p>
            <a:r>
              <a:rPr lang="ru-RU" sz="2400" dirty="0" smtClean="0"/>
              <a:t>4.Черепаха из сказки «Золотой ключик»</a:t>
            </a:r>
          </a:p>
          <a:p>
            <a:r>
              <a:rPr lang="ru-RU" sz="2400" dirty="0" smtClean="0"/>
              <a:t>5. Пантера из сказки «</a:t>
            </a:r>
            <a:r>
              <a:rPr lang="ru-RU" sz="2400" dirty="0" err="1" smtClean="0"/>
              <a:t>Маугли</a:t>
            </a:r>
            <a:r>
              <a:rPr lang="ru-RU" sz="2400" dirty="0" smtClean="0"/>
              <a:t>»</a:t>
            </a:r>
          </a:p>
          <a:p>
            <a:r>
              <a:rPr lang="ru-RU" sz="2400" dirty="0" smtClean="0"/>
              <a:t>6. Крыса старухи Шапокляк</a:t>
            </a:r>
          </a:p>
          <a:p>
            <a:r>
              <a:rPr lang="ru-RU" sz="2400" dirty="0" smtClean="0"/>
              <a:t>7. Удав – друг </a:t>
            </a:r>
            <a:r>
              <a:rPr lang="ru-RU" sz="2400" dirty="0" err="1" smtClean="0"/>
              <a:t>Маугли</a:t>
            </a:r>
            <a:endParaRPr lang="ru-RU" sz="2400" dirty="0" smtClean="0"/>
          </a:p>
          <a:p>
            <a:r>
              <a:rPr lang="ru-RU" sz="2400" dirty="0" smtClean="0"/>
              <a:t>8. Теленок, родившийся в деревне </a:t>
            </a:r>
            <a:r>
              <a:rPr lang="ru-RU" sz="2400" dirty="0" err="1" smtClean="0"/>
              <a:t>Простоквашино</a:t>
            </a:r>
            <a:endParaRPr lang="ru-RU" sz="2400" dirty="0" smtClean="0"/>
          </a:p>
          <a:p>
            <a:r>
              <a:rPr lang="ru-RU" sz="2400" dirty="0" smtClean="0"/>
              <a:t>9. Подруга кота </a:t>
            </a:r>
            <a:r>
              <a:rPr lang="ru-RU" sz="2400" dirty="0" err="1" smtClean="0"/>
              <a:t>Базилио</a:t>
            </a:r>
            <a:endParaRPr lang="ru-RU" sz="2400" dirty="0" smtClean="0"/>
          </a:p>
          <a:p>
            <a:r>
              <a:rPr lang="ru-RU" sz="2400" dirty="0" smtClean="0"/>
              <a:t>10. Поросёнок – друг </a:t>
            </a:r>
            <a:r>
              <a:rPr lang="ru-RU" sz="2400" dirty="0" err="1" smtClean="0"/>
              <a:t>Винни-Пуха</a:t>
            </a:r>
            <a:endParaRPr lang="ru-RU" sz="2400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8.Отгадайте героев и автора сказок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  </a:t>
            </a:r>
          </a:p>
          <a:p>
            <a:pPr>
              <a:buNone/>
            </a:pPr>
            <a:r>
              <a:rPr lang="ru-RU" sz="2400" dirty="0" smtClean="0"/>
              <a:t>    Этот мальчик в джунглях рос </a:t>
            </a:r>
            <a:br>
              <a:rPr lang="ru-RU" sz="2400" dirty="0" smtClean="0"/>
            </a:br>
            <a:r>
              <a:rPr lang="ru-RU" sz="2400" dirty="0" smtClean="0"/>
              <a:t>Среди бананов и кокос. </a:t>
            </a:r>
            <a:br>
              <a:rPr lang="ru-RU" sz="2400" dirty="0" smtClean="0"/>
            </a:br>
            <a:r>
              <a:rPr lang="ru-RU" sz="2400" dirty="0" smtClean="0"/>
              <a:t>Ему ни мама песни пела – </a:t>
            </a:r>
            <a:br>
              <a:rPr lang="ru-RU" sz="2400" dirty="0" smtClean="0"/>
            </a:br>
            <a:r>
              <a:rPr lang="ru-RU" sz="2400" dirty="0" smtClean="0"/>
              <a:t>Медведь, волчица и пантера. </a:t>
            </a:r>
          </a:p>
          <a:p>
            <a:pPr>
              <a:buNone/>
            </a:pPr>
            <a:r>
              <a:rPr lang="ru-RU" sz="2400" dirty="0" smtClean="0"/>
              <a:t>    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                                    Столяр Джузеппе – синий нос </a:t>
            </a:r>
            <a:br>
              <a:rPr lang="ru-RU" sz="2400" dirty="0" smtClean="0"/>
            </a:br>
            <a:r>
              <a:rPr lang="ru-RU" sz="2400" dirty="0" smtClean="0"/>
              <a:t>                                     Полено как-то в дом принес. </a:t>
            </a:r>
            <a:br>
              <a:rPr lang="ru-RU" sz="2400" dirty="0" smtClean="0"/>
            </a:br>
            <a:r>
              <a:rPr lang="ru-RU" sz="2400" dirty="0" smtClean="0"/>
              <a:t>                                     Он начал что-то мастерить, </a:t>
            </a:r>
            <a:br>
              <a:rPr lang="ru-RU" sz="2400" dirty="0" smtClean="0"/>
            </a:br>
            <a:r>
              <a:rPr lang="ru-RU" sz="2400" dirty="0" smtClean="0"/>
              <a:t>                                     Полено стало говорить</a:t>
            </a:r>
          </a:p>
          <a:p>
            <a:pPr>
              <a:buNone/>
            </a:pPr>
            <a:endParaRPr lang="ru-RU" sz="2400" dirty="0" smtClean="0"/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428604"/>
            <a:ext cx="4572000" cy="33239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ru-RU" sz="2400" dirty="0" smtClean="0">
                <a:latin typeface="+mj-lt"/>
              </a:rPr>
              <a:t>В этой книжке именины.</a:t>
            </a:r>
            <a:br>
              <a:rPr lang="ru-RU" sz="2400" dirty="0" smtClean="0">
                <a:latin typeface="+mj-lt"/>
              </a:rPr>
            </a:br>
            <a:r>
              <a:rPr lang="ru-RU" sz="2400" dirty="0" smtClean="0">
                <a:latin typeface="+mj-lt"/>
              </a:rPr>
              <a:t>Много</a:t>
            </a:r>
            <a:r>
              <a:rPr lang="ru-RU" sz="2400" i="1" dirty="0" smtClean="0">
                <a:latin typeface="+mj-lt"/>
              </a:rPr>
              <a:t> </a:t>
            </a:r>
            <a:r>
              <a:rPr lang="ru-RU" sz="2400" dirty="0" smtClean="0">
                <a:latin typeface="+mj-lt"/>
              </a:rPr>
              <a:t>было там гостей.</a:t>
            </a:r>
            <a:br>
              <a:rPr lang="ru-RU" sz="2400" dirty="0" smtClean="0">
                <a:latin typeface="+mj-lt"/>
              </a:rPr>
            </a:br>
            <a:r>
              <a:rPr lang="ru-RU" sz="2400" dirty="0" smtClean="0">
                <a:latin typeface="+mj-lt"/>
              </a:rPr>
              <a:t>А на этих именинах </a:t>
            </a:r>
            <a:br>
              <a:rPr lang="ru-RU" sz="2400" dirty="0" smtClean="0">
                <a:latin typeface="+mj-lt"/>
              </a:rPr>
            </a:br>
            <a:r>
              <a:rPr lang="ru-RU" sz="2400" dirty="0" smtClean="0">
                <a:latin typeface="+mj-lt"/>
              </a:rPr>
              <a:t>Появился вдруг злодей.</a:t>
            </a:r>
            <a:br>
              <a:rPr lang="ru-RU" sz="2400" dirty="0" smtClean="0">
                <a:latin typeface="+mj-lt"/>
              </a:rPr>
            </a:br>
            <a:r>
              <a:rPr lang="ru-RU" sz="2400" dirty="0" smtClean="0">
                <a:latin typeface="+mj-lt"/>
              </a:rPr>
              <a:t>Он хотел убить хозяйку, </a:t>
            </a:r>
            <a:br>
              <a:rPr lang="ru-RU" sz="2400" dirty="0" smtClean="0">
                <a:latin typeface="+mj-lt"/>
              </a:rPr>
            </a:br>
            <a:r>
              <a:rPr lang="ru-RU" sz="2400" dirty="0" smtClean="0">
                <a:latin typeface="+mj-lt"/>
              </a:rPr>
              <a:t>Чуть её не погубил. </a:t>
            </a:r>
            <a:br>
              <a:rPr lang="ru-RU" sz="2400" dirty="0" smtClean="0">
                <a:latin typeface="+mj-lt"/>
              </a:rPr>
            </a:br>
            <a:r>
              <a:rPr lang="ru-RU" sz="2400" dirty="0" smtClean="0">
                <a:latin typeface="+mj-lt"/>
              </a:rPr>
              <a:t>Но коварному злодею</a:t>
            </a:r>
            <a:br>
              <a:rPr lang="ru-RU" sz="2400" dirty="0" smtClean="0">
                <a:latin typeface="+mj-lt"/>
              </a:rPr>
            </a:br>
            <a:r>
              <a:rPr lang="ru-RU" sz="2400" dirty="0" smtClean="0">
                <a:latin typeface="+mj-lt"/>
              </a:rPr>
              <a:t>Кто-то голову срубил. Кто?</a:t>
            </a:r>
          </a:p>
          <a:p>
            <a:pPr>
              <a:buNone/>
            </a:pP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14810" y="3357562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latin typeface="+mj-lt"/>
                <a:cs typeface="Arial" pitchFamily="34" charset="0"/>
              </a:rPr>
              <a:t>Он и весел, и незлобен, </a:t>
            </a:r>
            <a:br>
              <a:rPr lang="ru-RU" sz="2400" dirty="0" smtClean="0">
                <a:latin typeface="+mj-lt"/>
                <a:cs typeface="Arial" pitchFamily="34" charset="0"/>
              </a:rPr>
            </a:br>
            <a:r>
              <a:rPr lang="ru-RU" sz="2400" dirty="0" smtClean="0">
                <a:latin typeface="+mj-lt"/>
                <a:cs typeface="Arial" pitchFamily="34" charset="0"/>
              </a:rPr>
              <a:t>Этот милый </a:t>
            </a:r>
            <a:r>
              <a:rPr lang="ru-RU" sz="2400" dirty="0" err="1" smtClean="0">
                <a:latin typeface="+mj-lt"/>
                <a:cs typeface="Arial" pitchFamily="34" charset="0"/>
              </a:rPr>
              <a:t>чудачок</a:t>
            </a:r>
            <a:r>
              <a:rPr lang="ru-RU" sz="2400" dirty="0" smtClean="0">
                <a:latin typeface="+mj-lt"/>
                <a:cs typeface="Arial" pitchFamily="34" charset="0"/>
              </a:rPr>
              <a:t>.</a:t>
            </a:r>
            <a:br>
              <a:rPr lang="ru-RU" sz="2400" dirty="0" smtClean="0">
                <a:latin typeface="+mj-lt"/>
                <a:cs typeface="Arial" pitchFamily="34" charset="0"/>
              </a:rPr>
            </a:br>
            <a:r>
              <a:rPr lang="ru-RU" sz="2400" dirty="0" smtClean="0">
                <a:latin typeface="+mj-lt"/>
                <a:cs typeface="Arial" pitchFamily="34" charset="0"/>
              </a:rPr>
              <a:t>С ним хозяин - мальчик Робин</a:t>
            </a:r>
            <a:br>
              <a:rPr lang="ru-RU" sz="2400" dirty="0" smtClean="0">
                <a:latin typeface="+mj-lt"/>
                <a:cs typeface="Arial" pitchFamily="34" charset="0"/>
              </a:rPr>
            </a:br>
            <a:r>
              <a:rPr lang="ru-RU" sz="2400" dirty="0" smtClean="0">
                <a:latin typeface="+mj-lt"/>
                <a:cs typeface="Arial" pitchFamily="34" charset="0"/>
              </a:rPr>
              <a:t>И приятель - Пятачок.</a:t>
            </a:r>
            <a:br>
              <a:rPr lang="ru-RU" sz="2400" dirty="0" smtClean="0">
                <a:latin typeface="+mj-lt"/>
                <a:cs typeface="Arial" pitchFamily="34" charset="0"/>
              </a:rPr>
            </a:br>
            <a:r>
              <a:rPr lang="ru-RU" sz="2400" dirty="0" smtClean="0">
                <a:latin typeface="+mj-lt"/>
                <a:cs typeface="Arial" pitchFamily="34" charset="0"/>
              </a:rPr>
              <a:t>Для него прогулка - праздник,</a:t>
            </a:r>
            <a:br>
              <a:rPr lang="ru-RU" sz="2400" dirty="0" smtClean="0">
                <a:latin typeface="+mj-lt"/>
                <a:cs typeface="Arial" pitchFamily="34" charset="0"/>
              </a:rPr>
            </a:br>
            <a:r>
              <a:rPr lang="ru-RU" sz="2400" dirty="0" smtClean="0">
                <a:latin typeface="+mj-lt"/>
                <a:cs typeface="Arial" pitchFamily="34" charset="0"/>
              </a:rPr>
              <a:t>И на мёд особый нюх.</a:t>
            </a:r>
            <a:br>
              <a:rPr lang="ru-RU" sz="2400" dirty="0" smtClean="0">
                <a:latin typeface="+mj-lt"/>
                <a:cs typeface="Arial" pitchFamily="34" charset="0"/>
              </a:rPr>
            </a:br>
            <a:r>
              <a:rPr lang="ru-RU" sz="2400" dirty="0" smtClean="0">
                <a:latin typeface="+mj-lt"/>
                <a:cs typeface="Arial" pitchFamily="34" charset="0"/>
              </a:rPr>
              <a:t>Это плюшевый проказник</a:t>
            </a:r>
            <a:br>
              <a:rPr lang="ru-RU" sz="2400" dirty="0" smtClean="0">
                <a:latin typeface="+mj-lt"/>
                <a:cs typeface="Arial" pitchFamily="34" charset="0"/>
              </a:rPr>
            </a:br>
            <a:r>
              <a:rPr lang="ru-RU" sz="2400" dirty="0" smtClean="0">
                <a:latin typeface="+mj-lt"/>
                <a:cs typeface="Arial" pitchFamily="34" charset="0"/>
              </a:rPr>
              <a:t>Медвежонок:</a:t>
            </a:r>
            <a:endParaRPr lang="ru-RU" sz="2400" dirty="0">
              <a:latin typeface="+mj-lt"/>
            </a:endParaRPr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928670"/>
            <a:ext cx="7215238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Фруктово-огородная страна – 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 </a:t>
            </a:r>
            <a:r>
              <a:rPr lang="ru-RU" sz="2400" dirty="0" smtClean="0"/>
              <a:t>В одной из книжек-сказок есть она. 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 </a:t>
            </a:r>
            <a:r>
              <a:rPr lang="ru-RU" sz="2400" dirty="0" smtClean="0"/>
              <a:t>А в ней герой – мальчишка озорной, </a:t>
            </a:r>
            <a:br>
              <a:rPr lang="ru-RU" sz="2400" dirty="0" smtClean="0"/>
            </a:br>
            <a:r>
              <a:rPr lang="ru-RU" sz="2400" dirty="0" smtClean="0"/>
              <a:t>  Он храбрый, справедливый, овощной</a:t>
            </a:r>
          </a:p>
          <a:p>
            <a:pPr>
              <a:buFont typeface="Arial" pitchFamily="34" charset="0"/>
              <a:buChar char="•"/>
            </a:pPr>
            <a:endParaRPr lang="ru-RU" sz="2000" dirty="0" smtClean="0"/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endParaRPr lang="ru-RU" sz="2400" dirty="0" smtClean="0"/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643306" y="3714752"/>
            <a:ext cx="4572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Это - толстый коротышка. 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</a:t>
            </a:r>
            <a:r>
              <a:rPr lang="ru-RU" sz="2400" dirty="0" smtClean="0"/>
              <a:t>Он проказник, хвастунишка. 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dirty="0" smtClean="0"/>
              <a:t>Любит плюшки и тефтели.</a:t>
            </a:r>
            <a:r>
              <a:rPr lang="ru-RU" sz="2000" dirty="0" smtClean="0"/>
              <a:t> </a:t>
            </a:r>
            <a:br>
              <a:rPr lang="ru-RU" sz="2000" dirty="0" smtClean="0"/>
            </a:br>
            <a:r>
              <a:rPr lang="ru-RU" sz="2400" dirty="0" smtClean="0"/>
              <a:t>С ним на крышу полетели? </a:t>
            </a:r>
            <a:endParaRPr lang="ru-RU" sz="2400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08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714356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+mj-lt"/>
                <a:cs typeface="Arial" pitchFamily="34" charset="0"/>
              </a:rPr>
              <a:t>Девочка спит и пока что не знает </a:t>
            </a:r>
            <a:br>
              <a:rPr lang="ru-RU" sz="2000" dirty="0" smtClean="0">
                <a:latin typeface="+mj-lt"/>
                <a:cs typeface="Arial" pitchFamily="34" charset="0"/>
              </a:rPr>
            </a:br>
            <a:r>
              <a:rPr lang="ru-RU" sz="2000" dirty="0" smtClean="0">
                <a:latin typeface="+mj-lt"/>
                <a:cs typeface="Arial" pitchFamily="34" charset="0"/>
              </a:rPr>
              <a:t>Что в этой сказке её ожидает. </a:t>
            </a:r>
            <a:br>
              <a:rPr lang="ru-RU" sz="2000" dirty="0" smtClean="0">
                <a:latin typeface="+mj-lt"/>
                <a:cs typeface="Arial" pitchFamily="34" charset="0"/>
              </a:rPr>
            </a:br>
            <a:r>
              <a:rPr lang="ru-RU" sz="2000" dirty="0" smtClean="0">
                <a:latin typeface="+mj-lt"/>
                <a:cs typeface="Arial" pitchFamily="34" charset="0"/>
              </a:rPr>
              <a:t>Жаба под утро её украдет, </a:t>
            </a:r>
            <a:br>
              <a:rPr lang="ru-RU" sz="2000" dirty="0" smtClean="0">
                <a:latin typeface="+mj-lt"/>
                <a:cs typeface="Arial" pitchFamily="34" charset="0"/>
              </a:rPr>
            </a:br>
            <a:r>
              <a:rPr lang="ru-RU" sz="2000" dirty="0" smtClean="0">
                <a:latin typeface="+mj-lt"/>
                <a:cs typeface="Arial" pitchFamily="34" charset="0"/>
              </a:rPr>
              <a:t>В нору упрячет бессовестный крот. </a:t>
            </a:r>
            <a:br>
              <a:rPr lang="ru-RU" sz="2000" dirty="0" smtClean="0">
                <a:latin typeface="+mj-lt"/>
                <a:cs typeface="Arial" pitchFamily="34" charset="0"/>
              </a:rPr>
            </a:br>
            <a:r>
              <a:rPr lang="ru-RU" sz="2000" dirty="0" smtClean="0">
                <a:latin typeface="+mj-lt"/>
                <a:cs typeface="Arial" pitchFamily="34" charset="0"/>
              </a:rPr>
              <a:t>Впрочем, довольно. Нужна ли подсказка? </a:t>
            </a:r>
            <a:br>
              <a:rPr lang="ru-RU" sz="2000" dirty="0" smtClean="0">
                <a:latin typeface="+mj-lt"/>
                <a:cs typeface="Arial" pitchFamily="34" charset="0"/>
              </a:rPr>
            </a:br>
            <a:r>
              <a:rPr lang="ru-RU" sz="2000" dirty="0" smtClean="0">
                <a:latin typeface="+mj-lt"/>
                <a:cs typeface="Arial" pitchFamily="34" charset="0"/>
              </a:rPr>
              <a:t>Кто эта девочка? Что же за сказка?    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00430" y="3429000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+mj-lt"/>
                <a:cs typeface="Arial" pitchFamily="34" charset="0"/>
              </a:rPr>
              <a:t>Многим долго неизвестный, </a:t>
            </a:r>
            <a:br>
              <a:rPr lang="ru-RU" sz="2400" dirty="0" smtClean="0">
                <a:latin typeface="+mj-lt"/>
                <a:cs typeface="Arial" pitchFamily="34" charset="0"/>
              </a:rPr>
            </a:br>
            <a:r>
              <a:rPr lang="ru-RU" sz="2400" dirty="0" smtClean="0">
                <a:latin typeface="+mj-lt"/>
                <a:cs typeface="Arial" pitchFamily="34" charset="0"/>
              </a:rPr>
              <a:t>Стал он каждому дружком.</a:t>
            </a:r>
            <a:br>
              <a:rPr lang="ru-RU" sz="2400" dirty="0" smtClean="0">
                <a:latin typeface="+mj-lt"/>
                <a:cs typeface="Arial" pitchFamily="34" charset="0"/>
              </a:rPr>
            </a:br>
            <a:r>
              <a:rPr lang="ru-RU" sz="2400" dirty="0" smtClean="0">
                <a:latin typeface="+mj-lt"/>
                <a:cs typeface="Arial" pitchFamily="34" charset="0"/>
              </a:rPr>
              <a:t>Всем по сказке интересной</a:t>
            </a:r>
            <a:br>
              <a:rPr lang="ru-RU" sz="2400" dirty="0" smtClean="0">
                <a:latin typeface="+mj-lt"/>
                <a:cs typeface="Arial" pitchFamily="34" charset="0"/>
              </a:rPr>
            </a:br>
            <a:r>
              <a:rPr lang="ru-RU" sz="2400" dirty="0" smtClean="0">
                <a:latin typeface="+mj-lt"/>
                <a:cs typeface="Arial" pitchFamily="34" charset="0"/>
              </a:rPr>
              <a:t>Мальчик- луковка знаком.</a:t>
            </a:r>
            <a:br>
              <a:rPr lang="ru-RU" sz="2400" dirty="0" smtClean="0">
                <a:latin typeface="+mj-lt"/>
                <a:cs typeface="Arial" pitchFamily="34" charset="0"/>
              </a:rPr>
            </a:br>
            <a:r>
              <a:rPr lang="ru-RU" sz="2400" dirty="0" smtClean="0">
                <a:latin typeface="+mj-lt"/>
                <a:cs typeface="Arial" pitchFamily="34" charset="0"/>
              </a:rPr>
              <a:t>Очень просто и недлинно</a:t>
            </a:r>
            <a:br>
              <a:rPr lang="ru-RU" sz="2400" dirty="0" smtClean="0">
                <a:latin typeface="+mj-lt"/>
                <a:cs typeface="Arial" pitchFamily="34" charset="0"/>
              </a:rPr>
            </a:br>
            <a:r>
              <a:rPr lang="ru-RU" sz="2400" dirty="0" smtClean="0">
                <a:latin typeface="+mj-lt"/>
                <a:cs typeface="Arial" pitchFamily="34" charset="0"/>
              </a:rPr>
              <a:t>Он зовётся: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69006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>
                <a:solidFill>
                  <a:srgbClr val="002060"/>
                </a:solidFill>
              </a:rPr>
              <a:t>Чтобы сказки не обидеть – </a:t>
            </a:r>
            <a:br>
              <a:rPr lang="ru-RU" sz="3100" dirty="0" smtClean="0">
                <a:solidFill>
                  <a:srgbClr val="002060"/>
                </a:solidFill>
              </a:rPr>
            </a:br>
            <a:r>
              <a:rPr lang="ru-RU" sz="3100" dirty="0" smtClean="0">
                <a:solidFill>
                  <a:srgbClr val="002060"/>
                </a:solidFill>
              </a:rPr>
              <a:t>Надо их почаще видеть.</a:t>
            </a:r>
            <a:br>
              <a:rPr lang="ru-RU" sz="3100" dirty="0" smtClean="0">
                <a:solidFill>
                  <a:srgbClr val="002060"/>
                </a:solidFill>
              </a:rPr>
            </a:br>
            <a:r>
              <a:rPr lang="ru-RU" sz="3100" dirty="0" smtClean="0">
                <a:solidFill>
                  <a:srgbClr val="002060"/>
                </a:solidFill>
              </a:rPr>
              <a:t>Их читать и рисовать,</a:t>
            </a:r>
            <a:br>
              <a:rPr lang="ru-RU" sz="3100" dirty="0" smtClean="0">
                <a:solidFill>
                  <a:srgbClr val="002060"/>
                </a:solidFill>
              </a:rPr>
            </a:br>
            <a:r>
              <a:rPr lang="ru-RU" sz="3100" dirty="0" smtClean="0">
                <a:solidFill>
                  <a:srgbClr val="002060"/>
                </a:solidFill>
              </a:rPr>
              <a:t>Их любить и в них играть!</a:t>
            </a:r>
            <a:br>
              <a:rPr lang="ru-RU" sz="3100" dirty="0" smtClean="0">
                <a:solidFill>
                  <a:srgbClr val="002060"/>
                </a:solidFill>
              </a:rPr>
            </a:br>
            <a:r>
              <a:rPr lang="ru-RU" sz="3100" dirty="0" smtClean="0">
                <a:solidFill>
                  <a:srgbClr val="002060"/>
                </a:solidFill>
              </a:rPr>
              <a:t>Сказки всех отучат злиться,</a:t>
            </a:r>
            <a:br>
              <a:rPr lang="ru-RU" sz="3100" dirty="0" smtClean="0">
                <a:solidFill>
                  <a:srgbClr val="002060"/>
                </a:solidFill>
              </a:rPr>
            </a:br>
            <a:r>
              <a:rPr lang="ru-RU" sz="3100" dirty="0" smtClean="0">
                <a:solidFill>
                  <a:srgbClr val="002060"/>
                </a:solidFill>
              </a:rPr>
              <a:t>А научат веселиться,</a:t>
            </a:r>
            <a:br>
              <a:rPr lang="ru-RU" sz="3100" dirty="0" smtClean="0">
                <a:solidFill>
                  <a:srgbClr val="002060"/>
                </a:solidFill>
              </a:rPr>
            </a:br>
            <a:r>
              <a:rPr lang="ru-RU" sz="3100" dirty="0" smtClean="0">
                <a:solidFill>
                  <a:srgbClr val="002060"/>
                </a:solidFill>
              </a:rPr>
              <a:t>Быть добрее и скромнее,</a:t>
            </a:r>
            <a:br>
              <a:rPr lang="ru-RU" sz="3100" dirty="0" smtClean="0">
                <a:solidFill>
                  <a:srgbClr val="002060"/>
                </a:solidFill>
              </a:rPr>
            </a:br>
            <a:r>
              <a:rPr lang="ru-RU" sz="3100" dirty="0" smtClean="0">
                <a:solidFill>
                  <a:srgbClr val="002060"/>
                </a:solidFill>
              </a:rPr>
              <a:t>Терпеливее, мудрее.</a:t>
            </a:r>
            <a:br>
              <a:rPr lang="ru-RU" sz="3100" dirty="0" smtClean="0">
                <a:solidFill>
                  <a:srgbClr val="002060"/>
                </a:solidFill>
              </a:rPr>
            </a:br>
            <a:r>
              <a:rPr lang="ru-RU" sz="3100" dirty="0" smtClean="0">
                <a:solidFill>
                  <a:srgbClr val="002060"/>
                </a:solidFill>
              </a:rPr>
              <a:t>Пети, Саши, Тани,</a:t>
            </a:r>
            <a:br>
              <a:rPr lang="ru-RU" sz="3100" dirty="0" smtClean="0">
                <a:solidFill>
                  <a:srgbClr val="002060"/>
                </a:solidFill>
              </a:rPr>
            </a:br>
            <a:r>
              <a:rPr lang="ru-RU" sz="3100" dirty="0" err="1" smtClean="0">
                <a:solidFill>
                  <a:srgbClr val="002060"/>
                </a:solidFill>
              </a:rPr>
              <a:t>Леши,Кати</a:t>
            </a:r>
            <a:r>
              <a:rPr lang="ru-RU" sz="3100" dirty="0" smtClean="0">
                <a:solidFill>
                  <a:srgbClr val="002060"/>
                </a:solidFill>
              </a:rPr>
              <a:t>, Вани.</a:t>
            </a:r>
            <a:br>
              <a:rPr lang="ru-RU" sz="3100" dirty="0" smtClean="0">
                <a:solidFill>
                  <a:srgbClr val="002060"/>
                </a:solidFill>
              </a:rPr>
            </a:br>
            <a:r>
              <a:rPr lang="ru-RU" sz="3100" dirty="0" smtClean="0">
                <a:solidFill>
                  <a:srgbClr val="002060"/>
                </a:solidFill>
              </a:rPr>
              <a:t>И другие ребятишки,</a:t>
            </a:r>
            <a:br>
              <a:rPr lang="ru-RU" sz="3100" dirty="0" smtClean="0">
                <a:solidFill>
                  <a:srgbClr val="002060"/>
                </a:solidFill>
              </a:rPr>
            </a:br>
            <a:r>
              <a:rPr lang="ru-RU" sz="3100" dirty="0" smtClean="0">
                <a:solidFill>
                  <a:srgbClr val="002060"/>
                </a:solidFill>
              </a:rPr>
              <a:t>Кто читать умеет книжки,</a:t>
            </a:r>
            <a:br>
              <a:rPr lang="ru-RU" sz="3100" dirty="0" smtClean="0">
                <a:solidFill>
                  <a:srgbClr val="002060"/>
                </a:solidFill>
              </a:rPr>
            </a:br>
            <a:r>
              <a:rPr lang="ru-RU" sz="3100" dirty="0" smtClean="0">
                <a:solidFill>
                  <a:srgbClr val="002060"/>
                </a:solidFill>
              </a:rPr>
              <a:t>Сказки чаще « проверяйте», </a:t>
            </a:r>
            <a:br>
              <a:rPr lang="ru-RU" sz="3100" dirty="0" smtClean="0">
                <a:solidFill>
                  <a:srgbClr val="002060"/>
                </a:solidFill>
              </a:rPr>
            </a:br>
            <a:r>
              <a:rPr lang="ru-RU" sz="3100" dirty="0" smtClean="0">
                <a:solidFill>
                  <a:srgbClr val="002060"/>
                </a:solidFill>
              </a:rPr>
              <a:t>Ежедневно их читайте.</a:t>
            </a:r>
            <a:br>
              <a:rPr lang="ru-RU" sz="3100" dirty="0" smtClean="0">
                <a:solidFill>
                  <a:srgbClr val="002060"/>
                </a:solidFill>
              </a:rPr>
            </a:br>
            <a:endParaRPr lang="ru-RU" sz="31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audioskazki.net/wp-content/gallery/rus_skazki/gusi_lebedi/00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643050"/>
            <a:ext cx="3976682" cy="467676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43438" y="642918"/>
            <a:ext cx="4214842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u="sng" dirty="0" smtClean="0">
                <a:solidFill>
                  <a:srgbClr val="7030A0"/>
                </a:solidFill>
              </a:rPr>
              <a:t> 1. Узнай сказку.</a:t>
            </a:r>
          </a:p>
          <a:p>
            <a:endParaRPr lang="ru-RU" sz="2400" b="1" i="1" u="sng" dirty="0" smtClean="0"/>
          </a:p>
          <a:p>
            <a:endParaRPr lang="ru-RU" sz="2400" b="1" i="1" u="sng" dirty="0" smtClean="0"/>
          </a:p>
          <a:p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 сказке небо синее,</a:t>
            </a:r>
            <a:b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 сказке птицы               страшные.</a:t>
            </a:r>
            <a:b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Яблонька, укрой меня.</a:t>
            </a:r>
            <a:b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Реченька, спаси меня.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gnomik-nn.narod.ru/fairytale/zayushkina_izbush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357166"/>
            <a:ext cx="6000792" cy="557216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1071546"/>
            <a:ext cx="235745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 Black" pitchFamily="34" charset="0"/>
              </a:rPr>
              <a:t>На лесной опушке</a:t>
            </a:r>
            <a:br>
              <a:rPr lang="ru-RU" dirty="0">
                <a:latin typeface="Arial Black" pitchFamily="34" charset="0"/>
              </a:rPr>
            </a:br>
            <a:r>
              <a:rPr lang="ru-RU" dirty="0">
                <a:latin typeface="Arial Black" pitchFamily="34" charset="0"/>
              </a:rPr>
              <a:t>Стояли две избушки.</a:t>
            </a:r>
            <a:br>
              <a:rPr lang="ru-RU" dirty="0">
                <a:latin typeface="Arial Black" pitchFamily="34" charset="0"/>
              </a:rPr>
            </a:br>
            <a:r>
              <a:rPr lang="ru-RU" dirty="0">
                <a:latin typeface="Arial Black" pitchFamily="34" charset="0"/>
              </a:rPr>
              <a:t>Одна из них растаяла,</a:t>
            </a:r>
            <a:br>
              <a:rPr lang="ru-RU" dirty="0">
                <a:latin typeface="Arial Black" pitchFamily="34" charset="0"/>
              </a:rPr>
            </a:br>
            <a:r>
              <a:rPr lang="ru-RU" dirty="0">
                <a:latin typeface="Arial Black" pitchFamily="34" charset="0"/>
              </a:rPr>
              <a:t>Одна стоит </a:t>
            </a:r>
            <a:r>
              <a:rPr lang="ru-RU" dirty="0" smtClean="0">
                <a:latin typeface="Arial Black" pitchFamily="34" charset="0"/>
              </a:rPr>
              <a:t>по -старому</a:t>
            </a:r>
            <a:endParaRPr lang="ru-RU" dirty="0"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im2-tub-ru.yandex.net/i?id=5396143-06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6072230" cy="585791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643670" y="1214422"/>
            <a:ext cx="250033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 Black" pitchFamily="34" charset="0"/>
              </a:rPr>
              <a:t>Вымолвил словечко –</a:t>
            </a:r>
            <a:br>
              <a:rPr lang="ru-RU" dirty="0">
                <a:latin typeface="Arial Black" pitchFamily="34" charset="0"/>
              </a:rPr>
            </a:br>
            <a:r>
              <a:rPr lang="ru-RU" dirty="0">
                <a:latin typeface="Arial Black" pitchFamily="34" charset="0"/>
              </a:rPr>
              <a:t>Покатилась печка</a:t>
            </a:r>
            <a:br>
              <a:rPr lang="ru-RU" dirty="0">
                <a:latin typeface="Arial Black" pitchFamily="34" charset="0"/>
              </a:rPr>
            </a:br>
            <a:r>
              <a:rPr lang="ru-RU" dirty="0">
                <a:latin typeface="Arial Black" pitchFamily="34" charset="0"/>
              </a:rPr>
              <a:t>Прямо из деревни</a:t>
            </a:r>
            <a:br>
              <a:rPr lang="ru-RU" dirty="0">
                <a:latin typeface="Arial Black" pitchFamily="34" charset="0"/>
              </a:rPr>
            </a:br>
            <a:r>
              <a:rPr lang="ru-RU" dirty="0">
                <a:latin typeface="Arial Black" pitchFamily="34" charset="0"/>
              </a:rPr>
              <a:t>К царю и царевне.</a:t>
            </a:r>
            <a:br>
              <a:rPr lang="ru-RU" dirty="0">
                <a:latin typeface="Arial Black" pitchFamily="34" charset="0"/>
              </a:rPr>
            </a:br>
            <a:r>
              <a:rPr lang="ru-RU" dirty="0">
                <a:latin typeface="Arial Black" pitchFamily="34" charset="0"/>
              </a:rPr>
              <a:t>И за что, не знаю,</a:t>
            </a:r>
            <a:br>
              <a:rPr lang="ru-RU" dirty="0">
                <a:latin typeface="Arial Black" pitchFamily="34" charset="0"/>
              </a:rPr>
            </a:br>
            <a:r>
              <a:rPr lang="ru-RU" dirty="0">
                <a:latin typeface="Arial Black" pitchFamily="34" charset="0"/>
              </a:rPr>
              <a:t>Повезло лентяю?  </a:t>
            </a:r>
            <a:br>
              <a:rPr lang="ru-RU" dirty="0">
                <a:latin typeface="Arial Black" pitchFamily="34" charset="0"/>
              </a:rPr>
            </a:br>
            <a:endParaRPr lang="ru-RU" dirty="0"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im7-tub-ru.yandex.net/i?id=5347759-70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6286544" cy="550072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786578" y="2690336"/>
            <a:ext cx="207170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 Black" pitchFamily="34" charset="0"/>
              </a:rPr>
              <a:t>Нет ни речки, ни пруда.</a:t>
            </a:r>
            <a:br>
              <a:rPr lang="ru-RU" dirty="0">
                <a:latin typeface="Arial Black" pitchFamily="34" charset="0"/>
              </a:rPr>
            </a:br>
            <a:r>
              <a:rPr lang="ru-RU" dirty="0">
                <a:latin typeface="Arial Black" pitchFamily="34" charset="0"/>
              </a:rPr>
              <a:t>Где воды напиться?</a:t>
            </a:r>
            <a:br>
              <a:rPr lang="ru-RU" dirty="0">
                <a:latin typeface="Arial Black" pitchFamily="34" charset="0"/>
              </a:rPr>
            </a:br>
            <a:r>
              <a:rPr lang="ru-RU" dirty="0">
                <a:latin typeface="Arial Black" pitchFamily="34" charset="0"/>
              </a:rPr>
              <a:t>Очень вкусная вода</a:t>
            </a:r>
            <a:br>
              <a:rPr lang="ru-RU" dirty="0">
                <a:latin typeface="Arial Black" pitchFamily="34" charset="0"/>
              </a:rPr>
            </a:br>
            <a:r>
              <a:rPr lang="ru-RU" dirty="0">
                <a:latin typeface="Arial Black" pitchFamily="34" charset="0"/>
              </a:rPr>
              <a:t>В ямке от копытца.</a:t>
            </a:r>
            <a:br>
              <a:rPr lang="ru-RU" dirty="0">
                <a:latin typeface="Arial Black" pitchFamily="34" charset="0"/>
              </a:rPr>
            </a:br>
            <a:endParaRPr lang="ru-RU" dirty="0"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static.diary.ru/userdir/8/9/0/0/89006/34916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571480"/>
            <a:ext cx="4000528" cy="500066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00100" y="1071546"/>
            <a:ext cx="242887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 Black" pitchFamily="34" charset="0"/>
              </a:rPr>
              <a:t>Ах ты, Петя-простота,</a:t>
            </a:r>
            <a:br>
              <a:rPr lang="ru-RU" dirty="0">
                <a:latin typeface="Arial Black" pitchFamily="34" charset="0"/>
              </a:rPr>
            </a:br>
            <a:r>
              <a:rPr lang="ru-RU" dirty="0">
                <a:latin typeface="Arial Black" pitchFamily="34" charset="0"/>
              </a:rPr>
              <a:t>Сплоховал немножко:</a:t>
            </a:r>
            <a:br>
              <a:rPr lang="ru-RU" dirty="0">
                <a:latin typeface="Arial Black" pitchFamily="34" charset="0"/>
              </a:rPr>
            </a:br>
            <a:r>
              <a:rPr lang="ru-RU" dirty="0">
                <a:latin typeface="Arial Black" pitchFamily="34" charset="0"/>
              </a:rPr>
              <a:t>Не послушался кота,</a:t>
            </a:r>
            <a:br>
              <a:rPr lang="ru-RU" dirty="0">
                <a:latin typeface="Arial Black" pitchFamily="34" charset="0"/>
              </a:rPr>
            </a:br>
            <a:r>
              <a:rPr lang="ru-RU" dirty="0">
                <a:latin typeface="Arial Black" pitchFamily="34" charset="0"/>
              </a:rPr>
              <a:t>Выглянул в окошко.</a:t>
            </a:r>
            <a:br>
              <a:rPr lang="ru-RU" dirty="0">
                <a:latin typeface="Arial Black" pitchFamily="34" charset="0"/>
              </a:rPr>
            </a:br>
            <a:endParaRPr lang="ru-RU" dirty="0"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428604"/>
            <a:ext cx="18573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Arial Black" pitchFamily="34" charset="0"/>
              </a:rPr>
              <a:t> Ну и чудный нынче лес - </a:t>
            </a:r>
            <a:r>
              <a:rPr lang="ru-RU" sz="1600" dirty="0" smtClean="0">
                <a:latin typeface="Arial Black" pitchFamily="34" charset="0"/>
              </a:rPr>
              <a:t/>
            </a:r>
            <a:br>
              <a:rPr lang="ru-RU" sz="1600" dirty="0" smtClean="0">
                <a:latin typeface="Arial Black" pitchFamily="34" charset="0"/>
              </a:rPr>
            </a:br>
            <a:r>
              <a:rPr lang="ru-RU" sz="1600" dirty="0">
                <a:latin typeface="Arial Black" pitchFamily="34" charset="0"/>
              </a:rPr>
              <a:t>Прыгает обед с небес. </a:t>
            </a:r>
            <a:r>
              <a:rPr lang="ru-RU" sz="1600" dirty="0" smtClean="0">
                <a:latin typeface="Arial Black" pitchFamily="34" charset="0"/>
              </a:rPr>
              <a:t/>
            </a:r>
            <a:br>
              <a:rPr lang="ru-RU" sz="1600" dirty="0" smtClean="0">
                <a:latin typeface="Arial Black" pitchFamily="34" charset="0"/>
              </a:rPr>
            </a:br>
            <a:r>
              <a:rPr lang="ru-RU" sz="1600" dirty="0">
                <a:latin typeface="Arial Black" pitchFamily="34" charset="0"/>
              </a:rPr>
              <a:t>Съем тебя, — промолвил волк, </a:t>
            </a:r>
            <a:r>
              <a:rPr lang="ru-RU" sz="1600" dirty="0" smtClean="0">
                <a:latin typeface="Arial Black" pitchFamily="34" charset="0"/>
              </a:rPr>
              <a:t/>
            </a:r>
            <a:br>
              <a:rPr lang="ru-RU" sz="1600" dirty="0" smtClean="0">
                <a:latin typeface="Arial Black" pitchFamily="34" charset="0"/>
              </a:rPr>
            </a:br>
            <a:r>
              <a:rPr lang="ru-RU" sz="1600" dirty="0">
                <a:latin typeface="Arial Black" pitchFamily="34" charset="0"/>
              </a:rPr>
              <a:t>Серый волк, зубами щелк. </a:t>
            </a:r>
          </a:p>
        </p:txBody>
      </p:sp>
      <p:pic>
        <p:nvPicPr>
          <p:cNvPr id="6" name="Picture 2" descr="http://www.gymn470.ru/proekt-sait/sites/belovkirill/kolobok/img/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28992" y="428604"/>
            <a:ext cx="4857742" cy="528641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5008" y="1142984"/>
            <a:ext cx="32861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 Black" pitchFamily="34" charset="0"/>
              </a:rPr>
              <a:t>Где-то в сказочном лесу,</a:t>
            </a:r>
            <a:r>
              <a:rPr lang="ru-RU" dirty="0" smtClean="0">
                <a:latin typeface="Arial Black" pitchFamily="34" charset="0"/>
              </a:rPr>
              <a:t/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>
                <a:latin typeface="Arial Black" pitchFamily="34" charset="0"/>
              </a:rPr>
              <a:t>Где нет тропок и дорог,</a:t>
            </a:r>
            <a:r>
              <a:rPr lang="ru-RU" dirty="0" smtClean="0">
                <a:latin typeface="Arial Black" pitchFamily="34" charset="0"/>
              </a:rPr>
              <a:t/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>
                <a:latin typeface="Arial Black" pitchFamily="34" charset="0"/>
              </a:rPr>
              <a:t>Где с цветочков пьют росу</a:t>
            </a:r>
            <a:r>
              <a:rPr lang="ru-RU" dirty="0" smtClean="0">
                <a:latin typeface="Arial Black" pitchFamily="34" charset="0"/>
              </a:rPr>
              <a:t/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>
                <a:latin typeface="Arial Black" pitchFamily="34" charset="0"/>
              </a:rPr>
              <a:t>И пчела, и мотылёк,</a:t>
            </a:r>
            <a:r>
              <a:rPr lang="ru-RU" dirty="0" smtClean="0">
                <a:latin typeface="Arial Black" pitchFamily="34" charset="0"/>
              </a:rPr>
              <a:t/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>
                <a:latin typeface="Arial Black" pitchFamily="34" charset="0"/>
              </a:rPr>
              <a:t>Там, под старою сосной –</a:t>
            </a:r>
            <a:r>
              <a:rPr lang="ru-RU" dirty="0" smtClean="0">
                <a:latin typeface="Arial Black" pitchFamily="34" charset="0"/>
              </a:rPr>
              <a:t/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>Дом стоит. Он </a:t>
            </a:r>
            <a:r>
              <a:rPr lang="ru-RU" dirty="0">
                <a:latin typeface="Arial Black" pitchFamily="34" charset="0"/>
              </a:rPr>
              <a:t>небольшой…</a:t>
            </a:r>
          </a:p>
        </p:txBody>
      </p:sp>
      <p:pic>
        <p:nvPicPr>
          <p:cNvPr id="7170" name="Picture 2" descr="imag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5214942" cy="628654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Другая 1">
      <a:majorFont>
        <a:latin typeface="Britannic Bold"/>
        <a:ea typeface=""/>
        <a:cs typeface=""/>
      </a:majorFont>
      <a:minorFont>
        <a:latin typeface="Brush Script MT"/>
        <a:ea typeface=""/>
        <a:cs typeface="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692</TotalTime>
  <Words>412</Words>
  <Application>Microsoft Office PowerPoint</Application>
  <PresentationFormat>Экран (4:3)</PresentationFormat>
  <Paragraphs>130</Paragraphs>
  <Slides>27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 ВИКТОРИНА  «Путешествие по сказкам»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2.  «Волшебное средство» </vt:lpstr>
      <vt:lpstr> «Кому принадлежат эти вещи?»  </vt:lpstr>
      <vt:lpstr>      3. «Волшебные слова»</vt:lpstr>
      <vt:lpstr>4.  Исправим ошибки.</vt:lpstr>
      <vt:lpstr>В стихотворениях</vt:lpstr>
      <vt:lpstr>Слайд 16</vt:lpstr>
      <vt:lpstr>Слайд 17</vt:lpstr>
      <vt:lpstr>Слайд 18</vt:lpstr>
      <vt:lpstr>5. «Сказочные телеграммы"</vt:lpstr>
      <vt:lpstr>Слайд 20</vt:lpstr>
      <vt:lpstr>6.« Назови друзей" </vt:lpstr>
      <vt:lpstr>7. Животные из сказок</vt:lpstr>
      <vt:lpstr>8.Отгадайте героев и автора сказок</vt:lpstr>
      <vt:lpstr>Слайд 24</vt:lpstr>
      <vt:lpstr>Слайд 25</vt:lpstr>
      <vt:lpstr>Слайд 26</vt:lpstr>
      <vt:lpstr> Чтобы сказки не обидеть –  Надо их почаще видеть. Их читать и рисовать, Их любить и в них играть! Сказки всех отучат злиться, А научат веселиться, Быть добрее и скромнее, Терпеливее, мудрее. Пети, Саши, Тани, Леши,Кати, Вани. И другие ребятишки, Кто читать умеет книжки, Сказки чаще « проверяйте»,  Ежедневно их читайте.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uZver</cp:lastModifiedBy>
  <cp:revision>71</cp:revision>
  <dcterms:created xsi:type="dcterms:W3CDTF">2013-10-30T15:26:20Z</dcterms:created>
  <dcterms:modified xsi:type="dcterms:W3CDTF">2022-02-13T16:19:20Z</dcterms:modified>
</cp:coreProperties>
</file>