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5" r:id="rId8"/>
    <p:sldId id="267" r:id="rId9"/>
    <p:sldId id="276" r:id="rId10"/>
    <p:sldId id="284" r:id="rId11"/>
    <p:sldId id="279" r:id="rId12"/>
    <p:sldId id="269" r:id="rId13"/>
    <p:sldId id="273" r:id="rId14"/>
    <p:sldId id="282" r:id="rId15"/>
    <p:sldId id="283" r:id="rId16"/>
    <p:sldId id="286" r:id="rId17"/>
    <p:sldId id="291" r:id="rId18"/>
    <p:sldId id="292" r:id="rId19"/>
    <p:sldId id="29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DB40-ED40-40B1-A9A1-CC6C5682C395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5051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DB40-ED40-40B1-A9A1-CC6C5682C395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401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DB40-ED40-40B1-A9A1-CC6C5682C395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263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DB40-ED40-40B1-A9A1-CC6C5682C395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353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DB40-ED40-40B1-A9A1-CC6C5682C395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9588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DB40-ED40-40B1-A9A1-CC6C5682C395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787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DB40-ED40-40B1-A9A1-CC6C5682C395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959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DB40-ED40-40B1-A9A1-CC6C5682C395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200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DB40-ED40-40B1-A9A1-CC6C5682C395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310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DB40-ED40-40B1-A9A1-CC6C5682C395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10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-42172"/>
            <a:ext cx="4576573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A564DB40-ED40-40B1-A9A1-CC6C5682C395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281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06045" y="964692"/>
            <a:ext cx="5937755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A564DB40-ED40-40B1-A9A1-CC6C5682C395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176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6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sdo.miigaik.ru/pluginfile.php/24848/course/overviewfiles/%D1%8D%D0%BA%D0%BE%D0%BD%D0%BE%D0%BC%D0%B8%D0%BA%D0%B0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375" y="2132856"/>
            <a:ext cx="6673625" cy="4420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2132" y="764704"/>
            <a:ext cx="76939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Мировое 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озяйство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Отраслевая и территориальная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мирового хозяйства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008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8964488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7658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790" y="849025"/>
            <a:ext cx="775404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ИЗМЕНЕНИЕ ОТРАСЛЕВОЙ СТРУКТУРЫ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(отраслевые «сдвиги»)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52320" y="150846"/>
            <a:ext cx="970137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НТР</a:t>
            </a:r>
            <a:endParaRPr lang="ru-RU" sz="3600" b="1" dirty="0">
              <a:solidFill>
                <a:srgbClr val="C00000"/>
              </a:solidFill>
            </a:endParaRPr>
          </a:p>
        </p:txBody>
      </p:sp>
      <p:cxnSp>
        <p:nvCxnSpPr>
          <p:cNvPr id="5" name="Прямая со стрелкой 4"/>
          <p:cNvCxnSpPr>
            <a:stCxn id="3" idx="1"/>
          </p:cNvCxnSpPr>
          <p:nvPr/>
        </p:nvCxnSpPr>
        <p:spPr>
          <a:xfrm flipH="1">
            <a:off x="4567308" y="474012"/>
            <a:ext cx="2885012" cy="4847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51520" y="2054460"/>
            <a:ext cx="3265638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 промышленности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09844" y="2099157"/>
            <a:ext cx="201387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 с/х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00192" y="2099157"/>
            <a:ext cx="2585964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На транспорте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4494" y="2961448"/>
            <a:ext cx="3576620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Обрабатывающая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пр-ть</a:t>
            </a:r>
            <a:r>
              <a:rPr lang="ru-RU" sz="2000" b="1" i="1" dirty="0" smtClean="0">
                <a:solidFill>
                  <a:srgbClr val="002060"/>
                </a:solidFill>
              </a:rPr>
              <a:t>, </a:t>
            </a:r>
          </a:p>
          <a:p>
            <a:r>
              <a:rPr lang="ru-RU" sz="2000" b="1" i="1" dirty="0">
                <a:solidFill>
                  <a:srgbClr val="002060"/>
                </a:solidFill>
              </a:rPr>
              <a:t>о</a:t>
            </a:r>
            <a:r>
              <a:rPr lang="ru-RU" sz="2000" b="1" i="1" dirty="0" smtClean="0">
                <a:solidFill>
                  <a:srgbClr val="002060"/>
                </a:solidFill>
              </a:rPr>
              <a:t>собенно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 «авангардная тройка»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7573" y="4164191"/>
            <a:ext cx="3145413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Добывающая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пром-ть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7573" y="4770975"/>
            <a:ext cx="2806248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Старые отрасли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5750" y="5604411"/>
            <a:ext cx="2694969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Новейшие отрасли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flipV="1">
            <a:off x="3540440" y="2997397"/>
            <a:ext cx="265093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3112545" y="4926098"/>
            <a:ext cx="265093" cy="3691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3561037" y="4259593"/>
            <a:ext cx="132546" cy="5930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2979404" y="5472346"/>
            <a:ext cx="265093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236845" y="3607779"/>
            <a:ext cx="2531462" cy="4001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растениеводство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26381" y="2915281"/>
            <a:ext cx="2520951" cy="4001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животноводство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327388" y="4131314"/>
            <a:ext cx="1832553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Технические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 культуры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49327" y="4941258"/>
            <a:ext cx="1553630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Кормовые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культуры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004011" y="5863807"/>
            <a:ext cx="2116285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Пр-во овощей,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 фруктов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cxnSp>
        <p:nvCxnSpPr>
          <p:cNvPr id="39" name="Прямая со стрелкой 38"/>
          <p:cNvCxnSpPr/>
          <p:nvPr/>
        </p:nvCxnSpPr>
        <p:spPr>
          <a:xfrm flipV="1">
            <a:off x="6300659" y="2684191"/>
            <a:ext cx="266379" cy="5545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V="1">
            <a:off x="6033813" y="4164191"/>
            <a:ext cx="266379" cy="5545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V="1">
            <a:off x="5657343" y="4971030"/>
            <a:ext cx="266379" cy="5545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V="1">
            <a:off x="5923722" y="5618092"/>
            <a:ext cx="266379" cy="5545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6567038" y="3520934"/>
            <a:ext cx="266379" cy="60701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291649" y="2704340"/>
            <a:ext cx="676788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ж/д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813036" y="3238447"/>
            <a:ext cx="2254143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автомобильный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948976" y="4131488"/>
            <a:ext cx="1831514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Морской –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 мир. торговля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897776" y="5355975"/>
            <a:ext cx="1866217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Воздушный –</a:t>
            </a:r>
          </a:p>
          <a:p>
            <a:r>
              <a:rPr lang="ru-RU" sz="2000" b="1" i="1" dirty="0">
                <a:solidFill>
                  <a:srgbClr val="002060"/>
                </a:solidFill>
              </a:rPr>
              <a:t>п</a:t>
            </a:r>
            <a:r>
              <a:rPr lang="ru-RU" sz="2000" b="1" i="1" dirty="0" smtClean="0">
                <a:solidFill>
                  <a:srgbClr val="002060"/>
                </a:solidFill>
              </a:rPr>
              <a:t>ассаж.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( </a:t>
            </a:r>
            <a:r>
              <a:rPr lang="ru-RU" sz="2000" b="1" i="1" dirty="0" err="1">
                <a:solidFill>
                  <a:srgbClr val="002060"/>
                </a:solidFill>
              </a:rPr>
              <a:t>д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альн</a:t>
            </a:r>
            <a:r>
              <a:rPr lang="ru-RU" sz="2000" b="1" i="1" dirty="0" smtClean="0">
                <a:solidFill>
                  <a:srgbClr val="002060"/>
                </a:solidFill>
              </a:rPr>
              <a:t>.)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cxnSp>
        <p:nvCxnSpPr>
          <p:cNvPr id="54" name="Прямая со стрелкой 53"/>
          <p:cNvCxnSpPr/>
          <p:nvPr/>
        </p:nvCxnSpPr>
        <p:spPr>
          <a:xfrm>
            <a:off x="7864733" y="2737369"/>
            <a:ext cx="322635" cy="3340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flipV="1">
            <a:off x="8567043" y="3004965"/>
            <a:ext cx="340334" cy="7245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1261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71463"/>
            <a:ext cx="8496300" cy="631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2" y="271463"/>
            <a:ext cx="63188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ДЕСЯТИЧЛЕННАЯ МОДЕЛЬ  МХ</a:t>
            </a:r>
          </a:p>
          <a:p>
            <a:pPr algn="ctr"/>
            <a:r>
              <a:rPr lang="ru-RU" b="1" dirty="0" smtClean="0"/>
              <a:t>ГЛАВНЫЕ ЦЕНТРЫ МИРОВОГО ХОЗЯЙСТВА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015083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28" y="1484784"/>
            <a:ext cx="7781509" cy="48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06958" y="476672"/>
            <a:ext cx="7108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Отраслевая структура мировой экономики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059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04664"/>
            <a:ext cx="73500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ТЕРРИТОРИАЛЬНАЯ СТРУКТУРА  </a:t>
            </a:r>
            <a:r>
              <a:rPr lang="ru-RU" sz="4000" b="1" dirty="0" smtClean="0">
                <a:solidFill>
                  <a:srgbClr val="7030A0"/>
                </a:solidFill>
              </a:rPr>
              <a:t>МХ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700808"/>
            <a:ext cx="7904728" cy="236988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ТСХ </a:t>
            </a:r>
            <a:r>
              <a:rPr lang="ru-RU" sz="2800" b="1" i="1" dirty="0" smtClean="0">
                <a:solidFill>
                  <a:srgbClr val="002060"/>
                </a:solidFill>
              </a:rPr>
              <a:t>– это совокупность 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определенным образом расположенных</a:t>
            </a:r>
          </a:p>
          <a:p>
            <a:r>
              <a:rPr lang="ru-RU" sz="2800" b="1" i="1" dirty="0">
                <a:solidFill>
                  <a:srgbClr val="002060"/>
                </a:solidFill>
              </a:rPr>
              <a:t>т</a:t>
            </a:r>
            <a:r>
              <a:rPr lang="ru-RU" sz="2800" b="1" i="1" dirty="0" smtClean="0">
                <a:solidFill>
                  <a:srgbClr val="002060"/>
                </a:solidFill>
              </a:rPr>
              <a:t>ерриториальных элементов,</a:t>
            </a:r>
          </a:p>
          <a:p>
            <a:r>
              <a:rPr lang="ru-RU" sz="2800" b="1" i="1" dirty="0">
                <a:solidFill>
                  <a:srgbClr val="002060"/>
                </a:solidFill>
              </a:rPr>
              <a:t>н</a:t>
            </a:r>
            <a:r>
              <a:rPr lang="ru-RU" sz="2800" b="1" i="1" dirty="0" smtClean="0">
                <a:solidFill>
                  <a:srgbClr val="002060"/>
                </a:solidFill>
              </a:rPr>
              <a:t>аходящихся в сложном взаимодействии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 друг с другом.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73483" y="4293096"/>
            <a:ext cx="5868914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Географический рисунок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расселения населения и хозяйства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25651" y="5363922"/>
            <a:ext cx="3219151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моноцентрический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2080" y="5363923"/>
            <a:ext cx="3159839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полицентрический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228184" y="5029089"/>
            <a:ext cx="576064" cy="41613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935226" y="52292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2627784" y="5013176"/>
            <a:ext cx="425159" cy="43204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5585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60648"/>
            <a:ext cx="801854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ТЕРРИТОРИАЛЬНАЯ СТРУКТУРА ХОЗЯЙСТВА 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ЭКОНОМИЧЕСКИ РАЗВИТЫХ СТРАН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(основные элементы)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8407" y="1663337"/>
            <a:ext cx="7752443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Высокоразвитые районы: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Калифорния, </a:t>
            </a:r>
            <a:r>
              <a:rPr lang="ru-RU" sz="2400" b="1" dirty="0" err="1" smtClean="0">
                <a:solidFill>
                  <a:srgbClr val="002060"/>
                </a:solidFill>
              </a:rPr>
              <a:t>Б.Лондон</a:t>
            </a:r>
            <a:r>
              <a:rPr lang="ru-RU" sz="2400" b="1" dirty="0" smtClean="0">
                <a:solidFill>
                  <a:srgbClr val="002060"/>
                </a:solidFill>
              </a:rPr>
              <a:t>, Штутгарт-Мюнхен и др.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2747907"/>
            <a:ext cx="6149440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2. </a:t>
            </a:r>
            <a:r>
              <a:rPr lang="ru-RU" sz="2400" b="1" dirty="0" err="1" smtClean="0">
                <a:solidFill>
                  <a:srgbClr val="002060"/>
                </a:solidFill>
              </a:rPr>
              <a:t>Старопромышленные</a:t>
            </a:r>
            <a:r>
              <a:rPr lang="ru-RU" sz="2400" b="1" dirty="0" smtClean="0">
                <a:solidFill>
                  <a:srgbClr val="002060"/>
                </a:solidFill>
              </a:rPr>
              <a:t> районы: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Рур, Саар, Эльзас и Лотарингия, Урал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3848" y="3789040"/>
            <a:ext cx="5330305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3. Аграрные районы:  Юг Италии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4451" y="4581128"/>
            <a:ext cx="7071167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4. Районы нового освоения: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Север Канады, Аляска, </a:t>
            </a:r>
            <a:r>
              <a:rPr lang="ru-RU" sz="2400" b="1" dirty="0" err="1" smtClean="0">
                <a:solidFill>
                  <a:srgbClr val="002060"/>
                </a:solidFill>
              </a:rPr>
              <a:t>Амазония</a:t>
            </a:r>
            <a:r>
              <a:rPr lang="ru-RU" sz="2400" b="1" dirty="0" smtClean="0">
                <a:solidFill>
                  <a:srgbClr val="002060"/>
                </a:solidFill>
              </a:rPr>
              <a:t>,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север и запад Австралии, Северное море,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Сибирь и Дальний Восток.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94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77996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ТЕРРИТОРИАЛЬНАЯ СТРУКТУРА ХОЗЯЙСТВА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РАЗВИВАЮЩИХСЯ СТРАН: КОЛОНИАЛЬНЫЙ ТИП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7608" y="1409803"/>
            <a:ext cx="7976864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Столица, выполняющая роль главного центра, 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    «фокуса» всей территории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    (часто- крупный порт).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3015658"/>
            <a:ext cx="7752443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2.</a:t>
            </a:r>
            <a:r>
              <a:rPr lang="ru-RU" b="1" dirty="0" smtClean="0"/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Районы горнодобывающей промышленности.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3033" y="3804027"/>
            <a:ext cx="5064207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3. Районы плантационного с/х.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79496" y="5560777"/>
            <a:ext cx="5379999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5</a:t>
            </a:r>
            <a:r>
              <a:rPr lang="ru-RU" sz="2400" b="1" dirty="0" smtClean="0">
                <a:solidFill>
                  <a:srgbClr val="002060"/>
                </a:solidFill>
              </a:rPr>
              <a:t>. Районы потребительского с/х.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4541576"/>
            <a:ext cx="2733441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4. Порты вывоза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6793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476672"/>
            <a:ext cx="563808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ФАКТОРЫ РАЗМЕЩЕНИЯ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ПРОИЗВОДИТЕЛЬНЫХ СИЛ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868144" y="1412776"/>
            <a:ext cx="0" cy="10801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195736" y="1484784"/>
            <a:ext cx="0" cy="10081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06349" y="2492896"/>
            <a:ext cx="289213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Старые</a:t>
            </a:r>
          </a:p>
          <a:p>
            <a:endParaRPr lang="ru-RU" sz="3200" b="1" i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В эпоху НТР приобрели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 новое содержание</a:t>
            </a:r>
            <a:endParaRPr lang="ru-RU" b="1" dirty="0">
              <a:solidFill>
                <a:srgbClr val="0070C0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1763688" y="3092480"/>
            <a:ext cx="0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292080" y="2463859"/>
            <a:ext cx="2626040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Новые</a:t>
            </a:r>
          </a:p>
          <a:p>
            <a:endParaRPr lang="ru-RU" sz="3200" b="1" i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Возникли в эпоху НТР</a:t>
            </a:r>
            <a:endParaRPr lang="ru-RU" b="1" dirty="0">
              <a:solidFill>
                <a:srgbClr val="0070C0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6228184" y="3016205"/>
            <a:ext cx="0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33543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9641" y="188640"/>
            <a:ext cx="67329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Старые факторы размещения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9432" y="908720"/>
            <a:ext cx="4246675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1. Фактор территории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7888" y="1535738"/>
            <a:ext cx="7668344" cy="20005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</a:rPr>
              <a:t>. Фактор ЭГП:</a:t>
            </a:r>
            <a:r>
              <a:rPr lang="ru-RU" sz="2800" b="1" dirty="0" smtClean="0"/>
              <a:t> </a:t>
            </a:r>
            <a:r>
              <a:rPr lang="ru-RU" dirty="0" smtClean="0"/>
              <a:t>          </a:t>
            </a:r>
            <a:r>
              <a:rPr lang="ru-RU" sz="2400" b="1" i="1" dirty="0" smtClean="0"/>
              <a:t>положение</a:t>
            </a:r>
          </a:p>
          <a:p>
            <a:r>
              <a:rPr lang="ru-RU" sz="2400" b="1" i="1" dirty="0"/>
              <a:t>ц</a:t>
            </a:r>
            <a:r>
              <a:rPr lang="ru-RU" sz="2400" b="1" i="1" dirty="0" smtClean="0"/>
              <a:t>ентральное            </a:t>
            </a:r>
          </a:p>
          <a:p>
            <a:r>
              <a:rPr lang="ru-RU" sz="2400" b="1" i="1" dirty="0" smtClean="0"/>
              <a:t> глубинное(периферийное) </a:t>
            </a:r>
          </a:p>
          <a:p>
            <a:r>
              <a:rPr lang="ru-RU" sz="2400" b="1" i="1" dirty="0" smtClean="0"/>
              <a:t>                                   соседское                      </a:t>
            </a:r>
          </a:p>
          <a:p>
            <a:r>
              <a:rPr lang="ru-RU" sz="2400" b="1" i="1" dirty="0" smtClean="0"/>
              <a:t>                                                 приморское   </a:t>
            </a:r>
            <a:endParaRPr lang="ru-RU" sz="2400" b="1" i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904148" y="2009374"/>
            <a:ext cx="828092" cy="109559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475987" y="1930216"/>
            <a:ext cx="1080120" cy="27090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436096" y="1930216"/>
            <a:ext cx="360040" cy="9126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3851920" y="2009374"/>
            <a:ext cx="1179177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09432" y="3623301"/>
            <a:ext cx="6205545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3. Природно-ресурсный фактор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4273932"/>
            <a:ext cx="4685898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4.Транспортный фактор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9432" y="4994012"/>
            <a:ext cx="8068234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5. Фактор территориальной концентрации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043616" y="5805264"/>
            <a:ext cx="5710218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6. Фактор трудовых ресурсов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255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60648"/>
            <a:ext cx="64123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Новые факторы размещения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280638"/>
            <a:ext cx="4562467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1.Фактор </a:t>
            </a:r>
            <a:r>
              <a:rPr lang="ru-RU" sz="2800" b="1" dirty="0" err="1" smtClean="0">
                <a:solidFill>
                  <a:srgbClr val="C00000"/>
                </a:solidFill>
              </a:rPr>
              <a:t>наукоемкости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1920" y="4535542"/>
            <a:ext cx="4859022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2. Экологический фактор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060848"/>
            <a:ext cx="6102953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Развитие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-центров научных исследований,</a:t>
            </a:r>
          </a:p>
          <a:p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- </a:t>
            </a:r>
            <a:r>
              <a:rPr lang="ru-RU" sz="2400" b="1" dirty="0" smtClean="0">
                <a:solidFill>
                  <a:srgbClr val="FF0000"/>
                </a:solidFill>
              </a:rPr>
              <a:t>т</a:t>
            </a:r>
            <a:r>
              <a:rPr lang="ru-RU" sz="2400" b="1" dirty="0" smtClean="0">
                <a:solidFill>
                  <a:srgbClr val="C00000"/>
                </a:solidFill>
              </a:rPr>
              <a:t>ехнопарков (Силиконовая долина,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Долина высоких технологий),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-технополисов (</a:t>
            </a:r>
            <a:r>
              <a:rPr lang="ru-RU" sz="2400" b="1" dirty="0" err="1" smtClean="0">
                <a:solidFill>
                  <a:srgbClr val="C00000"/>
                </a:solidFill>
              </a:rPr>
              <a:t>Дубна,Королев</a:t>
            </a:r>
            <a:r>
              <a:rPr lang="ru-RU" sz="2400" b="1" dirty="0" smtClean="0">
                <a:solidFill>
                  <a:srgbClr val="C00000"/>
                </a:solidFill>
              </a:rPr>
              <a:t> и др.)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944" y="5373215"/>
            <a:ext cx="47323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Ограничение концентрации </a:t>
            </a:r>
          </a:p>
          <a:p>
            <a:r>
              <a:rPr lang="ru-RU" sz="2400" b="1" dirty="0" smtClean="0"/>
              <a:t>производства и населения.</a:t>
            </a:r>
            <a:endParaRPr lang="ru-RU" sz="2400" b="1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2267744" y="1803858"/>
            <a:ext cx="648072" cy="47301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796136" y="5058762"/>
            <a:ext cx="463037" cy="45847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4067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3763" y="260648"/>
            <a:ext cx="2840842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Великие </a:t>
            </a:r>
          </a:p>
          <a:p>
            <a:r>
              <a:rPr lang="ru-RU" sz="2400" b="1" dirty="0"/>
              <a:t>г</a:t>
            </a:r>
            <a:r>
              <a:rPr lang="ru-RU" sz="2400" b="1" dirty="0" smtClean="0"/>
              <a:t>еографические</a:t>
            </a:r>
          </a:p>
          <a:p>
            <a:r>
              <a:rPr lang="ru-RU" sz="2400" b="1" dirty="0" smtClean="0"/>
              <a:t>открытия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90550" y="2204864"/>
            <a:ext cx="1853392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Развитие </a:t>
            </a:r>
          </a:p>
          <a:p>
            <a:r>
              <a:rPr lang="ru-RU" sz="2400" b="1" dirty="0"/>
              <a:t>т</a:t>
            </a:r>
            <a:r>
              <a:rPr lang="ru-RU" sz="2400" b="1" dirty="0" smtClean="0"/>
              <a:t>орговли</a:t>
            </a:r>
          </a:p>
          <a:p>
            <a:r>
              <a:rPr lang="ru-RU" sz="2400" b="1" dirty="0" smtClean="0"/>
              <a:t>(обмен</a:t>
            </a:r>
          </a:p>
          <a:p>
            <a:r>
              <a:rPr lang="ru-RU" sz="2400" b="1" dirty="0"/>
              <a:t>т</a:t>
            </a:r>
            <a:r>
              <a:rPr lang="ru-RU" sz="2400" b="1" dirty="0" smtClean="0"/>
              <a:t>оварами)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30773" y="4388006"/>
            <a:ext cx="1927131" cy="95410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Мировой </a:t>
            </a:r>
          </a:p>
          <a:p>
            <a:r>
              <a:rPr lang="ru-RU" sz="2800" b="1" dirty="0" smtClean="0"/>
              <a:t>рынок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494605" y="4396799"/>
            <a:ext cx="2406428" cy="95410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Развитие </a:t>
            </a:r>
          </a:p>
          <a:p>
            <a:r>
              <a:rPr lang="ru-RU" sz="2800" b="1" dirty="0"/>
              <a:t>т</a:t>
            </a:r>
            <a:r>
              <a:rPr lang="ru-RU" sz="2800" b="1" dirty="0" smtClean="0"/>
              <a:t>ранспорта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861535" y="1071319"/>
            <a:ext cx="2702984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Промышленный</a:t>
            </a:r>
          </a:p>
          <a:p>
            <a:r>
              <a:rPr lang="ru-RU" sz="2400" b="1" dirty="0"/>
              <a:t>п</a:t>
            </a:r>
            <a:r>
              <a:rPr lang="ru-RU" sz="2400" b="1" dirty="0" smtClean="0"/>
              <a:t>ереворот</a:t>
            </a:r>
          </a:p>
          <a:p>
            <a:r>
              <a:rPr lang="ru-RU" sz="2400" b="1" dirty="0" smtClean="0"/>
              <a:t>(18-19 вв.)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159380" y="3710923"/>
            <a:ext cx="2749471" cy="181588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Развитие</a:t>
            </a:r>
          </a:p>
          <a:p>
            <a:r>
              <a:rPr lang="ru-RU" sz="2800" b="1" dirty="0"/>
              <a:t>к</a:t>
            </a:r>
            <a:r>
              <a:rPr lang="ru-RU" sz="2800" b="1" dirty="0" smtClean="0"/>
              <a:t>рупного</a:t>
            </a:r>
          </a:p>
          <a:p>
            <a:r>
              <a:rPr lang="ru-RU" sz="2800" b="1" dirty="0"/>
              <a:t>м</a:t>
            </a:r>
            <a:r>
              <a:rPr lang="ru-RU" sz="2800" b="1" dirty="0" smtClean="0"/>
              <a:t>ашинного</a:t>
            </a:r>
          </a:p>
          <a:p>
            <a:r>
              <a:rPr lang="ru-RU" sz="2800" b="1" dirty="0" smtClean="0"/>
              <a:t>производства</a:t>
            </a:r>
            <a:endParaRPr lang="ru-RU" sz="2800" b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709138" y="1556792"/>
            <a:ext cx="0" cy="5464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7092280" y="2298334"/>
            <a:ext cx="0" cy="13466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615644" y="3795790"/>
            <a:ext cx="0" cy="4973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631777" y="3774524"/>
            <a:ext cx="0" cy="5185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040191" y="5949280"/>
            <a:ext cx="7524328" cy="648072"/>
          </a:xfrm>
          <a:prstGeom prst="rect">
            <a:avLst/>
          </a:prstGeom>
          <a:noFill/>
        </p:spPr>
        <p:txBody>
          <a:bodyPr wrap="square" rtlCol="0">
            <a:prstTxWarp prst="textChevronInverted">
              <a:avLst/>
            </a:prstTxWarp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    И    Р    О    В    О    Е         Х    О    З    Я    Й    С    Т    В    О</a:t>
            </a:r>
            <a:endParaRPr lang="ru-RU" b="1" dirty="0">
              <a:solidFill>
                <a:srgbClr val="C00000"/>
              </a:solidFill>
            </a:endParaRPr>
          </a:p>
        </p:txBody>
      </p:sp>
      <p:cxnSp>
        <p:nvCxnSpPr>
          <p:cNvPr id="47" name="Прямая со стрелкой 46"/>
          <p:cNvCxnSpPr/>
          <p:nvPr/>
        </p:nvCxnSpPr>
        <p:spPr>
          <a:xfrm>
            <a:off x="2267744" y="5517232"/>
            <a:ext cx="441394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4499992" y="5517232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flipH="1">
            <a:off x="6516217" y="5589240"/>
            <a:ext cx="432046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855865" y="214481"/>
            <a:ext cx="5052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МИРОВОЕ ХОЗЯЙСТВО сформировалось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в конце 19, начале 20 вв.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111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220520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   МИРОВОЕ ХОЗЯЙСТВО (МХ) –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</a:rPr>
              <a:t>это исторически сложившаяся 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совокупность национальных хозяйств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 всех стран мира, </a:t>
            </a:r>
          </a:p>
          <a:p>
            <a:r>
              <a:rPr lang="ru-RU" sz="3200" b="1" i="1" dirty="0">
                <a:solidFill>
                  <a:srgbClr val="C00000"/>
                </a:solidFill>
              </a:rPr>
              <a:t>с</a:t>
            </a:r>
            <a:r>
              <a:rPr lang="ru-RU" sz="3200" b="1" i="1" dirty="0" smtClean="0">
                <a:solidFill>
                  <a:srgbClr val="C00000"/>
                </a:solidFill>
              </a:rPr>
              <a:t>вязанных между собой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 всемирными экономическими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 отношениями. 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5831196"/>
            <a:ext cx="196720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География МХ 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067944" y="5301208"/>
            <a:ext cx="278794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Общая география МХ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067944" y="5831196"/>
            <a:ext cx="339227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Отраслевая география МХ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056076" y="6309320"/>
            <a:ext cx="353654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Региональная география МХ</a:t>
            </a:r>
            <a:endParaRPr lang="ru-RU" b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218015" y="6053799"/>
            <a:ext cx="613215" cy="29345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267664" y="5949280"/>
            <a:ext cx="55529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3238705" y="5596454"/>
            <a:ext cx="571837" cy="26402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8557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88640"/>
            <a:ext cx="735008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МЕЖДУНАРОДНОЕ ГЕОГРАФИЧЕСКОЕ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 РАЗДЕЛЕНИЕ ТРУДА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(ТЕРРИТОРИАЛЬНОЕ РАЗДЕЛЕНИЕ ТРУДА)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89829" y="1772816"/>
            <a:ext cx="7904728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МГРТ (ТРТ) </a:t>
            </a:r>
            <a:r>
              <a:rPr lang="ru-RU" sz="2400" b="1" dirty="0" smtClean="0"/>
              <a:t>заключается</a:t>
            </a:r>
            <a:r>
              <a:rPr lang="ru-RU" dirty="0" smtClean="0"/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в специализации </a:t>
            </a:r>
          </a:p>
          <a:p>
            <a:r>
              <a:rPr lang="ru-RU" sz="2400" b="1" dirty="0" smtClean="0"/>
              <a:t>отдельных стран и территорий на производстве</a:t>
            </a:r>
          </a:p>
          <a:p>
            <a:r>
              <a:rPr lang="ru-RU" sz="2400" b="1" dirty="0"/>
              <a:t>о</a:t>
            </a:r>
            <a:r>
              <a:rPr lang="ru-RU" sz="2400" b="1" dirty="0" smtClean="0"/>
              <a:t>пределенных видов продукции или услуг </a:t>
            </a:r>
          </a:p>
          <a:p>
            <a:r>
              <a:rPr lang="ru-RU" sz="2400" b="1" dirty="0" smtClean="0"/>
              <a:t>и в последующем </a:t>
            </a:r>
            <a:r>
              <a:rPr lang="ru-RU" sz="2800" b="1" dirty="0" smtClean="0">
                <a:solidFill>
                  <a:srgbClr val="C00000"/>
                </a:solidFill>
              </a:rPr>
              <a:t>обмене</a:t>
            </a:r>
            <a:r>
              <a:rPr lang="ru-RU" dirty="0" smtClean="0"/>
              <a:t> </a:t>
            </a:r>
            <a:r>
              <a:rPr lang="ru-RU" sz="2400" b="1" dirty="0" smtClean="0"/>
              <a:t>ими.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74866" y="3645024"/>
            <a:ext cx="7287572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МГРТ (ТРТ) = СПЕЦИАЛИЗАЦИЯ + ОБМЕН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62535" y="4725144"/>
            <a:ext cx="77005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Условия для развития МГРТ: 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РАЗЛИЧИЯ между территориями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                                         -ГП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                                         -Природные условия и ресурсы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                                         - Социально-экономические условия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274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630" y="242108"/>
            <a:ext cx="92833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</a:t>
            </a:r>
            <a:r>
              <a:rPr lang="ru-RU" sz="2400" b="1" dirty="0" smtClean="0">
                <a:solidFill>
                  <a:srgbClr val="C00000"/>
                </a:solidFill>
              </a:rPr>
              <a:t>Результат МГРТ –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ОТРАСЛИ МЕЖДУНАРОДНОЙ </a:t>
            </a:r>
            <a:r>
              <a:rPr lang="ru-RU" sz="2400" b="1" dirty="0" smtClean="0">
                <a:solidFill>
                  <a:srgbClr val="C00000"/>
                </a:solidFill>
              </a:rPr>
              <a:t>СПЕЦИАЛИЗАЦИИ</a:t>
            </a:r>
            <a:r>
              <a:rPr lang="en-US" sz="2400" b="1" dirty="0" smtClean="0">
                <a:solidFill>
                  <a:srgbClr val="C00000"/>
                </a:solidFill>
              </a:rPr>
              <a:t>(</a:t>
            </a:r>
            <a:r>
              <a:rPr lang="ru-RU" sz="2400" b="1" dirty="0" smtClean="0">
                <a:solidFill>
                  <a:srgbClr val="C00000"/>
                </a:solidFill>
              </a:rPr>
              <a:t>ОМС)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43808" y="1772816"/>
            <a:ext cx="3220753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Особенности ОМС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82997" y="2939752"/>
            <a:ext cx="4467890" cy="15696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Производство продукции</a:t>
            </a:r>
          </a:p>
          <a:p>
            <a:r>
              <a:rPr lang="ru-RU" sz="2400" b="1" dirty="0"/>
              <a:t>з</a:t>
            </a:r>
            <a:r>
              <a:rPr lang="ru-RU" sz="2400" b="1" dirty="0" smtClean="0"/>
              <a:t>начительно превышает</a:t>
            </a:r>
          </a:p>
          <a:p>
            <a:r>
              <a:rPr lang="ru-RU" sz="2400" b="1" dirty="0"/>
              <a:t>с</a:t>
            </a:r>
            <a:r>
              <a:rPr lang="ru-RU" sz="2400" b="1" dirty="0" smtClean="0"/>
              <a:t>обственные потребности</a:t>
            </a:r>
          </a:p>
          <a:p>
            <a:r>
              <a:rPr lang="ru-RU" sz="2400" b="1" dirty="0" smtClean="0"/>
              <a:t>страны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516216" y="3124418"/>
            <a:ext cx="2218877" cy="83099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Ориентация </a:t>
            </a:r>
          </a:p>
          <a:p>
            <a:r>
              <a:rPr lang="ru-RU" sz="2400" b="1" dirty="0" smtClean="0"/>
              <a:t>на экспорт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970439" y="4725144"/>
            <a:ext cx="3560590" cy="83099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ОМС определяют</a:t>
            </a:r>
          </a:p>
          <a:p>
            <a:r>
              <a:rPr lang="ru-RU" sz="2400" b="1" dirty="0" smtClean="0"/>
              <a:t>«лицо» страны в МГРТ</a:t>
            </a:r>
            <a:endParaRPr lang="ru-RU" sz="2400" b="1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164779" y="2188983"/>
            <a:ext cx="167612" cy="50450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591830" y="2188983"/>
            <a:ext cx="988282" cy="210411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977473" y="2029532"/>
            <a:ext cx="773261" cy="82340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33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25806"/>
            <a:ext cx="81369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    МЕЖДУНАРОДНАЯ ЭКОНОМИЧЕСКАЯ 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ИНТЕГРАЦИЯ (МЭИ) – объективный процесс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р</a:t>
            </a:r>
            <a:r>
              <a:rPr lang="ru-RU" sz="2800" b="1" dirty="0" smtClean="0">
                <a:solidFill>
                  <a:srgbClr val="C00000"/>
                </a:solidFill>
              </a:rPr>
              <a:t>азвития особенно глубоких и устойчивых взаимосвязей </a:t>
            </a:r>
            <a:r>
              <a:rPr lang="ru-RU" sz="2800" b="1" u="sng" dirty="0" smtClean="0">
                <a:solidFill>
                  <a:srgbClr val="C00000"/>
                </a:solidFill>
              </a:rPr>
              <a:t>отдельных групп стран</a:t>
            </a:r>
            <a:r>
              <a:rPr lang="ru-RU" sz="2800" b="1" dirty="0" smtClean="0">
                <a:solidFill>
                  <a:srgbClr val="C00000"/>
                </a:solidFill>
              </a:rPr>
              <a:t>, 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о</a:t>
            </a:r>
            <a:r>
              <a:rPr lang="ru-RU" sz="2800" b="1" dirty="0" smtClean="0">
                <a:solidFill>
                  <a:srgbClr val="C00000"/>
                </a:solidFill>
              </a:rPr>
              <a:t>снованный на проведении ими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с</a:t>
            </a:r>
            <a:r>
              <a:rPr lang="ru-RU" sz="2800" b="1" dirty="0" smtClean="0">
                <a:solidFill>
                  <a:srgbClr val="C00000"/>
                </a:solidFill>
              </a:rPr>
              <a:t>огласованной межгосударственной политики.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1317" y="3659152"/>
            <a:ext cx="7805342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Экономические группировки стран мира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4758533"/>
            <a:ext cx="2752677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Региональные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862447" y="4797150"/>
            <a:ext cx="2504212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Отраслевые</a:t>
            </a:r>
            <a:endParaRPr lang="ru-RU" sz="2800" b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156176" y="4200401"/>
            <a:ext cx="760951" cy="59674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2756438" y="4200401"/>
            <a:ext cx="663434" cy="55123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71600" y="5373216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ЕС, АСЕАН, АТЭС, НАФТА, ЛАИ, ЕЭП и др.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516216" y="5517232"/>
            <a:ext cx="1003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ОПЕК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469763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14489"/>
            <a:ext cx="50405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ИНТЕРНАЦИОНАЛИЗАЦИЯ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ХОЗЯЙСТВЕННОЙ ЖИЗНИ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1340768"/>
            <a:ext cx="6744154" cy="230832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  ТНК (транснациональная корпорация) – 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м</a:t>
            </a:r>
            <a:r>
              <a:rPr lang="ru-RU" sz="2400" b="1" dirty="0" smtClean="0">
                <a:solidFill>
                  <a:schemeClr val="bg1"/>
                </a:solidFill>
              </a:rPr>
              <a:t>еждународная компания (концерн),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в</a:t>
            </a:r>
            <a:r>
              <a:rPr lang="ru-RU" sz="2400" b="1" dirty="0" smtClean="0">
                <a:solidFill>
                  <a:schemeClr val="bg1"/>
                </a:solidFill>
              </a:rPr>
              <a:t> рамках которой объединяются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 многочисленные </a:t>
            </a:r>
            <a:r>
              <a:rPr lang="ru-RU" sz="2400" b="1" u="sng" dirty="0" smtClean="0">
                <a:solidFill>
                  <a:schemeClr val="bg1"/>
                </a:solidFill>
              </a:rPr>
              <a:t>предприятия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одной или нескольких отраслей МХ,</a:t>
            </a:r>
          </a:p>
          <a:p>
            <a:r>
              <a:rPr lang="ru-RU" sz="2400" b="1" u="sng" dirty="0">
                <a:solidFill>
                  <a:schemeClr val="bg1"/>
                </a:solidFill>
              </a:rPr>
              <a:t>р</a:t>
            </a:r>
            <a:r>
              <a:rPr lang="ru-RU" sz="2400" b="1" u="sng" dirty="0" smtClean="0">
                <a:solidFill>
                  <a:schemeClr val="bg1"/>
                </a:solidFill>
              </a:rPr>
              <a:t>асположенные в разных странах</a:t>
            </a:r>
            <a:r>
              <a:rPr lang="ru-RU" sz="2400" b="1" dirty="0" smtClean="0">
                <a:solidFill>
                  <a:schemeClr val="bg1"/>
                </a:solidFill>
              </a:rPr>
              <a:t>.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515" y="3597917"/>
            <a:ext cx="10070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ТНК: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7" y="3722966"/>
            <a:ext cx="83884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_ 60 тыс. в мире</a:t>
            </a:r>
          </a:p>
          <a:p>
            <a:r>
              <a:rPr lang="ru-RU" sz="2400" b="1" dirty="0" smtClean="0"/>
              <a:t>_ 600 тыс. – число зарубежных филиалов</a:t>
            </a:r>
          </a:p>
          <a:p>
            <a:r>
              <a:rPr lang="ru-RU" sz="2400" b="1" dirty="0"/>
              <a:t>_</a:t>
            </a:r>
            <a:r>
              <a:rPr lang="ru-RU" sz="2400" b="1" dirty="0" smtClean="0"/>
              <a:t> 1/2 мирового промышленного производства</a:t>
            </a:r>
          </a:p>
          <a:p>
            <a:r>
              <a:rPr lang="ru-RU" sz="2400" b="1" dirty="0" smtClean="0"/>
              <a:t>_ 2/3 мировой торговли</a:t>
            </a:r>
          </a:p>
          <a:p>
            <a:r>
              <a:rPr lang="ru-RU" sz="2400" b="1" dirty="0" smtClean="0"/>
              <a:t>_ 4/5 всех патентов на новую технику и технологию.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5475" y="6021288"/>
            <a:ext cx="257634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i="1" dirty="0" smtClean="0"/>
              <a:t>Крупнейшая ТНК – </a:t>
            </a:r>
          </a:p>
          <a:p>
            <a:r>
              <a:rPr lang="ru-RU" b="1" i="1" dirty="0" smtClean="0"/>
              <a:t>«Дженерал моторс»</a:t>
            </a:r>
            <a:endParaRPr lang="ru-RU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563888" y="6021287"/>
            <a:ext cx="543609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/>
              <a:t>Глобальные ТНК действуют  </a:t>
            </a:r>
          </a:p>
          <a:p>
            <a:r>
              <a:rPr lang="ru-RU" b="1" i="1" dirty="0" smtClean="0"/>
              <a:t>в большинстве или во всех странах мира.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220789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2440" y="2204864"/>
            <a:ext cx="89008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ОТРАСЛЕВАЯ И ТЕРРИТОРИАЛЬНАЯ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СТРУКТУРА МИРОВОГО ХОЗЯЙСТВА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628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390854"/>
            <a:ext cx="733726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ТИПЫ ХОЗЯЙСТВЕННОЙ СТРУКТУРЫ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 СТРАН МИРА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3660125"/>
            <a:ext cx="2520280" cy="80021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Аграрная</a:t>
            </a:r>
          </a:p>
          <a:p>
            <a:r>
              <a:rPr lang="ru-RU" b="1" dirty="0" smtClean="0"/>
              <a:t>(с/х – до 50% в ВВП)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483768" y="2859906"/>
            <a:ext cx="3217547" cy="80021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Индустриальная</a:t>
            </a:r>
          </a:p>
          <a:p>
            <a:r>
              <a:rPr lang="ru-RU" b="1" dirty="0" smtClean="0"/>
              <a:t>(</a:t>
            </a:r>
            <a:r>
              <a:rPr lang="ru-RU" b="1" dirty="0" err="1" smtClean="0"/>
              <a:t>пром-ть</a:t>
            </a:r>
            <a:r>
              <a:rPr lang="ru-RU" b="1" dirty="0" smtClean="0"/>
              <a:t> – до 50% в ВВП)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644008" y="1628800"/>
            <a:ext cx="4079964" cy="123110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Постиндустриальная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(информационная)</a:t>
            </a:r>
          </a:p>
          <a:p>
            <a:r>
              <a:rPr lang="ru-RU" b="1" dirty="0" smtClean="0"/>
              <a:t>(</a:t>
            </a:r>
            <a:r>
              <a:rPr lang="ru-RU" b="1" dirty="0" err="1" smtClean="0"/>
              <a:t>непр</a:t>
            </a:r>
            <a:r>
              <a:rPr lang="ru-RU" b="1" dirty="0" smtClean="0"/>
              <a:t>. </a:t>
            </a:r>
            <a:r>
              <a:rPr lang="ru-RU" b="1" dirty="0" err="1"/>
              <a:t>с</a:t>
            </a:r>
            <a:r>
              <a:rPr lang="ru-RU" b="1" dirty="0" err="1" smtClean="0"/>
              <a:t>ф</a:t>
            </a:r>
            <a:r>
              <a:rPr lang="ru-RU" b="1" dirty="0" smtClean="0"/>
              <a:t> – более 50% в ВВП)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69764" y="5085184"/>
            <a:ext cx="84877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smtClean="0">
                <a:solidFill>
                  <a:srgbClr val="C00000"/>
                </a:solidFill>
              </a:rPr>
              <a:t>ЗАДАНИЕ :В тетрадях приведите примеры стран </a:t>
            </a:r>
          </a:p>
          <a:p>
            <a:r>
              <a:rPr lang="ru-RU" sz="2800" b="1" i="1" smtClean="0">
                <a:solidFill>
                  <a:srgbClr val="C00000"/>
                </a:solidFill>
              </a:rPr>
              <a:t>с разными типами хозяйственной структуры</a:t>
            </a:r>
            <a:endParaRPr lang="ru-RU" sz="2800" b="1" i="1" dirty="0" smtClean="0">
              <a:solidFill>
                <a:srgbClr val="C0000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1691680" y="4411071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211960" y="3603034"/>
            <a:ext cx="0" cy="5460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941813" y="2859906"/>
            <a:ext cx="0" cy="7350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7368146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Посылка</Template>
  <TotalTime>525</TotalTime>
  <Words>679</Words>
  <Application>Microsoft Office PowerPoint</Application>
  <PresentationFormat>Экран (4:3)</PresentationFormat>
  <Paragraphs>187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Corbel</vt:lpstr>
      <vt:lpstr>Gill Sans MT</vt:lpstr>
      <vt:lpstr>Times New Roman</vt:lpstr>
      <vt:lpstr>Parcel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Пользователь Windows</cp:lastModifiedBy>
  <cp:revision>54</cp:revision>
  <dcterms:created xsi:type="dcterms:W3CDTF">2011-11-21T16:03:16Z</dcterms:created>
  <dcterms:modified xsi:type="dcterms:W3CDTF">2022-01-26T16:29:27Z</dcterms:modified>
</cp:coreProperties>
</file>