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70" r:id="rId4"/>
    <p:sldId id="264" r:id="rId5"/>
    <p:sldId id="266" r:id="rId6"/>
    <p:sldId id="265" r:id="rId7"/>
    <p:sldId id="285" r:id="rId8"/>
    <p:sldId id="267" r:id="rId9"/>
    <p:sldId id="268" r:id="rId10"/>
    <p:sldId id="273" r:id="rId11"/>
    <p:sldId id="283" r:id="rId12"/>
    <p:sldId id="284" r:id="rId13"/>
    <p:sldId id="276" r:id="rId14"/>
    <p:sldId id="280" r:id="rId15"/>
    <p:sldId id="28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email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5" cstate="email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348880"/>
            <a:ext cx="6768752" cy="4032448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900" strike="sngStrike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                                                                                                                         </a:t>
            </a:r>
          </a:p>
          <a:p>
            <a:pPr marL="0" indent="0" algn="ctr">
              <a:buNone/>
            </a:pPr>
            <a:endParaRPr lang="ru-RU" sz="2400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Воспитатель </a:t>
            </a:r>
          </a:p>
          <a:p>
            <a:pPr marL="0" indent="0" algn="ctr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МБДОУ ДСВК</a:t>
            </a:r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smtClean="0">
                <a:latin typeface="Comic Sans MS" panose="030F0702030302020204" pitchFamily="66" charset="0"/>
              </a:rPr>
              <a:t>№ 34 </a:t>
            </a:r>
          </a:p>
          <a:p>
            <a:pPr marL="0" indent="0" algn="ctr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Зайкова Карина Александровна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584176"/>
          </a:xfrm>
        </p:spPr>
        <p:txBody>
          <a:bodyPr/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«Роль игровых технологий в образовательной деятельности детей дошкольного возраста»</a:t>
            </a:r>
            <a:b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3200" dirty="0"/>
          </a:p>
        </p:txBody>
      </p:sp>
      <p:pic>
        <p:nvPicPr>
          <p:cNvPr id="1026" name="Picture 2" descr="C:\Users\заец\Desktop\1206159_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7" y="2404968"/>
            <a:ext cx="3679197" cy="268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3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lvl="0" indent="0" algn="just" eaLnBrk="1" fontAlgn="auto" hangingPunct="1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На </a:t>
            </a:r>
            <a:r>
              <a:rPr lang="ru-RU" sz="1800" dirty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стоит остро проблема, связанная с организацией игровой деятельности современных детей.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Дети избалованы изобилием и разнообразием игр и игрушек, которые не всегда несут в себе нужную психологическую и педагогическую информацию. Трудности испытывают и родители и воспитатели: то в какие игры играли родители и то, что годами отрабатывали на практике и применяли в своей жизни воспитатели, теперь – в изменившихся условиях –перестало работать.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Сенсорная агрессия окружающей ребенка среды (</a:t>
            </a:r>
            <a:r>
              <a:rPr lang="ru-RU" sz="1800" dirty="0" err="1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барби</a:t>
            </a:r>
            <a:r>
              <a:rPr lang="ru-RU" sz="1800" dirty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роботы, монстры, киборги и т.д.) может привести к кризису игровой культуры.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Поэтому от педагога требуется умение ориентироваться в мире современных игр и игрушек, сохраняя баланс между желанием ребенка и пользой для него, больше внимания уделяя современным нетрадиционным дидактическим и развивающим компьютерным играм, способствуя адекватной социализации ребенка.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Развитию интеллектуальных и личностных качеств детей, формированию предпосылок учебной деятельности способствуют следующие нетрадиционные игры: логические блоки Дьенеша, палочки </a:t>
            </a:r>
            <a:r>
              <a:rPr lang="ru-RU" sz="1800" dirty="0" err="1" smtClean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Кьюзинера</a:t>
            </a:r>
            <a:r>
              <a:rPr lang="ru-RU" sz="1800" dirty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41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1"/>
            <a:ext cx="3852428" cy="2724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517952" y="-37232"/>
            <a:ext cx="2716610" cy="3744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824"/>
          <a:stretch/>
        </p:blipFill>
        <p:spPr bwMode="auto">
          <a:xfrm>
            <a:off x="1835696" y="3429000"/>
            <a:ext cx="525658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8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РМО фото апрель\i8AVZ9MN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4608512" cy="305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F:\РМО фото апрель\i24H40RS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14671"/>
            <a:ext cx="413995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:\РМО фото апрель\iINV5TL3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8799" y="3268695"/>
            <a:ext cx="4238450" cy="317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58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908720"/>
            <a:ext cx="6563072" cy="5217443"/>
          </a:xfrm>
        </p:spPr>
        <p:txBody>
          <a:bodyPr/>
          <a:lstStyle/>
          <a:p>
            <a:pPr marL="0" lvl="0" indent="0" algn="just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60648"/>
            <a:ext cx="8064896" cy="2808312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3573016"/>
            <a:ext cx="3316561" cy="2541587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08424"/>
            <a:ext cx="333375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90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908720"/>
            <a:ext cx="6563072" cy="5217443"/>
          </a:xfrm>
        </p:spPr>
        <p:txBody>
          <a:bodyPr/>
          <a:lstStyle/>
          <a:p>
            <a:pPr marL="0" lvl="0" indent="0" algn="just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790" y="188640"/>
            <a:ext cx="4588241" cy="2880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791" y="3226978"/>
            <a:ext cx="4588241" cy="31872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14206"/>
            <a:ext cx="3888432" cy="587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62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908720"/>
            <a:ext cx="6563072" cy="5217443"/>
          </a:xfrm>
        </p:spPr>
        <p:txBody>
          <a:bodyPr/>
          <a:lstStyle/>
          <a:p>
            <a:pPr marL="0" lvl="0" indent="0" algn="just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>
                <a:solidFill>
                  <a:prstClr val="black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84784"/>
            <a:ext cx="8496944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auto">
              <a:spcBef>
                <a:spcPts val="0"/>
              </a:spcBef>
              <a:spcAft>
                <a:spcPts val="0"/>
              </a:spcAft>
            </a:pPr>
            <a:r>
              <a:rPr lang="ru-RU" sz="2300" dirty="0">
                <a:solidFill>
                  <a:prstClr val="black"/>
                </a:solidFill>
                <a:latin typeface="Comic Sans MS" pitchFamily="66" charset="0"/>
                <a:cs typeface="+mn-cs"/>
              </a:rPr>
              <a:t> </a:t>
            </a:r>
            <a:r>
              <a:rPr lang="ru-RU" sz="230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      Игровые </a:t>
            </a:r>
            <a:r>
              <a:rPr lang="ru-RU" sz="2300" dirty="0">
                <a:solidFill>
                  <a:prstClr val="black"/>
                </a:solidFill>
                <a:latin typeface="Comic Sans MS" pitchFamily="66" charset="0"/>
                <a:cs typeface="+mn-cs"/>
              </a:rPr>
              <a:t>технологии обладают одной важной особенностью: их можно использовать в любой деятельности обучающихся, будь то НОД, режимные моменты, досуг, бытовое самообслуживание и др. Игра — незаменимый элемент любого занятия в ДОУ независимо от того, проводит ли его воспитатель или узкий специалист. </a:t>
            </a:r>
          </a:p>
          <a:p>
            <a:pPr lvl="0" algn="just" fontAlgn="auto">
              <a:spcBef>
                <a:spcPts val="0"/>
              </a:spcBef>
              <a:spcAft>
                <a:spcPts val="0"/>
              </a:spcAft>
            </a:pPr>
            <a:r>
              <a:rPr lang="ru-RU" sz="2300" b="1" dirty="0">
                <a:solidFill>
                  <a:prstClr val="black"/>
                </a:solidFill>
                <a:latin typeface="Comic Sans MS" pitchFamily="66" charset="0"/>
                <a:cs typeface="+mn-cs"/>
              </a:rPr>
              <a:t>    Общим здесь будет то, что для эффективного овладения методами работы с игровыми технологиями педагог должен быть не только профессионалом в своём деле, но и обладать такими личностными качествами, как дружелюбие, умение расположить к себе детей, создать атмосферу доверия в группе. </a:t>
            </a:r>
            <a:endParaRPr lang="ru-RU" sz="2300" dirty="0">
              <a:solidFill>
                <a:prstClr val="black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56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Игровые технологии это - 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anose="030F0702030302020204" pitchFamily="66" charset="0"/>
              </a:rPr>
              <a:t>способ обучения;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anose="030F0702030302020204" pitchFamily="66" charset="0"/>
              </a:rPr>
              <a:t>деятельность  для реализации творчества;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anose="030F0702030302020204" pitchFamily="66" charset="0"/>
              </a:rPr>
              <a:t>метод  терапии;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anose="030F0702030302020204" pitchFamily="66" charset="0"/>
              </a:rPr>
              <a:t>первый шаг социализации ребёнка в обществе.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     Цель игровой технологии –</a:t>
            </a:r>
            <a:r>
              <a:rPr lang="ru-RU" sz="2000" dirty="0">
                <a:solidFill>
                  <a:prstClr val="black"/>
                </a:solidFill>
                <a:latin typeface="Comic Sans MS" pitchFamily="66" charset="0"/>
              </a:rPr>
              <a:t> не менять ребёнка и не переделывать его, не учить его каким-то специальным поведенческим навыкам, а дать возможность «прожить» в игре волнующие его ситуации при полном внимании и сопереживании взрослого.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solidFill>
                <a:prstClr val="black"/>
              </a:solidFill>
              <a:latin typeface="Comic Sans MS" pitchFamily="66" charset="0"/>
            </a:endParaRP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     Задачи:</a:t>
            </a:r>
            <a:r>
              <a:rPr lang="ru-RU" sz="2000" dirty="0">
                <a:solidFill>
                  <a:prstClr val="black"/>
                </a:solidFill>
                <a:latin typeface="Comic Sans MS" pitchFamily="66" charset="0"/>
              </a:rPr>
              <a:t> Достигнуть высокого уровня мотивации, осознанной потребности в условии знаний и умений за счёт собственной активности ребенка. Сделать воспитательный процесс управляемым.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700" dirty="0">
              <a:solidFill>
                <a:prstClr val="black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97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lvl="0" indent="0" algn="just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  <a:cs typeface="Times New Roman" pitchFamily="18" charset="0"/>
              </a:rPr>
              <a:t>Игровые технологии являются составной частью педагогических технологий.</a:t>
            </a:r>
          </a:p>
          <a:p>
            <a:pPr marL="0" lvl="0" indent="0" algn="just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  <a:cs typeface="Times New Roman" pitchFamily="18" charset="0"/>
              </a:rPr>
              <a:t>      Понятие «</a:t>
            </a:r>
            <a:r>
              <a:rPr lang="ru-RU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  <a:cs typeface="Times New Roman" pitchFamily="18" charset="0"/>
              </a:rPr>
              <a:t>игровые педагогические технологии</a:t>
            </a:r>
            <a:r>
              <a:rPr lang="ru-RU" sz="24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  <a:cs typeface="Times New Roman" pitchFamily="18" charset="0"/>
              </a:rPr>
              <a:t>» включает достаточно обширную группу методов и приемов организации педагогического процесса в форме различных </a:t>
            </a:r>
            <a:r>
              <a:rPr lang="ru-RU" sz="2400" b="1" i="1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  <a:cs typeface="Times New Roman" pitchFamily="18" charset="0"/>
              </a:rPr>
              <a:t>педагогических игр</a:t>
            </a:r>
            <a:r>
              <a:rPr lang="ru-RU" sz="24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  <a:cs typeface="Times New Roman" pitchFamily="18" charset="0"/>
              </a:rPr>
              <a:t>.</a:t>
            </a:r>
          </a:p>
          <a:p>
            <a:pPr marL="0" lvl="0" indent="0" algn="just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lvl="0" indent="0" algn="just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Виды </a:t>
            </a:r>
            <a:r>
              <a:rPr lang="ru-RU" sz="2400" dirty="0">
                <a:solidFill>
                  <a:srgbClr val="FF0000"/>
                </a:solidFill>
                <a:latin typeface="Comic Sans MS" pitchFamily="66" charset="0"/>
              </a:rPr>
              <a:t>педагогических игр 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</a:rPr>
              <a:t>очень разнообразны.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Они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могут различаться:</a:t>
            </a:r>
          </a:p>
          <a:p>
            <a:pPr lvl="0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По виду деятельности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  <a:p>
            <a:pPr lvl="0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По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характеру педагогического процесса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  <a:p>
            <a:pPr lvl="0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По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характеру игровой методики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  <a:p>
            <a:pPr lvl="0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По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содержанию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  <a:p>
            <a:pPr lvl="0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По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игровому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оборудованию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55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Социально-коммуникативное развитие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16173"/>
            <a:ext cx="2880320" cy="33843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996952"/>
            <a:ext cx="2952328" cy="34022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2060" y="764704"/>
            <a:ext cx="3561393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8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Познавательное развитие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МО Игровые технологии\РМО фото\iH2M8QAK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7851" y="902110"/>
            <a:ext cx="2008817" cy="267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МО Игровые технологии\РМО фото\iFCR4SRS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065122"/>
            <a:ext cx="4320481" cy="27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МО Игровые технологии\РМО фото\iMBRYXBAF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32489"/>
            <a:ext cx="4176463" cy="2394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заец\Desktop\i5JXN6RY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627598"/>
            <a:ext cx="2952328" cy="277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50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Речевое развитие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F:\МО Игровые технологии\РМО фото\iB28N8GT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319" y="764703"/>
            <a:ext cx="4200450" cy="295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МО Игровые технологии\РМО фото\i7CX0KIX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468" y="3767774"/>
            <a:ext cx="4190301" cy="268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G:\ДОШКОЛЕНОК НОД\imageCQRIL6ED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367240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3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Речевое развитие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pic>
        <p:nvPicPr>
          <p:cNvPr id="7" name="Picture 2" descr="F:\МО Игровые технологии\РМО фото\iXIQZF4AM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121" y="1052736"/>
            <a:ext cx="4326821" cy="434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МО Игровые технологии\РМО фото\i63I0LF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96734"/>
            <a:ext cx="4149830" cy="286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70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Художественно-эстетическое развитие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МО Игровые технологии\РМО фото\iBK4V7R0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851538"/>
            <a:ext cx="2296440" cy="26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МО Игровые технологии\РМО фото\iWWQNOFS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3960440" cy="288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заец\Desktop\i6JEGE16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861049"/>
            <a:ext cx="3455767" cy="259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ДОШКОЛЕНОК НОД\image90PZYVU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3169" y="3581098"/>
            <a:ext cx="2434558" cy="286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23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Физическое развитие</a:t>
            </a:r>
            <a:endParaRPr lang="ru-RU" sz="32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заец\Desktop\b75a0f6f-0609-4686-a5e1-a5c9651d0d4d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91532" y="3693077"/>
            <a:ext cx="2820428" cy="278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МО Игровые технологии\РМО фото\iX97BWJH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068624"/>
            <a:ext cx="3600400" cy="524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МО Игровые технологии\РМО фото\iWZAMFTY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08719"/>
            <a:ext cx="4464496" cy="264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90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391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«Роль игровых технологий в образовательной деятельности детей дошкольного возраста» </vt:lpstr>
      <vt:lpstr>Презентация PowerPoint</vt:lpstr>
      <vt:lpstr>Презентация PowerPoint</vt:lpstr>
      <vt:lpstr>Социально-коммуникативное развитие</vt:lpstr>
      <vt:lpstr>Познавательное развитие</vt:lpstr>
      <vt:lpstr>Речевое развитие</vt:lpstr>
      <vt:lpstr>Речевое развитие</vt:lpstr>
      <vt:lpstr>Художественно-эстетическое развитие</vt:lpstr>
      <vt:lpstr>Физическое развитие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заец</cp:lastModifiedBy>
  <cp:revision>54</cp:revision>
  <dcterms:created xsi:type="dcterms:W3CDTF">2014-06-24T15:51:35Z</dcterms:created>
  <dcterms:modified xsi:type="dcterms:W3CDTF">2022-02-11T21:14:46Z</dcterms:modified>
</cp:coreProperties>
</file>