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78" r:id="rId3"/>
    <p:sldId id="258" r:id="rId4"/>
    <p:sldId id="27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8763608-8193-478D-B657-8B38E7DAB1B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3BD3643D-67A4-41A0-AFA9-C3D9705C00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63608-8193-478D-B657-8B38E7DAB1B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3643D-67A4-41A0-AFA9-C3D9705C00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63608-8193-478D-B657-8B38E7DAB1B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3643D-67A4-41A0-AFA9-C3D9705C00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63608-8193-478D-B657-8B38E7DAB1B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3643D-67A4-41A0-AFA9-C3D9705C00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63608-8193-478D-B657-8B38E7DAB1B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3643D-67A4-41A0-AFA9-C3D9705C00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63608-8193-478D-B657-8B38E7DAB1B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3643D-67A4-41A0-AFA9-C3D9705C004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63608-8193-478D-B657-8B38E7DAB1B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3643D-67A4-41A0-AFA9-C3D9705C004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63608-8193-478D-B657-8B38E7DAB1B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3643D-67A4-41A0-AFA9-C3D9705C00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63608-8193-478D-B657-8B38E7DAB1B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3643D-67A4-41A0-AFA9-C3D9705C00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8763608-8193-478D-B657-8B38E7DAB1B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3BD3643D-67A4-41A0-AFA9-C3D9705C00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8763608-8193-478D-B657-8B38E7DAB1B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3BD3643D-67A4-41A0-AFA9-C3D9705C00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8763608-8193-478D-B657-8B38E7DAB1B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BD3643D-67A4-41A0-AFA9-C3D9705C004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Нахождение неизвестного компонента в арифметических выражениях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Математика. 4 класс.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Подготовила: учитель начальных классов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Ренсевич М.Р.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95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83226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b="1" kern="50" dirty="0" smtClean="0">
                <a:latin typeface="Times New Roman"/>
                <a:ea typeface="SimSun"/>
                <a:cs typeface="Mangal"/>
              </a:rPr>
              <a:t/>
            </a:r>
            <a:br>
              <a:rPr lang="ru-RU" b="1" kern="50" dirty="0" smtClean="0">
                <a:latin typeface="Times New Roman"/>
                <a:ea typeface="SimSun"/>
                <a:cs typeface="Mangal"/>
              </a:rPr>
            </a:br>
            <a:r>
              <a:rPr lang="ru-RU" b="1" kern="50" dirty="0" smtClean="0">
                <a:latin typeface="Times New Roman"/>
                <a:ea typeface="SimSun"/>
                <a:cs typeface="Mangal"/>
              </a:rPr>
              <a:t>Инструкция</a:t>
            </a:r>
            <a:r>
              <a:rPr lang="ru-RU" sz="2800" kern="50" dirty="0">
                <a:latin typeface="Arial"/>
                <a:ea typeface="SimSun"/>
                <a:cs typeface="Mangal"/>
              </a:rPr>
              <a:t/>
            </a:r>
            <a:br>
              <a:rPr lang="ru-RU" sz="2800" kern="50" dirty="0">
                <a:latin typeface="Arial"/>
                <a:ea typeface="SimSun"/>
                <a:cs typeface="Mangal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kern="50" dirty="0">
                <a:latin typeface="Times New Roman"/>
                <a:ea typeface="SimSun"/>
                <a:cs typeface="Mangal"/>
              </a:rPr>
              <a:t>1. Определить порядок действий в выражении с неизвестным.</a:t>
            </a:r>
            <a:endParaRPr lang="ru-RU" sz="1400" kern="50" dirty="0">
              <a:ea typeface="SimSun"/>
              <a:cs typeface="Mangal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kern="50" dirty="0">
                <a:latin typeface="Times New Roman"/>
                <a:ea typeface="SimSun"/>
                <a:cs typeface="Mangal"/>
              </a:rPr>
              <a:t>2. Выделить компоненты последнего действия.</a:t>
            </a:r>
            <a:endParaRPr lang="ru-RU" sz="1400" kern="50" dirty="0">
              <a:ea typeface="SimSun"/>
              <a:cs typeface="Mangal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kern="50" dirty="0">
                <a:latin typeface="Times New Roman"/>
                <a:ea typeface="SimSun"/>
                <a:cs typeface="Mangal"/>
              </a:rPr>
              <a:t>3. Можно выполнить первое действие?</a:t>
            </a:r>
            <a:endParaRPr lang="ru-RU" sz="1400" kern="50" dirty="0">
              <a:ea typeface="SimSun"/>
              <a:cs typeface="Mangal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kern="50" dirty="0">
                <a:latin typeface="Times New Roman"/>
                <a:ea typeface="SimSun"/>
                <a:cs typeface="Mangal"/>
              </a:rPr>
              <a:t>         </a:t>
            </a:r>
            <a:r>
              <a:rPr lang="ru-RU" b="1" kern="50" dirty="0">
                <a:latin typeface="Times New Roman"/>
                <a:ea typeface="SimSun"/>
                <a:cs typeface="Mangal"/>
              </a:rPr>
              <a:t>↓                                                   ↓</a:t>
            </a:r>
            <a:endParaRPr lang="ru-RU" sz="1400" kern="50" dirty="0">
              <a:ea typeface="SimSun"/>
              <a:cs typeface="Mangal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kern="50" dirty="0">
                <a:latin typeface="Times New Roman"/>
                <a:ea typeface="SimSun"/>
                <a:cs typeface="Mangal"/>
              </a:rPr>
              <a:t>        Да                                               </a:t>
            </a:r>
            <a:r>
              <a:rPr lang="ru-RU" kern="50" dirty="0" smtClean="0">
                <a:latin typeface="Times New Roman"/>
                <a:ea typeface="SimSun"/>
                <a:cs typeface="Mangal"/>
              </a:rPr>
              <a:t>Нет</a:t>
            </a:r>
          </a:p>
          <a:p>
            <a:pPr marL="0" indent="0">
              <a:spcAft>
                <a:spcPts val="0"/>
              </a:spcAft>
              <a:buNone/>
            </a:pPr>
            <a:endParaRPr lang="ru-RU" sz="1400" kern="50" dirty="0">
              <a:ea typeface="SimSun"/>
              <a:cs typeface="Mangal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kern="50" dirty="0" smtClean="0">
                <a:latin typeface="Times New Roman"/>
                <a:ea typeface="SimSun"/>
                <a:cs typeface="Mangal"/>
              </a:rPr>
              <a:t> Выполнить первое действие.          Найти компоненты </a:t>
            </a:r>
          </a:p>
          <a:p>
            <a:pPr marL="0" lvl="0" indent="0">
              <a:buClr>
                <a:srgbClr val="AA2B1E"/>
              </a:buClr>
              <a:buNone/>
            </a:pPr>
            <a:r>
              <a:rPr lang="ru-RU" kern="50" dirty="0" smtClean="0">
                <a:latin typeface="Times New Roman"/>
                <a:ea typeface="SimSun"/>
                <a:cs typeface="Mangal"/>
              </a:rPr>
              <a:t>Записать </a:t>
            </a:r>
            <a:r>
              <a:rPr lang="ru-RU" kern="50" dirty="0">
                <a:latin typeface="Times New Roman"/>
                <a:ea typeface="SimSun"/>
                <a:cs typeface="Mangal"/>
              </a:rPr>
              <a:t>уравнение, подставляя </a:t>
            </a:r>
            <a:r>
              <a:rPr lang="ru-RU" kern="50" dirty="0" smtClean="0">
                <a:latin typeface="Times New Roman"/>
                <a:ea typeface="SimSun"/>
                <a:cs typeface="Mangal"/>
              </a:rPr>
              <a:t>    последнего действия     </a:t>
            </a:r>
            <a:r>
              <a:rPr lang="ru-RU" kern="50" dirty="0">
                <a:latin typeface="Times New Roman"/>
                <a:ea typeface="SimSun"/>
                <a:cs typeface="Mangal"/>
              </a:rPr>
              <a:t> </a:t>
            </a:r>
            <a:r>
              <a:rPr lang="ru-RU" kern="50" dirty="0" smtClean="0">
                <a:latin typeface="Times New Roman"/>
                <a:ea typeface="SimSun"/>
                <a:cs typeface="Mangal"/>
              </a:rPr>
              <a:t>            результат </a:t>
            </a:r>
            <a:r>
              <a:rPr lang="ru-RU" kern="50" dirty="0">
                <a:latin typeface="Times New Roman"/>
                <a:ea typeface="SimSun"/>
                <a:cs typeface="Mangal"/>
              </a:rPr>
              <a:t>первого действия</a:t>
            </a:r>
            <a:r>
              <a:rPr lang="ru-RU" kern="50" dirty="0" smtClean="0">
                <a:latin typeface="Times New Roman"/>
                <a:ea typeface="SimSun"/>
                <a:cs typeface="Mangal"/>
              </a:rPr>
              <a:t>.            в </a:t>
            </a:r>
            <a:r>
              <a:rPr lang="ru-RU" kern="50" dirty="0">
                <a:solidFill>
                  <a:prstClr val="black"/>
                </a:solidFill>
                <a:latin typeface="Times New Roman"/>
                <a:ea typeface="SimSun"/>
                <a:cs typeface="Mangal"/>
              </a:rPr>
              <a:t>которое входит неизвестное.</a:t>
            </a:r>
            <a:endParaRPr lang="ru-RU" sz="1400" kern="50" dirty="0">
              <a:solidFill>
                <a:prstClr val="black"/>
              </a:solidFill>
              <a:ea typeface="SimSun"/>
              <a:cs typeface="Mangal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1400" kern="50" dirty="0">
              <a:ea typeface="SimSun"/>
              <a:cs typeface="Mangal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kern="50" dirty="0" smtClean="0">
                <a:latin typeface="Times New Roman"/>
                <a:ea typeface="SimSun"/>
                <a:cs typeface="Mangal"/>
              </a:rPr>
              <a:t>                      └----------------------------------------┘</a:t>
            </a:r>
            <a:endParaRPr lang="ru-RU" sz="1400" kern="50" dirty="0">
              <a:ea typeface="SimSun"/>
              <a:cs typeface="Mangal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kern="50" dirty="0">
                <a:latin typeface="Times New Roman"/>
                <a:ea typeface="SimSun"/>
                <a:cs typeface="Mangal"/>
              </a:rPr>
              <a:t>                                                 ↓</a:t>
            </a:r>
            <a:endParaRPr lang="ru-RU" sz="1400" kern="50" dirty="0">
              <a:ea typeface="SimSun"/>
              <a:cs typeface="Mangal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kern="50" dirty="0">
                <a:latin typeface="Times New Roman"/>
                <a:ea typeface="SimSun"/>
                <a:cs typeface="Mangal"/>
              </a:rPr>
              <a:t>  </a:t>
            </a:r>
            <a:r>
              <a:rPr lang="ru-RU" kern="50" dirty="0" smtClean="0">
                <a:latin typeface="Times New Roman"/>
                <a:ea typeface="SimSun"/>
                <a:cs typeface="Mangal"/>
              </a:rPr>
              <a:t>                       </a:t>
            </a:r>
            <a:r>
              <a:rPr lang="ru-RU" kern="50" dirty="0">
                <a:latin typeface="Times New Roman"/>
                <a:ea typeface="SimSun"/>
                <a:cs typeface="Mangal"/>
              </a:rPr>
              <a:t>Решить получившееся простое</a:t>
            </a:r>
            <a:endParaRPr lang="ru-RU" sz="1400" kern="50" dirty="0">
              <a:ea typeface="SimSun"/>
              <a:cs typeface="Mangal"/>
            </a:endParaRPr>
          </a:p>
          <a:p>
            <a:pPr marL="0" indent="0">
              <a:buNone/>
            </a:pPr>
            <a:r>
              <a:rPr lang="ru-RU" dirty="0">
                <a:latin typeface="Times New Roman"/>
                <a:ea typeface="Calibri"/>
              </a:rPr>
              <a:t>                </a:t>
            </a:r>
            <a:r>
              <a:rPr lang="ru-RU" dirty="0" smtClean="0">
                <a:latin typeface="Times New Roman"/>
                <a:ea typeface="Calibri"/>
              </a:rPr>
              <a:t>     </a:t>
            </a:r>
            <a:r>
              <a:rPr lang="ru-RU" dirty="0">
                <a:latin typeface="Times New Roman"/>
                <a:ea typeface="Calibri"/>
              </a:rPr>
              <a:t>уравнение и найти корень уравнения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9440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Алгоритм решения уравнений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lvl="0" indent="-514350">
              <a:buAutoNum type="arabicPeriod"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Читаю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уравнение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Определяю неизвестный компонент.</a:t>
            </a: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Вспоминаю правило нахождения неизвестного компонента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Нахожу неизвестный компонент по правилу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Записываю ответ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Выполняю проверку.</a:t>
            </a:r>
          </a:p>
          <a:p>
            <a:pPr marL="0" lvl="0" indent="0">
              <a:buNone/>
            </a:pP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Arial" pitchFamily="34" charset="0"/>
              <a:buAutoNum type="arabicPeriod"/>
            </a:pP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Arial" pitchFamily="34" charset="0"/>
              <a:buAutoNum type="arabicPeriod"/>
            </a:pP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AutoNum type="arabicPeriod"/>
            </a:pP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035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/>
                <a:ea typeface="Calibri"/>
              </a:rPr>
              <a:t>Самостоятельна работа.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kern="50" dirty="0">
                <a:latin typeface="Times New Roman"/>
                <a:ea typeface="SimSun"/>
                <a:cs typeface="Mangal"/>
              </a:rPr>
              <a:t>1</a:t>
            </a:r>
            <a:r>
              <a:rPr lang="ru-RU" sz="2200" kern="50" dirty="0">
                <a:latin typeface="Times New Roman"/>
                <a:ea typeface="SimSun"/>
                <a:cs typeface="Mangal"/>
              </a:rPr>
              <a:t>)  (х - 90</a:t>
            </a:r>
            <a:r>
              <a:rPr lang="ru-RU" sz="2200" kern="50" dirty="0" smtClean="0">
                <a:latin typeface="Times New Roman"/>
                <a:ea typeface="SimSun"/>
                <a:cs typeface="Mangal"/>
              </a:rPr>
              <a:t>)–705=1000       2</a:t>
            </a:r>
            <a:r>
              <a:rPr lang="ru-RU" sz="2200" kern="50" dirty="0">
                <a:latin typeface="Times New Roman"/>
                <a:ea typeface="SimSun"/>
                <a:cs typeface="Mangal"/>
              </a:rPr>
              <a:t>) </a:t>
            </a:r>
            <a:r>
              <a:rPr lang="ru-RU" sz="2200" kern="50" dirty="0" smtClean="0">
                <a:latin typeface="Times New Roman"/>
                <a:ea typeface="SimSun"/>
                <a:cs typeface="Mangal"/>
              </a:rPr>
              <a:t>1800+(8000–у</a:t>
            </a:r>
            <a:r>
              <a:rPr lang="ru-RU" sz="2200" kern="50" dirty="0">
                <a:latin typeface="Times New Roman"/>
                <a:ea typeface="SimSun"/>
                <a:cs typeface="Mangal"/>
              </a:rPr>
              <a:t>) = 9000</a:t>
            </a:r>
            <a:endParaRPr lang="ru-RU" sz="2200" kern="50" dirty="0">
              <a:ea typeface="SimSun"/>
              <a:cs typeface="Mangal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200" kern="50" dirty="0">
                <a:latin typeface="Times New Roman"/>
                <a:ea typeface="SimSun"/>
                <a:cs typeface="Mangal"/>
              </a:rPr>
              <a:t>      х – 90 = 1000 + 705         </a:t>
            </a:r>
            <a:r>
              <a:rPr lang="ru-RU" sz="2200" kern="50" dirty="0" smtClean="0">
                <a:latin typeface="Times New Roman"/>
                <a:ea typeface="SimSun"/>
                <a:cs typeface="Mangal"/>
              </a:rPr>
              <a:t>8000 </a:t>
            </a:r>
            <a:r>
              <a:rPr lang="ru-RU" sz="2200" kern="50" dirty="0">
                <a:latin typeface="Times New Roman"/>
                <a:ea typeface="SimSun"/>
                <a:cs typeface="Mangal"/>
              </a:rPr>
              <a:t>– у = 9000 – 1800</a:t>
            </a:r>
            <a:endParaRPr lang="ru-RU" sz="2200" kern="50" dirty="0">
              <a:ea typeface="SimSun"/>
              <a:cs typeface="Mangal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200" kern="50" dirty="0">
                <a:latin typeface="Times New Roman"/>
                <a:ea typeface="SimSun"/>
                <a:cs typeface="Mangal"/>
              </a:rPr>
              <a:t>      х – 90 = 1705                       </a:t>
            </a:r>
            <a:r>
              <a:rPr lang="ru-RU" sz="2200" kern="50" dirty="0" smtClean="0">
                <a:latin typeface="Times New Roman"/>
                <a:ea typeface="SimSun"/>
                <a:cs typeface="Mangal"/>
              </a:rPr>
              <a:t>8000 </a:t>
            </a:r>
            <a:r>
              <a:rPr lang="ru-RU" sz="2200" kern="50" dirty="0">
                <a:latin typeface="Times New Roman"/>
                <a:ea typeface="SimSun"/>
                <a:cs typeface="Mangal"/>
              </a:rPr>
              <a:t>– у = 7</a:t>
            </a:r>
            <a:r>
              <a:rPr lang="ru-RU" sz="2200" kern="50" dirty="0" smtClean="0">
                <a:latin typeface="Times New Roman"/>
                <a:ea typeface="SimSun"/>
                <a:cs typeface="Mangal"/>
              </a:rPr>
              <a:t>200</a:t>
            </a:r>
            <a:endParaRPr lang="ru-RU" sz="2200" kern="50" dirty="0">
              <a:ea typeface="SimSun"/>
              <a:cs typeface="Mangal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200" kern="50" dirty="0" smtClean="0">
                <a:latin typeface="Times New Roman"/>
                <a:ea typeface="SimSun"/>
                <a:cs typeface="Mangal"/>
              </a:rPr>
              <a:t>       х </a:t>
            </a:r>
            <a:r>
              <a:rPr lang="ru-RU" sz="2200" kern="50" dirty="0">
                <a:latin typeface="Times New Roman"/>
                <a:ea typeface="SimSun"/>
                <a:cs typeface="Mangal"/>
              </a:rPr>
              <a:t>= 1705 + 90    </a:t>
            </a:r>
            <a:r>
              <a:rPr lang="ru-RU" sz="2200" kern="50" dirty="0" smtClean="0">
                <a:latin typeface="Times New Roman"/>
                <a:ea typeface="SimSun"/>
                <a:cs typeface="Mangal"/>
              </a:rPr>
              <a:t>                  у </a:t>
            </a:r>
            <a:r>
              <a:rPr lang="ru-RU" sz="2200" kern="50" dirty="0">
                <a:latin typeface="Times New Roman"/>
                <a:ea typeface="SimSun"/>
                <a:cs typeface="Mangal"/>
              </a:rPr>
              <a:t>= 8000 – </a:t>
            </a:r>
            <a:r>
              <a:rPr lang="ru-RU" sz="2200" kern="50" dirty="0" smtClean="0">
                <a:latin typeface="Times New Roman"/>
                <a:ea typeface="SimSun"/>
                <a:cs typeface="Mangal"/>
              </a:rPr>
              <a:t>7200 </a:t>
            </a:r>
            <a:endParaRPr lang="ru-RU" sz="2200" kern="50" dirty="0">
              <a:ea typeface="SimSun"/>
              <a:cs typeface="Mangal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200" kern="50" dirty="0">
                <a:latin typeface="Times New Roman"/>
                <a:ea typeface="SimSun"/>
                <a:cs typeface="Mangal"/>
              </a:rPr>
              <a:t>     </a:t>
            </a:r>
            <a:r>
              <a:rPr lang="ru-RU" sz="2200" kern="50" dirty="0" smtClean="0">
                <a:latin typeface="Times New Roman"/>
                <a:ea typeface="SimSun"/>
                <a:cs typeface="Mangal"/>
              </a:rPr>
              <a:t>  </a:t>
            </a:r>
            <a:r>
              <a:rPr lang="ru-RU" sz="2200" u="sng" kern="50" dirty="0">
                <a:latin typeface="Times New Roman"/>
                <a:ea typeface="SimSun"/>
                <a:cs typeface="Mangal"/>
              </a:rPr>
              <a:t>х = 1795 </a:t>
            </a:r>
            <a:r>
              <a:rPr lang="ru-RU" sz="2200" kern="50" dirty="0">
                <a:latin typeface="Times New Roman"/>
                <a:ea typeface="SimSun"/>
                <a:cs typeface="Mangal"/>
              </a:rPr>
              <a:t>                              </a:t>
            </a:r>
            <a:r>
              <a:rPr lang="ru-RU" sz="2200" u="sng" kern="50" dirty="0" smtClean="0">
                <a:latin typeface="Times New Roman"/>
                <a:ea typeface="SimSun"/>
                <a:cs typeface="Mangal"/>
              </a:rPr>
              <a:t>у </a:t>
            </a:r>
            <a:r>
              <a:rPr lang="ru-RU" sz="2200" u="sng" kern="50" dirty="0">
                <a:latin typeface="Times New Roman"/>
                <a:ea typeface="SimSun"/>
                <a:cs typeface="Mangal"/>
              </a:rPr>
              <a:t>= </a:t>
            </a:r>
            <a:r>
              <a:rPr lang="ru-RU" sz="2200" u="sng" kern="50" dirty="0" smtClean="0">
                <a:latin typeface="Times New Roman"/>
                <a:ea typeface="SimSun"/>
                <a:cs typeface="Mangal"/>
              </a:rPr>
              <a:t>80  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200" dirty="0" smtClean="0">
                <a:latin typeface="Times New Roman"/>
                <a:ea typeface="Calibri"/>
              </a:rPr>
              <a:t>(1795–90)–705 =1000       1800 </a:t>
            </a:r>
            <a:r>
              <a:rPr lang="ru-RU" sz="2200" smtClean="0">
                <a:latin typeface="Times New Roman"/>
                <a:ea typeface="Calibri"/>
              </a:rPr>
              <a:t>+(8000–80</a:t>
            </a:r>
            <a:r>
              <a:rPr lang="ru-RU" sz="2200" dirty="0" smtClean="0">
                <a:latin typeface="Times New Roman"/>
                <a:ea typeface="Calibri"/>
              </a:rPr>
              <a:t>)=9000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0380206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120</TotalTime>
  <Words>190</Words>
  <Application>Microsoft Office PowerPoint</Application>
  <PresentationFormat>Экран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Кнопка</vt:lpstr>
      <vt:lpstr>Нахождение неизвестного компонента в арифметических выражениях</vt:lpstr>
      <vt:lpstr> Инструкция </vt:lpstr>
      <vt:lpstr>Алгоритм решения уравнений</vt:lpstr>
      <vt:lpstr>Самостоятельна работа.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Нахождение неизвестного компонента в арифметических выражениях</dc:title>
  <dc:creator>User</dc:creator>
  <cp:lastModifiedBy>User</cp:lastModifiedBy>
  <cp:revision>16</cp:revision>
  <dcterms:created xsi:type="dcterms:W3CDTF">2022-01-17T17:33:56Z</dcterms:created>
  <dcterms:modified xsi:type="dcterms:W3CDTF">2022-02-13T08:57:20Z</dcterms:modified>
</cp:coreProperties>
</file>