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3" autoAdjust="0"/>
  </p:normalViewPr>
  <p:slideViewPr>
    <p:cSldViewPr>
      <p:cViewPr varScale="1">
        <p:scale>
          <a:sx n="80" d="100"/>
          <a:sy n="80" d="100"/>
        </p:scale>
        <p:origin x="94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turbo/lektsii.org/s/17-63105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28992" y="2928934"/>
            <a:ext cx="5500726" cy="2071702"/>
          </a:xfrm>
        </p:spPr>
        <p:txBody>
          <a:bodyPr>
            <a:normAutofit/>
          </a:bodyPr>
          <a:lstStyle/>
          <a:p>
            <a:pPr algn="r"/>
            <a:r>
              <a:rPr lang="ru-RU" sz="1400" b="0" i="1" dirty="0">
                <a:latin typeface="Times New Roman" pitchFamily="18" charset="0"/>
                <a:cs typeface="Times New Roman" pitchFamily="18" charset="0"/>
              </a:rPr>
              <a:t>Рекомендации для родителей имеющих детей дошкольного возраста с ОВЗ.</a:t>
            </a:r>
          </a:p>
          <a:p>
            <a:pPr algn="r"/>
            <a:endParaRPr lang="ru-RU" sz="1400" b="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/>
              <a:t>Выполнила</a:t>
            </a:r>
          </a:p>
          <a:p>
            <a:pPr algn="r"/>
            <a:r>
              <a:rPr lang="ru-RU" dirty="0"/>
              <a:t>Волкова О.А.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и воспитание детей с нарушениями интеллекта. 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Рекомендации по работе с детьми с умственной отсталостью.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/>
              <a:t>Относитесь к ребенку спокойно и доброжелательно, также как и к другим детям.</a:t>
            </a:r>
          </a:p>
          <a:p>
            <a:pPr>
              <a:buFont typeface="Courier New" pitchFamily="49" charset="0"/>
              <a:buChar char="o"/>
            </a:pPr>
            <a:r>
              <a:rPr lang="ru-RU" dirty="0"/>
              <a:t>Учитывайте индивидуальные возможности и особенности ребенка при выборе форм, методов, приемов работы на занятии.</a:t>
            </a:r>
          </a:p>
          <a:p>
            <a:pPr>
              <a:buFont typeface="Courier New" pitchFamily="49" charset="0"/>
              <a:buChar char="o"/>
            </a:pPr>
            <a:r>
              <a:rPr lang="ru-RU" dirty="0"/>
              <a:t>Сравнивайте ребенка с ним самим, а не с  другими детьми.</a:t>
            </a:r>
          </a:p>
          <a:p>
            <a:pPr>
              <a:buFont typeface="Courier New" pitchFamily="49" charset="0"/>
              <a:buChar char="o"/>
            </a:pPr>
            <a:r>
              <a:rPr lang="ru-RU" dirty="0"/>
              <a:t>Создавайте у ребенка субъективное переживание успеха.</a:t>
            </a:r>
          </a:p>
          <a:p>
            <a:pPr>
              <a:buFont typeface="Courier New" pitchFamily="49" charset="0"/>
              <a:buChar char="o"/>
            </a:pPr>
            <a:r>
              <a:rPr lang="ru-RU" dirty="0"/>
              <a:t>Помогайте ребенку почувствовать свою </a:t>
            </a:r>
            <a:r>
              <a:rPr lang="ru-RU" dirty="0" err="1"/>
              <a:t>интелектуаальную</a:t>
            </a:r>
            <a:r>
              <a:rPr lang="ru-RU" dirty="0"/>
              <a:t> самостоятельность.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/>
              <a:t>Снятие страха – </a:t>
            </a:r>
            <a:r>
              <a:rPr lang="en-US" dirty="0"/>
              <a:t>“</a:t>
            </a:r>
            <a:r>
              <a:rPr lang="ru-RU" dirty="0"/>
              <a:t>Ничего страшного…</a:t>
            </a:r>
            <a:r>
              <a:rPr lang="en-US" dirty="0"/>
              <a:t>”</a:t>
            </a: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Скрытая инструкция – </a:t>
            </a:r>
            <a:r>
              <a:rPr lang="en-US" dirty="0"/>
              <a:t>“</a:t>
            </a:r>
            <a:r>
              <a:rPr lang="ru-RU" dirty="0"/>
              <a:t>Ты же помнишь, что…</a:t>
            </a:r>
            <a:r>
              <a:rPr lang="en-US" dirty="0"/>
              <a:t>”</a:t>
            </a: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Авансирование – </a:t>
            </a:r>
            <a:r>
              <a:rPr lang="en-US" dirty="0"/>
              <a:t>“</a:t>
            </a:r>
            <a:r>
              <a:rPr lang="ru-RU" dirty="0"/>
              <a:t>У тебя получиться…</a:t>
            </a:r>
            <a:r>
              <a:rPr lang="en-US" dirty="0"/>
              <a:t>”</a:t>
            </a: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Усиление мотива – </a:t>
            </a:r>
            <a:r>
              <a:rPr lang="en-US" dirty="0"/>
              <a:t>“</a:t>
            </a:r>
            <a:r>
              <a:rPr lang="ru-RU" dirty="0"/>
              <a:t>Нам это нужно для…</a:t>
            </a:r>
            <a:r>
              <a:rPr lang="en-US" dirty="0"/>
              <a:t>”</a:t>
            </a: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en-US" dirty="0"/>
              <a:t>“</a:t>
            </a:r>
            <a:r>
              <a:rPr lang="ru-RU" dirty="0"/>
              <a:t>Будешь лучше читать, сможешь найти в книге ответы на свои вопросы</a:t>
            </a:r>
            <a:r>
              <a:rPr lang="en-US" dirty="0"/>
              <a:t>”</a:t>
            </a:r>
          </a:p>
          <a:p>
            <a:pPr>
              <a:buFont typeface="Courier New" pitchFamily="49" charset="0"/>
              <a:buChar char="o"/>
            </a:pPr>
            <a:r>
              <a:rPr lang="en-US" dirty="0"/>
              <a:t>“</a:t>
            </a:r>
            <a:r>
              <a:rPr lang="ru-RU" dirty="0"/>
              <a:t>Сегодня ты хорошо рассказал о …</a:t>
            </a:r>
            <a:r>
              <a:rPr lang="en-US" dirty="0"/>
              <a:t>”</a:t>
            </a: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Высокая оценка детали – </a:t>
            </a:r>
            <a:r>
              <a:rPr lang="en-US" dirty="0"/>
              <a:t>“</a:t>
            </a:r>
            <a:r>
              <a:rPr lang="ru-RU" dirty="0"/>
              <a:t>Вот эта часть у тебя получилась замечательно…</a:t>
            </a:r>
            <a:r>
              <a:rPr lang="en-US" dirty="0"/>
              <a:t>”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4670312"/>
          </a:xfrm>
        </p:spPr>
        <p:txBody>
          <a:bodyPr/>
          <a:lstStyle/>
          <a:p>
            <a:pPr>
              <a:buNone/>
            </a:pPr>
            <a:r>
              <a:rPr lang="en-US" dirty="0"/>
              <a:t>“</a:t>
            </a:r>
            <a:r>
              <a:rPr lang="ru-RU" dirty="0"/>
              <a:t>…умело, умно, мудро, тонко, сердечно прикоснуться к каждой из тысячи граней, найти ту, которая, если ее, как алмаз шлифовать, засверкает неповторимым сиянием человеческого таланта, а это сияние принесет человеку личное счастье…</a:t>
            </a:r>
            <a:r>
              <a:rPr lang="en-US" dirty="0"/>
              <a:t>”</a:t>
            </a:r>
            <a:endParaRPr lang="ru-RU" dirty="0"/>
          </a:p>
          <a:p>
            <a:pPr>
              <a:buNone/>
            </a:pPr>
            <a:r>
              <a:rPr lang="ru-RU" dirty="0"/>
              <a:t>В.А.Сухомлинский.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Список литературы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1.Пузанова Б.П. Обучение детей с нарушениями интеллектуального развития. М</a:t>
            </a:r>
            <a:r>
              <a:rPr lang="en-US" dirty="0"/>
              <a:t>.:</a:t>
            </a:r>
            <a:r>
              <a:rPr lang="ru-RU"/>
              <a:t> Академия, 2008.</a:t>
            </a:r>
            <a:endParaRPr lang="ru-RU" dirty="0"/>
          </a:p>
          <a:p>
            <a:pPr>
              <a:buNone/>
            </a:pPr>
            <a:r>
              <a:rPr lang="ru-RU" dirty="0"/>
              <a:t>2. </a:t>
            </a:r>
            <a:r>
              <a:rPr lang="en-US" dirty="0"/>
              <a:t>http://psixologiya.org/razdely/specialnaya/1614-umstvennaya-otstalost-i-organicheskoe-porazhenie-golovnogo-mozga.html</a:t>
            </a:r>
          </a:p>
          <a:p>
            <a:pPr>
              <a:buNone/>
            </a:pPr>
            <a:r>
              <a:rPr lang="ru-RU" dirty="0"/>
              <a:t>3. </a:t>
            </a:r>
            <a:r>
              <a:rPr lang="en-US" dirty="0">
                <a:hlinkClick r:id="rId2"/>
              </a:rPr>
              <a:t>https:</a:t>
            </a:r>
            <a:r>
              <a:rPr lang="en-US" dirty="0">
                <a:sym typeface="Wingdings" pitchFamily="2" charset="2"/>
                <a:hlinkClick r:id="rId2"/>
              </a:rPr>
              <a:t>//yandex.ru/turbo/lektsii.org/s/17-63105.html</a:t>
            </a:r>
            <a:endParaRPr lang="en-US" dirty="0">
              <a:sym typeface="Wingdings" pitchFamily="2" charset="2"/>
            </a:endParaRP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4</a:t>
            </a:r>
            <a:r>
              <a:rPr lang="ru-RU" dirty="0">
                <a:sym typeface="Wingdings" pitchFamily="2" charset="2"/>
              </a:rPr>
              <a:t>.</a:t>
            </a:r>
            <a:r>
              <a:rPr lang="en-US" dirty="0">
                <a:sym typeface="Wingdings" pitchFamily="2" charset="2"/>
              </a:rPr>
              <a:t> </a:t>
            </a:r>
            <a:r>
              <a:rPr lang="ru-RU" dirty="0" err="1">
                <a:sym typeface="Wingdings" pitchFamily="2" charset="2"/>
              </a:rPr>
              <a:t>Занков</a:t>
            </a:r>
            <a:r>
              <a:rPr lang="ru-RU" dirty="0">
                <a:sym typeface="Wingdings" pitchFamily="2" charset="2"/>
              </a:rPr>
              <a:t> Л.В. Психология умственно отсталого ребенка</a:t>
            </a:r>
            <a:r>
              <a:rPr lang="en-US" dirty="0">
                <a:sym typeface="Wingdings" pitchFamily="2" charset="2"/>
              </a:rPr>
              <a:t>: </a:t>
            </a:r>
            <a:r>
              <a:rPr lang="ru-RU" dirty="0">
                <a:sym typeface="Wingdings" pitchFamily="2" charset="2"/>
              </a:rPr>
              <a:t>Учебное пособие для пединститутов. – М.</a:t>
            </a:r>
            <a:r>
              <a:rPr lang="en-US" dirty="0">
                <a:sym typeface="Wingdings" pitchFamily="2" charset="2"/>
              </a:rPr>
              <a:t>: </a:t>
            </a:r>
            <a:r>
              <a:rPr lang="ru-RU" dirty="0" err="1">
                <a:sym typeface="Wingdings" pitchFamily="2" charset="2"/>
              </a:rPr>
              <a:t>Учпедгиз</a:t>
            </a:r>
            <a:r>
              <a:rPr lang="ru-RU" dirty="0">
                <a:sym typeface="Wingdings" pitchFamily="2" charset="2"/>
              </a:rPr>
              <a:t>, 1939.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84347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воспитания ребенка с интеллектуальной недостаточность заключается в подготовке к жизни человека, физически и нравственно способного самостоятельно жить в современном мире.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Умственно отсталые – это дети, у которых в результате органического поражения головного мозга наблюдается нарушение нормального развития психических, особенно высших познавательных процессов (активного восприятия, произвольной памяти словесно-логического мышления, речи).</a:t>
            </a: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>
                <a:cs typeface="Aharoni" pitchFamily="2" charset="-79"/>
              </a:rPr>
              <a:t>Формы умственной отсталости.</a:t>
            </a:r>
          </a:p>
          <a:p>
            <a:pPr algn="ctr">
              <a:buNone/>
            </a:pPr>
            <a:endParaRPr lang="ru-RU" b="1" dirty="0">
              <a:cs typeface="Aharoni" pitchFamily="2" charset="-79"/>
            </a:endParaRPr>
          </a:p>
          <a:p>
            <a:pPr>
              <a:buFontTx/>
              <a:buChar char="-"/>
            </a:pPr>
            <a:r>
              <a:rPr lang="ru-RU" dirty="0"/>
              <a:t>Олигофрения – форма психического недоразвития.</a:t>
            </a:r>
          </a:p>
          <a:p>
            <a:pPr>
              <a:buNone/>
            </a:pPr>
            <a:endParaRPr lang="ru-RU" dirty="0"/>
          </a:p>
          <a:p>
            <a:pPr>
              <a:buFontTx/>
              <a:buChar char="-"/>
            </a:pPr>
            <a:r>
              <a:rPr lang="ru-RU" dirty="0"/>
              <a:t>Деменция – стойкое ослабление познавательной деятельности.</a:t>
            </a: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256102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Три диагностических критерия умственной отсталости</a:t>
            </a:r>
            <a:r>
              <a:rPr lang="en-US" b="1" dirty="0"/>
              <a:t>:</a:t>
            </a:r>
            <a:endParaRPr lang="ru-RU" b="1" dirty="0"/>
          </a:p>
          <a:p>
            <a:pPr algn="ctr">
              <a:buNone/>
            </a:pPr>
            <a:endParaRPr lang="ru-RU" b="1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Клинический (наличие органического поражения головного мозга)</a:t>
            </a:r>
            <a:r>
              <a:rPr lang="en-US" dirty="0"/>
              <a:t>;</a:t>
            </a:r>
            <a:endParaRPr lang="ru-RU" dirty="0"/>
          </a:p>
          <a:p>
            <a:pPr>
              <a:buFont typeface="Courier New" pitchFamily="49" charset="0"/>
              <a:buChar char="o"/>
            </a:pP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Психологический (стойкое нарушение познавательной деятельности)</a:t>
            </a:r>
            <a:r>
              <a:rPr lang="en-US" dirty="0"/>
              <a:t>;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Педагогический (низкая </a:t>
            </a:r>
            <a:r>
              <a:rPr lang="ru-RU" dirty="0" err="1"/>
              <a:t>обучаемость</a:t>
            </a:r>
            <a:r>
              <a:rPr lang="ru-RU" dirty="0"/>
              <a:t>)</a:t>
            </a:r>
            <a:r>
              <a:rPr lang="en-US" dirty="0"/>
              <a:t>;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 учреждения для детей с умственной отсталостью.</a:t>
            </a:r>
          </a:p>
          <a:p>
            <a:pPr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Courier New" pitchFamily="49" charset="0"/>
              <a:buChar char="o"/>
            </a:pPr>
            <a:r>
              <a:rPr lang="ru-RU" dirty="0"/>
              <a:t>Специальные (коррекционные) образовательные учреждения для воспитанников с ограниченными возможностями здоровья (дошкольные отделения, группы, спец. коррекционные школы, школы-интернаты, детские дома для детей сирот.</a:t>
            </a:r>
          </a:p>
          <a:p>
            <a:pPr>
              <a:buFont typeface="Courier New" pitchFamily="49" charset="0"/>
              <a:buChar char="o"/>
            </a:pP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Дошкольные образовательные (коррекционные) учреждения для детей с нарушениями интеллекта.</a:t>
            </a:r>
          </a:p>
          <a:p>
            <a:pPr>
              <a:buFont typeface="Courier New" pitchFamily="49" charset="0"/>
              <a:buChar char="o"/>
            </a:pPr>
            <a:endParaRPr lang="ru-RU" dirty="0"/>
          </a:p>
          <a:p>
            <a:pPr>
              <a:buFont typeface="Courier New" pitchFamily="49" charset="0"/>
              <a:buChar char="o"/>
            </a:pPr>
            <a:r>
              <a:rPr lang="ru-RU" dirty="0"/>
              <a:t>Группы кратковременного пребывания для детей с нарушениями интеллекта при спец. дошкольных учреждениях коррекционного типа.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Основные направления коррекционно-педагогического процесса в дошкольных образовательных учреждениях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Courier New" pitchFamily="49" charset="0"/>
              <a:buChar char="o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диагностическом блоке организация комплексного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медико-психолого-педагогического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изучения ребенка в динамике.</a:t>
            </a:r>
          </a:p>
          <a:p>
            <a:pPr algn="ctr">
              <a:buFont typeface="Courier New" pitchFamily="49" charset="0"/>
              <a:buChar char="o"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Courier New" pitchFamily="49" charset="0"/>
              <a:buChar char="o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 воспитательных задач направлен на решение вопросов социализации, повышения самостоятельности и автономии ребенка и его семьи.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398978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Коррекционные задачи направлены</a:t>
            </a:r>
            <a:r>
              <a:rPr lang="en-US" dirty="0"/>
              <a:t>:</a:t>
            </a:r>
            <a:endParaRPr lang="ru-RU" dirty="0"/>
          </a:p>
          <a:p>
            <a:pPr algn="ctr">
              <a:buNone/>
            </a:pPr>
            <a:endParaRPr lang="ru-RU" dirty="0"/>
          </a:p>
          <a:p>
            <a:pPr algn="ctr"/>
            <a:r>
              <a:rPr lang="ru-RU" dirty="0"/>
              <a:t>На развитие компенсаторных механизмов становления психики т деятельности проблемного ребенка.</a:t>
            </a:r>
          </a:p>
          <a:p>
            <a:pPr algn="ctr"/>
            <a:r>
              <a:rPr lang="ru-RU" dirty="0"/>
              <a:t>На преодоление и предупреждение вторичных отклонений.</a:t>
            </a:r>
          </a:p>
          <a:p>
            <a:pPr algn="ctr"/>
            <a:endParaRPr lang="ru-RU" dirty="0"/>
          </a:p>
          <a:p>
            <a:pPr algn="ctr">
              <a:buNone/>
            </a:pPr>
            <a:r>
              <a:rPr lang="ru-RU" dirty="0"/>
              <a:t>Данная работа осуществляется всеми специалистами дошкольного учреждения.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184664"/>
          </a:xfrm>
        </p:spPr>
        <p:txBody>
          <a:bodyPr/>
          <a:lstStyle/>
          <a:p>
            <a:r>
              <a:rPr lang="ru-RU" dirty="0"/>
              <a:t>Образовательные задачи направлена на обучение детей способам усвоения общественного опыта, развитие их познавательной активности.</a:t>
            </a:r>
          </a:p>
        </p:txBody>
      </p:sp>
      <p:pic>
        <p:nvPicPr>
          <p:cNvPr id="4" name="Рисунок 3" descr="10952166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786058"/>
            <a:ext cx="6286544" cy="300039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90</TotalTime>
  <Words>554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Courier New</vt:lpstr>
      <vt:lpstr>Georgia</vt:lpstr>
      <vt:lpstr>Times New Roman</vt:lpstr>
      <vt:lpstr>Wingdings</vt:lpstr>
      <vt:lpstr>Wingdings 2</vt:lpstr>
      <vt:lpstr>Официальная</vt:lpstr>
      <vt:lpstr>Обучение и воспитание детей с нарушениями интеллекта. </vt:lpstr>
      <vt:lpstr>Цель воспитания ребенка с интеллектуальной недостаточность заключается в подготовке к жизни человека, физически и нравственно способного самостоятельно жить в современном мире.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по работе с детьми с умственной отсталостью.</vt:lpstr>
      <vt:lpstr>Примеры:</vt:lpstr>
      <vt:lpstr>Презентация PowerPoint</vt:lpstr>
      <vt:lpstr>Список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и воспитание детей с нарушениями интеллекта. </dc:title>
  <dc:creator>сура бахишева</dc:creator>
  <cp:lastModifiedBy>оксана</cp:lastModifiedBy>
  <cp:revision>14</cp:revision>
  <dcterms:created xsi:type="dcterms:W3CDTF">2020-10-13T13:12:35Z</dcterms:created>
  <dcterms:modified xsi:type="dcterms:W3CDTF">2022-02-13T15:55:32Z</dcterms:modified>
</cp:coreProperties>
</file>