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5" r:id="rId5"/>
    <p:sldId id="276" r:id="rId6"/>
    <p:sldId id="277" r:id="rId7"/>
    <p:sldId id="278" r:id="rId8"/>
    <p:sldId id="260" r:id="rId9"/>
    <p:sldId id="280" r:id="rId10"/>
    <p:sldId id="279" r:id="rId11"/>
    <p:sldId id="261" r:id="rId12"/>
    <p:sldId id="262" r:id="rId13"/>
    <p:sldId id="263" r:id="rId14"/>
    <p:sldId id="264" r:id="rId15"/>
    <p:sldId id="284" r:id="rId16"/>
    <p:sldId id="285" r:id="rId17"/>
    <p:sldId id="287" r:id="rId18"/>
    <p:sldId id="286" r:id="rId19"/>
    <p:sldId id="281" r:id="rId20"/>
    <p:sldId id="282" r:id="rId21"/>
    <p:sldId id="283" r:id="rId22"/>
    <p:sldId id="273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231" autoAdjust="0"/>
  </p:normalViewPr>
  <p:slideViewPr>
    <p:cSldViewPr>
      <p:cViewPr>
        <p:scale>
          <a:sx n="75" d="100"/>
          <a:sy n="75" d="100"/>
        </p:scale>
        <p:origin x="-1236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2CAAB-4812-4429-A4F1-F8338ABC2E8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CCCC2-B180-4574-8600-5AC30622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2CAAB-4812-4429-A4F1-F8338ABC2E8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CCCC2-B180-4574-8600-5AC30622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2CAAB-4812-4429-A4F1-F8338ABC2E8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CCCC2-B180-4574-8600-5AC30622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2CAAB-4812-4429-A4F1-F8338ABC2E8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CCCC2-B180-4574-8600-5AC30622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2CAAB-4812-4429-A4F1-F8338ABC2E8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CCCC2-B180-4574-8600-5AC30622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2CAAB-4812-4429-A4F1-F8338ABC2E8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CCCC2-B180-4574-8600-5AC30622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2CAAB-4812-4429-A4F1-F8338ABC2E8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CCCC2-B180-4574-8600-5AC30622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2CAAB-4812-4429-A4F1-F8338ABC2E8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CCCC2-B180-4574-8600-5AC30622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2CAAB-4812-4429-A4F1-F8338ABC2E8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CCCC2-B180-4574-8600-5AC30622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2CAAB-4812-4429-A4F1-F8338ABC2E8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CCCC2-B180-4574-8600-5AC30622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2CAAB-4812-4429-A4F1-F8338ABC2E8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CCCC2-B180-4574-8600-5AC30622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2CAAB-4812-4429-A4F1-F8338ABC2E8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CCCC2-B180-4574-8600-5AC30622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inh-nen-powerpoint-don-gian-dep-38_0454076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285852" y="-681649"/>
            <a:ext cx="6786610" cy="941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«Т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руд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природе, как метод экологического воспитания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4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4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дошкольников»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Подготовила: Лозовая О.Н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г. Воронеж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404664"/>
            <a:ext cx="7668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МБДОУ «Детский сад комбинированного вида №167»</a:t>
            </a:r>
            <a:endParaRPr lang="ru-RU" sz="2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inh-nen-powerpoint-don-gian-dep-38_0454076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873324"/>
            <a:ext cx="33395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3. Дежурство</a:t>
            </a:r>
            <a:endParaRPr lang="ru-RU" sz="4400" dirty="0"/>
          </a:p>
        </p:txBody>
      </p:sp>
      <p:pic>
        <p:nvPicPr>
          <p:cNvPr id="2051" name="Picture 3" descr="C:\Users\Ольга\Desktop\ДЛЯ консуьтации ТРУД В ПРИРОДЕ\ВЕСНА\DSC0866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673149"/>
            <a:ext cx="6552728" cy="491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2857398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inh-nen-powerpoint-don-gian-dep-38_0454076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1472" y="571480"/>
            <a:ext cx="800105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   </a:t>
            </a:r>
            <a:r>
              <a:rPr lang="ru-RU" sz="3600" b="1" i="1" dirty="0" smtClean="0">
                <a:solidFill>
                  <a:srgbClr val="FF0000"/>
                </a:solidFill>
              </a:rPr>
              <a:t>Требования </a:t>
            </a:r>
            <a:r>
              <a:rPr lang="ru-RU" sz="3600" b="1" i="1" dirty="0">
                <a:solidFill>
                  <a:srgbClr val="FF0000"/>
                </a:solidFill>
              </a:rPr>
              <a:t>к организации труда</a:t>
            </a:r>
          </a:p>
          <a:p>
            <a:r>
              <a:rPr lang="ru-RU" sz="2800" dirty="0"/>
              <a:t>1. Труд в природе должен быть разнообразным по своему содержанию. </a:t>
            </a:r>
          </a:p>
          <a:p>
            <a:r>
              <a:rPr lang="ru-RU" sz="2800" dirty="0"/>
              <a:t>2. Практические умения и навыки необходимо </a:t>
            </a:r>
            <a:r>
              <a:rPr lang="ru-RU" sz="2800" dirty="0" smtClean="0"/>
              <a:t>  </a:t>
            </a:r>
            <a:r>
              <a:rPr lang="ru-RU" sz="2800" dirty="0"/>
              <a:t>формировать в единстве со знаниями.</a:t>
            </a:r>
          </a:p>
          <a:p>
            <a:r>
              <a:rPr lang="ru-RU" sz="2800" dirty="0"/>
              <a:t>3. Конкретность цели и задачи, это обеспечит осознанность дошкольниками выполнения трудовых операций.</a:t>
            </a:r>
          </a:p>
          <a:p>
            <a:r>
              <a:rPr lang="ru-RU" sz="2800" dirty="0"/>
              <a:t>4. Систематическое и постепенное усложнение трудовых умений и навыков</a:t>
            </a:r>
          </a:p>
          <a:p>
            <a:r>
              <a:rPr lang="ru-RU" sz="2800" dirty="0"/>
              <a:t>5. Регулярность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inh-nen-powerpoint-don-gian-dep-38_0454076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034" y="1214422"/>
            <a:ext cx="792961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6. Посильность труда в соответствии с возрастом и индивидуальных возможностей дошкольников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7</a:t>
            </a:r>
            <a:r>
              <a:rPr lang="ru-RU" sz="2800" dirty="0"/>
              <a:t>. Контроль за продолжительностью: младшие группы  5-7 мин, средние  -10-15 мин, старшие - 12-25 мин со сменой деятельности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8</a:t>
            </a:r>
            <a:r>
              <a:rPr lang="ru-RU" sz="2800" dirty="0"/>
              <a:t>. Инвентарь в соответствии с возрастом детей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9</a:t>
            </a:r>
            <a:r>
              <a:rPr lang="ru-RU" sz="2800" dirty="0"/>
              <a:t>. Безопасность орудия труда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inh-nen-powerpoint-don-gian-dep-38_0454076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71538" y="1071546"/>
            <a:ext cx="700092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Содержание труда в </a:t>
            </a:r>
            <a:r>
              <a:rPr lang="ru-RU" sz="2800" b="1" i="1" dirty="0" smtClean="0">
                <a:solidFill>
                  <a:srgbClr val="FF0000"/>
                </a:solidFill>
              </a:rPr>
              <a:t>природе</a:t>
            </a:r>
          </a:p>
          <a:p>
            <a:endParaRPr lang="ru-RU" sz="2800" b="1" i="1" dirty="0">
              <a:solidFill>
                <a:srgbClr val="FF0000"/>
              </a:solidFill>
            </a:endParaRP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endParaRPr lang="ru-RU" sz="2800" b="1" i="1" dirty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ru-RU" sz="2400" b="1" i="1" dirty="0" smtClean="0"/>
              <a:t>Первая младшая группа</a:t>
            </a:r>
          </a:p>
          <a:p>
            <a:pPr marL="457200" indent="-457200">
              <a:buAutoNum type="arabicPeriod"/>
            </a:pPr>
            <a:r>
              <a:rPr lang="ru-RU" sz="2400" b="1" i="1" dirty="0" smtClean="0"/>
              <a:t>Вторая младшая группа</a:t>
            </a:r>
          </a:p>
          <a:p>
            <a:pPr marL="457200" indent="-457200">
              <a:buAutoNum type="arabicPeriod"/>
            </a:pPr>
            <a:r>
              <a:rPr lang="ru-RU" sz="2400" b="1" i="1" dirty="0" smtClean="0"/>
              <a:t>Средняя группа</a:t>
            </a:r>
          </a:p>
          <a:p>
            <a:pPr marL="457200" indent="-457200">
              <a:buAutoNum type="arabicPeriod"/>
            </a:pPr>
            <a:r>
              <a:rPr lang="ru-RU" sz="2400" b="1" i="1" dirty="0" smtClean="0"/>
              <a:t>Старшая группа</a:t>
            </a:r>
          </a:p>
          <a:p>
            <a:pPr marL="457200" indent="-457200">
              <a:buAutoNum type="arabicPeriod"/>
            </a:pPr>
            <a:r>
              <a:rPr lang="ru-RU" sz="2400" b="1" i="1" dirty="0" smtClean="0"/>
              <a:t>Подготовительная группа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8" name="Picture 16" descr="C:\Users\Ольга\Desktop\ДЛЯ консуьтации ТРУД В ПРИРОДЕ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56615" y="116632"/>
            <a:ext cx="37874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Труд в природе осенью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Ольга\Desktop\ДЛЯ консуьтации ТРУД В ПРИРОДЕ\ОСЕНЬ\DSC053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9492">
            <a:off x="275332" y="777767"/>
            <a:ext cx="3578308" cy="2683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C:\Users\Ольга\Desktop\ДЛЯ консуьтации ТРУД В ПРИРОДЕ\ОСЕНЬ\DSC053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4356">
            <a:off x="4883675" y="870848"/>
            <a:ext cx="3614004" cy="2710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C:\Users\Ольга\Desktop\ДЛЯ консуьтации ТРУД В ПРИРОДЕ\ОСЕНЬ\DSC0022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15" y="3812347"/>
            <a:ext cx="3715054" cy="2786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7" name="Picture 15" descr="C:\Users\Ольга\Desktop\ДЛЯ консуьтации ТРУД В ПРИРОДЕ\ОСЕНЬ\Рисунок1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505" y="3904666"/>
            <a:ext cx="3737375" cy="2694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6" descr="C:\Users\Ольга\Desktop\ДЛЯ консуьтации ТРУД В ПРИРОДЕ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Ольга\Desktop\ДЛЯ консуьтации ТРУД В ПРИРОДЕ\ОСЕНЬ\DSC001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83787">
            <a:off x="325866" y="437654"/>
            <a:ext cx="4003048" cy="3002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Ольга\Desktop\ДЛЯ консуьтации ТРУД В ПРИРОДЕ\ОСЕНЬ\DSC0827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3927">
            <a:off x="5004047" y="534330"/>
            <a:ext cx="3859051" cy="2894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Ольга\Desktop\ДЛЯ консуьтации ТРУД В ПРИРОДЕ\ОСЕНЬ\DSC0827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14155"/>
            <a:ext cx="3888432" cy="2916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Ольга\Desktop\ДЛЯ консуьтации ТРУД В ПРИРОДЕ\ОСЕНЬ\DSC0023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929" y="3746699"/>
            <a:ext cx="3845046" cy="2884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37913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Ольга\Desktop\ДЛЯ консуьтации ТРУД В ПРИРОДЕ\s1200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1" y="16520"/>
            <a:ext cx="9109825" cy="684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56615" y="116632"/>
            <a:ext cx="3612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Труд в природе зимой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Users\Ольга\Desktop\ДЛЯ консуьтации ТРУД В ПРИРОДЕ\ЗИМА\Рисунок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80658">
            <a:off x="267028" y="790151"/>
            <a:ext cx="3648631" cy="27714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Ольга\Desktop\ДЛЯ консуьтации ТРУД В ПРИРОДЕ\ЗИМА\20200217_102233 (2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0715">
            <a:off x="4701102" y="777318"/>
            <a:ext cx="3877414" cy="2908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Ольга\Desktop\ДЛЯ консуьтации ТРУД В ПРИРОДЕ\ЗИМА\DSC0036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68" y="3929189"/>
            <a:ext cx="3648063" cy="2736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Ольга\Desktop\ДЛЯ консуьтации ТРУД В ПРИРОДЕ\ЗИМА\Рисунок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857" y="3963251"/>
            <a:ext cx="3696567" cy="27023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981725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ьга\Desktop\ДЛЯ консуьтации ТРУД В ПРИРОДЕ\s1200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1" y="16520"/>
            <a:ext cx="9109825" cy="684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Ольга\Desktop\ДЛЯ консуьтации ТРУД В ПРИРОДЕ\ЗИМА\IMG-9c1d12af10f4031f14c7e1f37bc4bb7e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28648">
            <a:off x="155588" y="138064"/>
            <a:ext cx="2685456" cy="300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Ольга\Desktop\ДЛЯ консуьтации ТРУД В ПРИРОДЕ\ЗИМА\20200207_1058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1998">
            <a:off x="4941021" y="107974"/>
            <a:ext cx="2789612" cy="313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Ольга\Desktop\ДЛЯ консуьтации ТРУД В ПРИРОДЕ\ЗИМА\20200207_10474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437260"/>
            <a:ext cx="2808312" cy="3160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Ольга\Desktop\ДЛЯ консуьтации ТРУД В ПРИРОДЕ\ЗИМА\20200207_10485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935" y="3437260"/>
            <a:ext cx="2909417" cy="3327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583379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inh-nen-powerpoint-don-gian-dep-38_0454076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56615" y="116632"/>
            <a:ext cx="3708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Труд в природе весной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9218" name="Picture 2" descr="C:\Users\Ольга\Desktop\ДЛЯ консуьтации ТРУД В ПРИРОДЕ\ВЕСНА\20200221_1005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72816">
            <a:off x="199605" y="725606"/>
            <a:ext cx="3718864" cy="2789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Ольга\Desktop\ДЛЯ консуьтации ТРУД В ПРИРОДЕ\ВЕСНА\DSC09209 (2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0019">
            <a:off x="4805353" y="499665"/>
            <a:ext cx="3890403" cy="291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Ольга\Desktop\ДЛЯ консуьтации ТРУД В ПРИРОДЕ\ВЕСНА\20200302_13271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87" y="3820878"/>
            <a:ext cx="3931351" cy="294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Ольга\Desktop\ДЛЯ консуьтации ТРУД В ПРИРОДЕ\ВЕСНА\DSC0866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196" y="3820878"/>
            <a:ext cx="3885768" cy="2914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051774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inh-nen-powerpoint-don-gian-dep-38_0454076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46" name="Picture 6" descr="C:\Users\Ольга\Desktop\ДЛЯ консуьтации ТРУД В ПРИРОДЕ\ВЕСНА\20200320_1045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99549"/>
            <a:ext cx="4032448" cy="473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C:\Users\Ольга\Desktop\ДЛЯ консуьтации ТРУД В ПРИРОДЕ\ВЕСНА\20200320_10455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340" y="2060848"/>
            <a:ext cx="4197676" cy="373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985432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inh-nen-powerpoint-don-gian-dep-38_0454076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57224" y="2000240"/>
            <a:ext cx="75009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      «Радость </a:t>
            </a:r>
            <a:r>
              <a:rPr lang="ru-RU" sz="3600" b="1" i="1" dirty="0">
                <a:solidFill>
                  <a:srgbClr val="FF0000"/>
                </a:solidFill>
              </a:rPr>
              <a:t>труда - могучая </a:t>
            </a:r>
            <a:r>
              <a:rPr lang="ru-RU" sz="3600" b="1" i="1" dirty="0" smtClean="0">
                <a:solidFill>
                  <a:srgbClr val="FF0000"/>
                </a:solidFill>
              </a:rPr>
              <a:t>     </a:t>
            </a:r>
          </a:p>
          <a:p>
            <a:r>
              <a:rPr lang="ru-RU" sz="3600" b="1" i="1" dirty="0">
                <a:solidFill>
                  <a:srgbClr val="FF0000"/>
                </a:solidFill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</a:rPr>
              <a:t>   воспитательная сила в годы</a:t>
            </a: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       детства».</a:t>
            </a:r>
          </a:p>
          <a:p>
            <a:r>
              <a:rPr lang="ru-RU" sz="3600" b="1" i="1" dirty="0"/>
              <a:t> </a:t>
            </a:r>
            <a:r>
              <a:rPr lang="ru-RU" sz="3600" b="1" i="1" dirty="0" smtClean="0"/>
              <a:t>           </a:t>
            </a:r>
            <a:r>
              <a:rPr lang="ru-RU" sz="3600" b="1" i="1" dirty="0"/>
              <a:t> </a:t>
            </a:r>
            <a:r>
              <a:rPr lang="ru-RU" sz="3600" dirty="0">
                <a:solidFill>
                  <a:srgbClr val="FF0000"/>
                </a:solidFill>
              </a:rPr>
              <a:t>Сухомлинский В.А.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Ольга\Desktop\ДЛЯ консуьтации ТРУД В ПРИРОДЕ\1584977211_3-p-foni-dlya-detskikh-prezentatsii-v-shkolu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8" y="20835"/>
            <a:ext cx="9131051" cy="6837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56615" y="116632"/>
            <a:ext cx="37345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Труд в природе летом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11266" name="Picture 2" descr="C:\Users\Ольга\Desktop\ДЛЯ консуьтации ТРУД В ПРИРОДЕ\ЛЕТО\i (1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44" y="836712"/>
            <a:ext cx="383442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Ольга\Desktop\ДЛЯ консуьтации ТРУД В ПРИРОДЕ\ЛЕТО\i (13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39852"/>
            <a:ext cx="3888432" cy="291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Ольга\Desktop\ДЛЯ консуьтации ТРУД В ПРИРОДЕ\ЛЕТО\i (14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63882"/>
            <a:ext cx="3888432" cy="28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82965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льга\Desktop\ДЛЯ консуьтации ТРУД В ПРИРОДЕ\1584977211_3-p-foni-dlya-detskikh-prezentatsii-v-shkolu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8" y="20835"/>
            <a:ext cx="9131051" cy="6837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Ольга\Desktop\ДЛЯ консуьтации ТРУД В ПРИРОДЕ\ЛЕТО\DSC064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45815">
            <a:off x="539552" y="332655"/>
            <a:ext cx="2880320" cy="3106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Ольга\Desktop\ДЛЯ консуьтации ТРУД В ПРИРОДЕ\ЛЕТО\Рисунок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4" y="3861048"/>
            <a:ext cx="355239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Ольга\Desktop\ДЛЯ консуьтации ТРУД В ПРИРОДЕ\ЛЕТО\20190729_09153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781" y="685540"/>
            <a:ext cx="3839793" cy="5119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869077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inh-nen-powerpoint-don-gian-dep-38_0454076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034" y="857232"/>
            <a:ext cx="82153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     Труд </a:t>
            </a:r>
            <a:r>
              <a:rPr lang="ru-RU" sz="3200" b="1" i="1" dirty="0"/>
              <a:t>это практический  метод в экологической работе дошкольных образовательных учреждений.</a:t>
            </a:r>
          </a:p>
          <a:p>
            <a:r>
              <a:rPr lang="ru-RU" sz="3200" b="1" i="1" dirty="0" smtClean="0"/>
              <a:t>    Формы  </a:t>
            </a:r>
            <a:r>
              <a:rPr lang="ru-RU" sz="3200" b="1" i="1" dirty="0"/>
              <a:t>организаций труда и методика руководства им на протяжении дошкольного возраста усложняется. </a:t>
            </a:r>
          </a:p>
          <a:p>
            <a:r>
              <a:rPr lang="ru-RU" sz="3200" b="1" i="1" dirty="0" smtClean="0"/>
              <a:t>    Труд </a:t>
            </a:r>
            <a:r>
              <a:rPr lang="ru-RU" sz="3200" b="1" i="1" dirty="0"/>
              <a:t>в природе с детьми дошкольного возраста  имеет большое воспитательное и образовательное </a:t>
            </a:r>
            <a:r>
              <a:rPr lang="ru-RU" sz="3200" b="1" i="1" dirty="0" smtClean="0"/>
              <a:t>значение.</a:t>
            </a:r>
            <a:endParaRPr lang="ru-RU" sz="3200" b="1" i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inh-nen-powerpoint-don-gian-dep-38_0454076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714348" y="857232"/>
            <a:ext cx="7544964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kumimoji="0" lang="ru-RU" sz="66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СПАСИБО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ЗА ВНИМАНИЕ!</a:t>
            </a:r>
            <a:endParaRPr kumimoji="0" lang="ru-RU" sz="5400" b="1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inh-nen-powerpoint-don-gian-dep-38_0454076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71538" y="285728"/>
            <a:ext cx="7500990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err="1">
                <a:solidFill>
                  <a:srgbClr val="FF0000"/>
                </a:solidFill>
              </a:rPr>
              <a:t>Воспитательно</a:t>
            </a:r>
            <a:r>
              <a:rPr lang="ru-RU" sz="3200" b="1" i="1" dirty="0">
                <a:solidFill>
                  <a:srgbClr val="FF0000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– образовательное  значение труда </a:t>
            </a:r>
            <a:r>
              <a:rPr lang="ru-RU" sz="3200" b="1" i="1" dirty="0">
                <a:solidFill>
                  <a:srgbClr val="FF0000"/>
                </a:solidFill>
              </a:rPr>
              <a:t>в природе</a:t>
            </a:r>
          </a:p>
          <a:p>
            <a:r>
              <a:rPr lang="ru-RU" sz="2000" dirty="0" smtClean="0"/>
              <a:t> - </a:t>
            </a:r>
            <a:r>
              <a:rPr lang="ru-RU" sz="2400" dirty="0" smtClean="0"/>
              <a:t>В </a:t>
            </a:r>
            <a:r>
              <a:rPr lang="ru-RU" sz="2400" dirty="0"/>
              <a:t>процессе труда у детей формируется бережное , заботливое отношение у природе</a:t>
            </a:r>
          </a:p>
          <a:p>
            <a:r>
              <a:rPr lang="ru-RU" sz="2400" dirty="0" smtClean="0"/>
              <a:t> - Труд </a:t>
            </a:r>
            <a:r>
              <a:rPr lang="ru-RU" sz="2400" dirty="0"/>
              <a:t>в природе способствует воспитанию ответственного отношения к своим </a:t>
            </a:r>
            <a:r>
              <a:rPr lang="ru-RU" sz="2400" dirty="0" smtClean="0"/>
              <a:t>обязанностям</a:t>
            </a:r>
            <a:endParaRPr lang="ru-RU" sz="2400" dirty="0"/>
          </a:p>
          <a:p>
            <a:r>
              <a:rPr lang="ru-RU" sz="2400" dirty="0" smtClean="0"/>
              <a:t>  - Труд в природе </a:t>
            </a:r>
            <a:r>
              <a:rPr lang="ru-RU" sz="2400" dirty="0"/>
              <a:t>является одним из способов развития </a:t>
            </a:r>
            <a:r>
              <a:rPr lang="ru-RU" sz="2400" dirty="0" smtClean="0"/>
              <a:t>наблюдательности</a:t>
            </a:r>
          </a:p>
          <a:p>
            <a:r>
              <a:rPr lang="ru-RU" sz="2000" dirty="0"/>
              <a:t> </a:t>
            </a:r>
            <a:endParaRPr lang="ru-RU" sz="2000" dirty="0" smtClean="0"/>
          </a:p>
          <a:p>
            <a:r>
              <a:rPr lang="ru-RU" sz="2400" dirty="0" smtClean="0"/>
              <a:t>В </a:t>
            </a:r>
            <a:r>
              <a:rPr lang="ru-RU" sz="2400" dirty="0"/>
              <a:t>процессе труда дети осознают зависимость состояния растений от условий их произрастания, узнают о том, что изменение среды закономерно влечет за собой изменение в состоянии растений. Освоение этих связей и зависимостей оказывает влияние и на отношение к труду: он становится более осмысленным и целенаправленным. У детей формируются устойчивый интерес к труду, трудолюбие.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inh-nen-powerpoint-don-gian-dep-38_0454076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307519"/>
            <a:ext cx="8496944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З</a:t>
            </a:r>
            <a:r>
              <a:rPr lang="ru-RU" sz="2800" b="1" dirty="0" smtClean="0">
                <a:solidFill>
                  <a:srgbClr val="FF0000"/>
                </a:solidFill>
              </a:rPr>
              <a:t>адачи</a:t>
            </a:r>
            <a:r>
              <a:rPr lang="ru-RU" sz="2800" b="1" dirty="0">
                <a:solidFill>
                  <a:srgbClr val="FF0000"/>
                </a:solidFill>
              </a:rPr>
              <a:t> трудовой деятельности в природе</a:t>
            </a:r>
            <a:endParaRPr lang="ru-RU" sz="2800" dirty="0">
              <a:solidFill>
                <a:srgbClr val="FF0000"/>
              </a:solidFill>
            </a:endParaRPr>
          </a:p>
          <a:p>
            <a:r>
              <a:rPr lang="ru-RU" b="1" i="1" dirty="0" smtClean="0">
                <a:solidFill>
                  <a:srgbClr val="FF0000"/>
                </a:solidFill>
              </a:rPr>
              <a:t>1.</a:t>
            </a:r>
            <a:r>
              <a:rPr lang="ru-RU" b="1" i="1" dirty="0" smtClean="0"/>
              <a:t> </a:t>
            </a:r>
            <a:r>
              <a:rPr lang="ru-RU" b="1" i="1" dirty="0">
                <a:solidFill>
                  <a:srgbClr val="FF0000"/>
                </a:solidFill>
              </a:rPr>
              <a:t>младшая группа.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1. </a:t>
            </a:r>
            <a:r>
              <a:rPr lang="ru-RU" b="1" dirty="0"/>
              <a:t>Содействовать интересу детей к объектам природы: уточнять представления детей о растениях, знакомить с животными и птицами на участке.</a:t>
            </a:r>
          </a:p>
          <a:p>
            <a:r>
              <a:rPr lang="ru-RU" b="1" dirty="0"/>
              <a:t>2. Учить детей различать и называть животных.</a:t>
            </a:r>
          </a:p>
          <a:p>
            <a:r>
              <a:rPr lang="ru-RU" b="1" dirty="0"/>
              <a:t>3. Учить вместе со взрослым заботиться о живых существах: поливать комнатные растения, кормить птиц, рыб</a:t>
            </a:r>
            <a:r>
              <a:rPr lang="ru-RU" b="1" dirty="0" smtClean="0"/>
              <a:t>.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2</a:t>
            </a:r>
            <a:r>
              <a:rPr lang="ru-RU" b="1" i="1" dirty="0"/>
              <a:t>.</a:t>
            </a:r>
            <a:r>
              <a:rPr lang="ru-RU" b="1" i="1" dirty="0" smtClean="0">
                <a:solidFill>
                  <a:srgbClr val="FF0000"/>
                </a:solidFill>
              </a:rPr>
              <a:t>младшая </a:t>
            </a:r>
            <a:r>
              <a:rPr lang="ru-RU" b="1" i="1" dirty="0">
                <a:solidFill>
                  <a:srgbClr val="FF0000"/>
                </a:solidFill>
              </a:rPr>
              <a:t>группа.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/>
              <a:t>1. Формировать элементарные представления о некоторых растениях родного края.</a:t>
            </a:r>
          </a:p>
          <a:p>
            <a:r>
              <a:rPr lang="ru-RU" b="1" dirty="0"/>
              <a:t>2. Познакомить детей с названиями комнатных растений, имеющих ярко выраженные характерные признаки.</a:t>
            </a:r>
          </a:p>
          <a:p>
            <a:r>
              <a:rPr lang="ru-RU" b="1" dirty="0"/>
              <a:t>3. Учить различать и называть стебель, листья, цветок.</a:t>
            </a:r>
          </a:p>
          <a:p>
            <a:r>
              <a:rPr lang="ru-RU" b="1" dirty="0"/>
              <a:t>4. Показать, что для роста растения нужны земля, вода и воздух.</a:t>
            </a:r>
          </a:p>
          <a:p>
            <a:r>
              <a:rPr lang="ru-RU" b="1" dirty="0"/>
              <a:t>5. Расширять представления детей о том, что в аквариуме рыбки живут в воде, плавают, едят корм.</a:t>
            </a:r>
          </a:p>
          <a:p>
            <a:r>
              <a:rPr lang="ru-RU" b="1" dirty="0"/>
              <a:t>6. Учить помогать взрослым.</a:t>
            </a:r>
          </a:p>
          <a:p>
            <a:r>
              <a:rPr lang="ru-RU" b="1" dirty="0"/>
              <a:t>7. Воспитывать бережное отношение к природе.</a:t>
            </a:r>
          </a:p>
          <a:p>
            <a:r>
              <a:rPr lang="ru-RU" b="1" dirty="0"/>
              <a:t>8. Учить детей устанавливать простейшие взаимосвязи в окружающем мире.</a:t>
            </a:r>
          </a:p>
          <a:p>
            <a:r>
              <a:rPr lang="ru-RU" b="1" dirty="0"/>
              <a:t>9. Учить совместно со взрослыми кормить животных, птиц, рыб и поливать растения.</a:t>
            </a:r>
          </a:p>
          <a:p>
            <a:r>
              <a:rPr lang="ru-RU" b="1" dirty="0"/>
              <a:t>10. Учить заботиться о чистоте помещения и участка.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43721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inh-nen-powerpoint-don-gian-dep-38_0454076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70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5536" y="1268760"/>
            <a:ext cx="7992888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Средняя группа</a:t>
            </a:r>
            <a:r>
              <a:rPr lang="ru-RU" sz="2400" b="1" i="1" dirty="0"/>
              <a:t>.</a:t>
            </a:r>
            <a:endParaRPr lang="ru-RU" sz="2400" dirty="0"/>
          </a:p>
          <a:p>
            <a:r>
              <a:rPr lang="ru-RU" b="1" dirty="0"/>
              <a:t>1. Дать детям представление о приспособленности растений и животных к среде обитания.</a:t>
            </a:r>
          </a:p>
          <a:p>
            <a:r>
              <a:rPr lang="ru-RU" b="1" dirty="0"/>
              <a:t>2. Приобщать детей к уходу за комнатными растениями.</a:t>
            </a:r>
          </a:p>
          <a:p>
            <a:r>
              <a:rPr lang="ru-RU" b="1" dirty="0"/>
              <a:t>3. Дать представление о том, что растения - живые существа: для их роста и развития необходимы земля, вода, тепло, свет - эти условия им обеспечивает человек.</a:t>
            </a:r>
          </a:p>
          <a:p>
            <a:r>
              <a:rPr lang="ru-RU" b="1" dirty="0"/>
              <a:t>4. Знакомить с трудом людей по уходу за домашними животными.</a:t>
            </a:r>
          </a:p>
          <a:p>
            <a:r>
              <a:rPr lang="ru-RU" b="1" dirty="0"/>
              <a:t>5. Продолжать воспитывать любовь к природе и бережное отношение к ней: беречь растения, подкармливать птиц, сохранять чистоту на участке детского сада</a:t>
            </a:r>
            <a:r>
              <a:rPr lang="ru-RU" b="1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392261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inh-nen-powerpoint-don-gian-dep-38_0454076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6272"/>
            <a:ext cx="9144000" cy="6858000"/>
          </a:xfrm>
          <a:prstGeom prst="rect">
            <a:avLst/>
          </a:prstGeom>
        </p:spPr>
      </p:pic>
      <p:pic>
        <p:nvPicPr>
          <p:cNvPr id="5" name="Рисунок 4" descr="hinh-nen-powerpoint-don-gian-dep-38_0454076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9980" y="18792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7524" y="836712"/>
            <a:ext cx="85689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Старшая группа</a:t>
            </a:r>
            <a:r>
              <a:rPr lang="ru-RU" b="1" i="1" dirty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dirty="0"/>
              <a:t>1. Углублять и конкретизировать представления об условиях жизни растений и животных; о том, что человек - часть природы.</a:t>
            </a:r>
          </a:p>
          <a:p>
            <a:r>
              <a:rPr lang="ru-RU" b="1" dirty="0"/>
              <a:t>2. Расширять и уточнять представления о растениях.</a:t>
            </a:r>
          </a:p>
          <a:p>
            <a:r>
              <a:rPr lang="ru-RU" b="1" dirty="0"/>
              <a:t>3. Познакомить с некоторыми способами вегетативного размножения комнатных растений: черенками, листьями, усами.</a:t>
            </a:r>
          </a:p>
          <a:p>
            <a:r>
              <a:rPr lang="ru-RU" b="1" dirty="0"/>
              <a:t>4. Учить устанавливать связи между состоянием растения и условиями окружающей среды, выявлять причины происходящих изменений (высохли листья - недостаточно воды, листья бледнеют - не хватает света, растение слабое и медленно растет - не хватает питательных веществ).</a:t>
            </a:r>
          </a:p>
          <a:p>
            <a:r>
              <a:rPr lang="ru-RU" b="1" dirty="0"/>
              <a:t>5. Формировать представления о зимующих и перелетных птицах.</a:t>
            </a:r>
          </a:p>
          <a:p>
            <a:r>
              <a:rPr lang="ru-RU" b="1" dirty="0"/>
              <a:t>6. Расширять представления об обитателях уголка природы, особенностях их содержания.</a:t>
            </a:r>
          </a:p>
          <a:p>
            <a:r>
              <a:rPr lang="ru-RU" b="1" dirty="0"/>
              <a:t>7. Воспитывать ответственность за обитателей уголка природы.</a:t>
            </a:r>
          </a:p>
          <a:p>
            <a:r>
              <a:rPr lang="ru-RU" b="1" dirty="0"/>
              <a:t>8. Формировать эстетическое отношение к окружающему миру.</a:t>
            </a:r>
          </a:p>
          <a:p>
            <a:r>
              <a:rPr lang="ru-RU" b="1" dirty="0"/>
              <a:t>9. Учить детей рассказывать о том, как ухаживать за обитателями живого уголка.</a:t>
            </a:r>
          </a:p>
          <a:p>
            <a:r>
              <a:rPr lang="ru-RU" b="1" dirty="0"/>
              <a:t>10. Учить детей делать выводы о том, как человек может беречь природу.</a:t>
            </a:r>
          </a:p>
        </p:txBody>
      </p:sp>
    </p:spTree>
    <p:extLst>
      <p:ext uri="{BB962C8B-B14F-4D97-AF65-F5344CB8AC3E}">
        <p14:creationId xmlns:p14="http://schemas.microsoft.com/office/powerpoint/2010/main" val="240898954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inh-nen-powerpoint-don-gian-dep-38_0454076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612844"/>
            <a:ext cx="8352928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Подготовительная к школе группа</a:t>
            </a:r>
            <a:r>
              <a:rPr lang="ru-RU" sz="2400" b="1" i="1" dirty="0"/>
              <a:t>.</a:t>
            </a:r>
            <a:endParaRPr lang="ru-RU" sz="2400" dirty="0"/>
          </a:p>
          <a:p>
            <a:r>
              <a:rPr lang="ru-RU" b="1" dirty="0"/>
              <a:t>1. Расширять представления детей о различных природных объектах.</a:t>
            </a:r>
          </a:p>
          <a:p>
            <a:r>
              <a:rPr lang="ru-RU" b="1" dirty="0"/>
              <a:t>2. Закреплять и углублять представления о комнатных растениях, растениях сада; о домашних животных, птицах.</a:t>
            </a:r>
          </a:p>
          <a:p>
            <a:r>
              <a:rPr lang="ru-RU" b="1" dirty="0"/>
              <a:t>3. Объяснять экологические зависимости, осознание которых способствует развитию современного экологического мышления.</a:t>
            </a:r>
          </a:p>
          <a:p>
            <a:r>
              <a:rPr lang="ru-RU" b="1" dirty="0"/>
              <a:t>4. Воспитывать гуманное отношение ко всему живому, чувство милосердия.</a:t>
            </a:r>
          </a:p>
          <a:p>
            <a:r>
              <a:rPr lang="ru-RU" b="1" dirty="0"/>
              <a:t>5. Учить правильному поведению в природной среде.</a:t>
            </a:r>
          </a:p>
          <a:p>
            <a:r>
              <a:rPr lang="ru-RU" b="1" dirty="0"/>
              <a:t>6. Закладывать основы экологической культуры личности.</a:t>
            </a:r>
          </a:p>
          <a:p>
            <a:r>
              <a:rPr lang="ru-RU" b="1" dirty="0"/>
              <a:t>7. Способствовать осмыслению различных аспектов взаимодействия человека с природой.</a:t>
            </a:r>
          </a:p>
          <a:p>
            <a:r>
              <a:rPr lang="ru-RU" b="1" dirty="0"/>
              <a:t>8. Обобщать и систематизировать знания детей о жизнедеятельности растений и животных.</a:t>
            </a:r>
          </a:p>
          <a:p>
            <a:r>
              <a:rPr lang="ru-RU" b="1" dirty="0"/>
              <a:t>9. Формировать представления о неразрывной связи человека с природой, желание беречь природу.</a:t>
            </a:r>
          </a:p>
          <a:p>
            <a:r>
              <a:rPr lang="ru-RU" b="1" dirty="0"/>
              <a:t>10. Учить устанавливать связи между средой обитания и образом жизни животных.</a:t>
            </a:r>
          </a:p>
          <a:p>
            <a:r>
              <a:rPr lang="ru-RU" b="1" dirty="0"/>
              <a:t>11. Учить устанавливать причинно-следственные связи между состоянием окружающей среды и жизнью живых организмов.</a:t>
            </a:r>
          </a:p>
          <a:p>
            <a:r>
              <a:rPr lang="ru-RU" b="1" dirty="0"/>
              <a:t>12. Продолжать учить ухаживать за растениями и животными в уголке природы.</a:t>
            </a:r>
          </a:p>
        </p:txBody>
      </p:sp>
    </p:spTree>
    <p:extLst>
      <p:ext uri="{BB962C8B-B14F-4D97-AF65-F5344CB8AC3E}">
        <p14:creationId xmlns:p14="http://schemas.microsoft.com/office/powerpoint/2010/main" val="2001640755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inh-nen-powerpoint-don-gian-dep-38_0454076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90469" y="0"/>
            <a:ext cx="9334469" cy="70008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332656"/>
            <a:ext cx="81439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i="1" dirty="0" smtClean="0">
              <a:solidFill>
                <a:srgbClr val="FF0000"/>
              </a:solidFill>
            </a:endParaRP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Формы </a:t>
            </a:r>
            <a:r>
              <a:rPr lang="ru-RU" sz="3600" b="1" i="1" dirty="0">
                <a:solidFill>
                  <a:srgbClr val="FF0000"/>
                </a:solidFill>
              </a:rPr>
              <a:t>организации труда в природе</a:t>
            </a:r>
          </a:p>
          <a:p>
            <a:endParaRPr lang="ru-RU" sz="4400" dirty="0" smtClean="0"/>
          </a:p>
          <a:p>
            <a:pPr marL="742950" indent="-742950">
              <a:buAutoNum type="arabicPeriod"/>
            </a:pPr>
            <a:r>
              <a:rPr lang="ru-RU" sz="4400" dirty="0" smtClean="0"/>
              <a:t>Индивидуальные поручения</a:t>
            </a:r>
          </a:p>
          <a:p>
            <a:pPr marL="742950" indent="-742950">
              <a:buAutoNum type="arabicPeriod"/>
            </a:pPr>
            <a:endParaRPr lang="ru-RU" sz="4400" dirty="0"/>
          </a:p>
          <a:p>
            <a:endParaRPr lang="ru-RU" sz="4400" dirty="0"/>
          </a:p>
          <a:p>
            <a:endParaRPr lang="ru-RU" sz="4400" dirty="0" smtClean="0"/>
          </a:p>
          <a:p>
            <a:endParaRPr lang="ru-RU" sz="4400" dirty="0" smtClean="0"/>
          </a:p>
        </p:txBody>
      </p:sp>
      <p:pic>
        <p:nvPicPr>
          <p:cNvPr id="1027" name="Picture 3" descr="C:\Users\Ольга\Desktop\ДЛЯ консуьтации ТРУД В ПРИРОДЕ\ЛЕТО\Рисунок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817888"/>
            <a:ext cx="5400600" cy="405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inh-nen-powerpoint-don-gian-dep-38_0454076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8756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869336"/>
            <a:ext cx="540622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2. Коллективный труд</a:t>
            </a:r>
          </a:p>
          <a:p>
            <a:endParaRPr lang="ru-RU" dirty="0"/>
          </a:p>
        </p:txBody>
      </p:sp>
      <p:pic>
        <p:nvPicPr>
          <p:cNvPr id="6" name="Picture 2" descr="C:\Users\Ольга\Desktop\ДЛЯ консуьтации ТРУД В ПРИРОДЕ\ЗИМА\20200217_1118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6507560" cy="4880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220096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777</Words>
  <Application>Microsoft Office PowerPoint</Application>
  <PresentationFormat>Экран (4:3)</PresentationFormat>
  <Paragraphs>110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Ольга</cp:lastModifiedBy>
  <cp:revision>33</cp:revision>
  <dcterms:created xsi:type="dcterms:W3CDTF">2019-04-08T11:32:27Z</dcterms:created>
  <dcterms:modified xsi:type="dcterms:W3CDTF">2022-02-13T05:58:05Z</dcterms:modified>
</cp:coreProperties>
</file>