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FED73-56AA-438E-A887-2BBFB4117465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6224D-CC39-457E-970C-5EEFB64BD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6224D-CC39-457E-970C-5EEFB64BDD9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CC561F9-4397-4A7F-9A1B-79C51E884076}" type="datetimeFigureOut">
              <a:rPr lang="ru-RU" smtClean="0"/>
              <a:pPr/>
              <a:t>07.09.2021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B67C1A7-55DA-40D7-AECE-8433B90FF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928670"/>
            <a:ext cx="7498080" cy="54292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</a:rPr>
              <a:t>Приемы </a:t>
            </a:r>
            <a:r>
              <a:rPr lang="ru-RU" b="1" dirty="0" err="1" smtClean="0">
                <a:solidFill>
                  <a:schemeClr val="tx1"/>
                </a:solidFill>
                <a:effectLst/>
              </a:rPr>
              <a:t>уровнего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 подхода к формированию функциональной грамотности на уроках в зависимости от результата стартовой диагностики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Козлова Ю.А., </a:t>
            </a:r>
            <a:br>
              <a:rPr lang="ru-RU" sz="2200" dirty="0" smtClean="0">
                <a:solidFill>
                  <a:schemeClr val="tx1"/>
                </a:solidFill>
                <a:effectLst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                                                                        учитель английского языка </a:t>
            </a:r>
            <a:br>
              <a:rPr lang="ru-RU" sz="2200" dirty="0" smtClean="0">
                <a:solidFill>
                  <a:schemeClr val="tx1"/>
                </a:solidFill>
                <a:effectLst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</a:rPr>
              <a:t>                                                                              МОУ «</a:t>
            </a:r>
            <a:r>
              <a:rPr lang="ru-RU" sz="2200" dirty="0" err="1" smtClean="0">
                <a:solidFill>
                  <a:schemeClr val="tx1"/>
                </a:solidFill>
                <a:effectLst/>
              </a:rPr>
              <a:t>Сланцевская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  СОШ №1»</a:t>
            </a:r>
            <a:endParaRPr lang="ru-RU" sz="22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75656" y="476672"/>
            <a:ext cx="7406640" cy="10081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</a:rPr>
              <a:t>Основные направления ФГ:</a:t>
            </a:r>
            <a:endParaRPr lang="ru-RU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883192"/>
          </a:xfrm>
        </p:spPr>
        <p:txBody>
          <a:bodyPr>
            <a:norm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3200" dirty="0" smtClean="0"/>
              <a:t>  </a:t>
            </a:r>
            <a:r>
              <a:rPr lang="ru-RU" sz="3200" dirty="0" smtClean="0">
                <a:solidFill>
                  <a:schemeClr val="tx1"/>
                </a:solidFill>
              </a:rPr>
              <a:t>читательская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 математическая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 естественнонаучная 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 финансовая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 глобальные компетенции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креативное</a:t>
            </a:r>
            <a:r>
              <a:rPr lang="ru-RU" sz="3200" dirty="0" smtClean="0">
                <a:solidFill>
                  <a:schemeClr val="tx1"/>
                </a:solidFill>
              </a:rPr>
              <a:t> мышление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71164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</a:rPr>
              <a:t>Уровни ФГ: </a:t>
            </a:r>
            <a:endParaRPr lang="ru-RU" sz="3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1285860"/>
            <a:ext cx="7406640" cy="500066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Поиск необходимой информации в тексте по простому критерию;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Поиск необходимой информации в тексте по множественному критерию;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Противоречивая информация и работа с ней и отрывками;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Скрытая информация и контекст;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 Свободный пересказ текста (выводы и гипотезы)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0886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/>
              </a:rPr>
              <a:t>Методы для формирования ФГ:</a:t>
            </a:r>
            <a:endParaRPr lang="ru-RU" sz="36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1857364"/>
            <a:ext cx="7406640" cy="3947900"/>
          </a:xfrm>
        </p:spPr>
        <p:txBody>
          <a:bodyPr>
            <a:normAutofit/>
          </a:bodyPr>
          <a:lstStyle/>
          <a:p>
            <a:pPr marL="541782" indent="-514350">
              <a:buFont typeface="+mj-lt"/>
              <a:buAutoNum type="arabicParenR"/>
            </a:pPr>
            <a:r>
              <a:rPr lang="en-US" sz="3600" dirty="0" err="1" smtClean="0">
                <a:solidFill>
                  <a:schemeClr val="tx1"/>
                </a:solidFill>
                <a:latin typeface="Corbel" pitchFamily="34" charset="0"/>
              </a:rPr>
              <a:t>Cinquain</a:t>
            </a:r>
            <a:endParaRPr lang="ru-RU" sz="3600" dirty="0" smtClean="0">
              <a:solidFill>
                <a:schemeClr val="tx1"/>
              </a:solidFill>
              <a:latin typeface="Corbel" pitchFamily="34" charset="0"/>
            </a:endParaRPr>
          </a:p>
          <a:p>
            <a:pPr marL="541782" indent="-514350">
              <a:buFont typeface="+mj-lt"/>
              <a:buAutoNum type="arabicParenR"/>
            </a:pPr>
            <a:r>
              <a:rPr lang="ru-RU" sz="3600" dirty="0" err="1" smtClean="0">
                <a:solidFill>
                  <a:schemeClr val="tx1"/>
                </a:solidFill>
                <a:latin typeface="Corbel" pitchFamily="34" charset="0"/>
              </a:rPr>
              <a:t>Cluster</a:t>
            </a:r>
            <a:endParaRPr lang="ru-RU" sz="3600" dirty="0" smtClean="0">
              <a:solidFill>
                <a:schemeClr val="tx1"/>
              </a:solidFill>
              <a:latin typeface="Corbel" pitchFamily="34" charset="0"/>
            </a:endParaRPr>
          </a:p>
          <a:p>
            <a:pPr marL="541782" indent="-514350">
              <a:buFont typeface="+mj-lt"/>
              <a:buAutoNum type="arabicParenR"/>
            </a:pPr>
            <a:r>
              <a:rPr lang="ru-RU" sz="3600" dirty="0" err="1" smtClean="0">
                <a:solidFill>
                  <a:schemeClr val="tx1"/>
                </a:solidFill>
                <a:latin typeface="Corbel" pitchFamily="34" charset="0"/>
              </a:rPr>
              <a:t>Word</a:t>
            </a:r>
            <a:r>
              <a:rPr lang="ru-RU" sz="3600" dirty="0" smtClean="0">
                <a:solidFill>
                  <a:schemeClr val="tx1"/>
                </a:solidFill>
                <a:latin typeface="Corbe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orbel" pitchFamily="34" charset="0"/>
              </a:rPr>
              <a:t>Web</a:t>
            </a:r>
            <a:r>
              <a:rPr lang="ru-RU" sz="3600" dirty="0" smtClean="0">
                <a:solidFill>
                  <a:schemeClr val="tx1"/>
                </a:solidFill>
                <a:latin typeface="Corbel" pitchFamily="34" charset="0"/>
              </a:rPr>
              <a:t> </a:t>
            </a:r>
          </a:p>
          <a:p>
            <a:pPr marL="541782" indent="-514350">
              <a:buFont typeface="+mj-lt"/>
              <a:buAutoNum type="arabicParenR"/>
            </a:pPr>
            <a:r>
              <a:rPr lang="ru-RU" sz="3600" dirty="0" err="1" smtClean="0">
                <a:solidFill>
                  <a:schemeClr val="tx1"/>
                </a:solidFill>
                <a:latin typeface="Corbel" pitchFamily="34" charset="0"/>
              </a:rPr>
              <a:t>Know-Want</a:t>
            </a:r>
            <a:r>
              <a:rPr lang="ru-RU" sz="3600" dirty="0" smtClean="0">
                <a:solidFill>
                  <a:schemeClr val="tx1"/>
                </a:solidFill>
                <a:latin typeface="Corbe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orbel" pitchFamily="34" charset="0"/>
              </a:rPr>
              <a:t>to</a:t>
            </a:r>
            <a:r>
              <a:rPr lang="ru-RU" sz="3600" dirty="0" smtClean="0">
                <a:solidFill>
                  <a:schemeClr val="tx1"/>
                </a:solidFill>
                <a:latin typeface="Corbe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orbel" pitchFamily="34" charset="0"/>
              </a:rPr>
              <a:t>know</a:t>
            </a:r>
            <a:r>
              <a:rPr lang="ru-RU" sz="3600" dirty="0" smtClean="0">
                <a:solidFill>
                  <a:schemeClr val="tx1"/>
                </a:solidFill>
                <a:latin typeface="Corbel" pitchFamily="34" charset="0"/>
              </a:rPr>
              <a:t>- </a:t>
            </a:r>
            <a:r>
              <a:rPr lang="ru-RU" sz="3600" dirty="0" err="1" smtClean="0">
                <a:solidFill>
                  <a:schemeClr val="tx1"/>
                </a:solidFill>
                <a:latin typeface="Corbel" pitchFamily="34" charset="0"/>
              </a:rPr>
              <a:t>Have</a:t>
            </a:r>
            <a:r>
              <a:rPr lang="ru-RU" sz="3600" dirty="0" smtClean="0">
                <a:solidFill>
                  <a:schemeClr val="tx1"/>
                </a:solidFill>
                <a:latin typeface="Corbe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orbel" pitchFamily="34" charset="0"/>
              </a:rPr>
              <a:t>learnt</a:t>
            </a:r>
            <a:endParaRPr lang="ru-RU" sz="3600" dirty="0">
              <a:solidFill>
                <a:schemeClr val="tx1"/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06883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</a:rPr>
              <a:t>Нужно помнить: </a:t>
            </a:r>
            <a:endParaRPr lang="ru-RU" sz="3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1785926"/>
            <a:ext cx="7406640" cy="414340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Задания должны быть разнообразны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</a:rPr>
              <a:t> Задания всегда должны соответствовать цели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</a:rPr>
              <a:t>  Задания должны быть сформулированы корректно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</a:rPr>
              <a:t> Оформление текста не должно отвлекать от сути повествования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81086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/>
              </a:rPr>
              <a:t>Спасибо за внимание!</a:t>
            </a:r>
            <a:endParaRPr lang="ru-RU" sz="5400" b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</TotalTime>
  <Words>129</Words>
  <Application>Microsoft Office PowerPoint</Application>
  <PresentationFormat>Экран (4:3)</PresentationFormat>
  <Paragraphs>26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Приемы уровнего подхода к формированию функциональной грамотности на уроках в зависимости от результата стартовой диагностики                          Козлова Ю.А.,                                                                           учитель английского языка                                                                                МОУ «Сланцевская  СОШ №1»</vt:lpstr>
      <vt:lpstr>Основные направления ФГ:</vt:lpstr>
      <vt:lpstr>Уровни ФГ: </vt:lpstr>
      <vt:lpstr>Методы для формирования ФГ:</vt:lpstr>
      <vt:lpstr>Нужно помнить: </vt:lpstr>
      <vt:lpstr>Спасибо за внимание!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уровнего подхода к формированию функциональной грамотности на уроках в зависимости от результата стартовой диагностики.</dc:title>
  <dc:creator>hp</dc:creator>
  <cp:lastModifiedBy>Преподаватель</cp:lastModifiedBy>
  <cp:revision>6</cp:revision>
  <dcterms:created xsi:type="dcterms:W3CDTF">2021-09-07T07:15:48Z</dcterms:created>
  <dcterms:modified xsi:type="dcterms:W3CDTF">2021-09-07T14:37:53Z</dcterms:modified>
</cp:coreProperties>
</file>