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59" r:id="rId4"/>
    <p:sldId id="287" r:id="rId5"/>
    <p:sldId id="288" r:id="rId6"/>
    <p:sldId id="260" r:id="rId7"/>
    <p:sldId id="262" r:id="rId8"/>
    <p:sldId id="263" r:id="rId9"/>
    <p:sldId id="266" r:id="rId10"/>
    <p:sldId id="268" r:id="rId11"/>
    <p:sldId id="269" r:id="rId12"/>
    <p:sldId id="271" r:id="rId13"/>
    <p:sldId id="272" r:id="rId14"/>
    <p:sldId id="274" r:id="rId15"/>
    <p:sldId id="275" r:id="rId16"/>
    <p:sldId id="277" r:id="rId17"/>
    <p:sldId id="279" r:id="rId18"/>
    <p:sldId id="280" r:id="rId19"/>
    <p:sldId id="281" r:id="rId20"/>
    <p:sldId id="282" r:id="rId21"/>
    <p:sldId id="283" r:id="rId22"/>
    <p:sldId id="284" r:id="rId23"/>
    <p:sldId id="285" r:id="rId24"/>
    <p:sldId id="286"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268" y="-6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C3FB4E-3B76-469A-A9B7-56B075F1BBCB}" type="datetimeFigureOut">
              <a:rPr lang="ru-RU" smtClean="0"/>
              <a:pPr/>
              <a:t>13.02.2022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E80E80-3BFB-4A86-95C0-B21E4F3B3D86}" type="slidenum">
              <a:rPr lang="ru-RU" smtClean="0"/>
              <a:pPr/>
              <a:t>‹#›</a:t>
            </a:fld>
            <a:endParaRPr lang="ru-RU"/>
          </a:p>
        </p:txBody>
      </p:sp>
    </p:spTree>
    <p:extLst>
      <p:ext uri="{BB962C8B-B14F-4D97-AF65-F5344CB8AC3E}">
        <p14:creationId xmlns:p14="http://schemas.microsoft.com/office/powerpoint/2010/main" xmlns="" val="1453265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7AA1B3D-5EAD-4710-80C3-816E47649164}" type="slidenum">
              <a:rPr lang="ru-RU" smtClean="0"/>
              <a:pPr/>
              <a:t>22</a:t>
            </a:fld>
            <a:endParaRPr lang="ru-RU"/>
          </a:p>
        </p:txBody>
      </p:sp>
    </p:spTree>
    <p:extLst>
      <p:ext uri="{BB962C8B-B14F-4D97-AF65-F5344CB8AC3E}">
        <p14:creationId xmlns:p14="http://schemas.microsoft.com/office/powerpoint/2010/main" xmlns="" val="3736408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3624975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986018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1228392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3392582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123394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593286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2558181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1369554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1802172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2393651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2E526A1-556C-4229-AD17-75EBE985E5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2660512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E526A1-556C-4229-AD17-75EBE985E5A0}" type="datetimeFigureOut">
              <a:rPr lang="ru-RU" smtClean="0"/>
              <a:pPr/>
              <a:t>13.02.2022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7EDA9D-F1FA-4F51-8D2F-CD1B1A630EE6}" type="slidenum">
              <a:rPr lang="ru-RU" smtClean="0"/>
              <a:pPr/>
              <a:t>‹#›</a:t>
            </a:fld>
            <a:endParaRPr lang="ru-RU"/>
          </a:p>
        </p:txBody>
      </p:sp>
    </p:spTree>
    <p:extLst>
      <p:ext uri="{BB962C8B-B14F-4D97-AF65-F5344CB8AC3E}">
        <p14:creationId xmlns:p14="http://schemas.microsoft.com/office/powerpoint/2010/main" xmlns="" val="2630091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0.jpeg"/><Relationship Id="rId4" Type="http://schemas.openxmlformats.org/officeDocument/2006/relationships/image" Target="../media/image49.jpeg"/></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357158" y="4500570"/>
            <a:ext cx="8577316" cy="107721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sz="3200" b="1" dirty="0" smtClean="0">
                <a:solidFill>
                  <a:srgbClr val="00B050"/>
                </a:solidFill>
                <a:latin typeface="Times New Roman" panose="02020603050405020304" pitchFamily="18" charset="0"/>
                <a:cs typeface="Times New Roman" panose="02020603050405020304" pitchFamily="18" charset="0"/>
              </a:rPr>
              <a:t>Экологический проект: </a:t>
            </a:r>
          </a:p>
          <a:p>
            <a:pPr algn="ctr"/>
            <a:r>
              <a:rPr lang="ru-RU" sz="3200" b="1" dirty="0" smtClean="0">
                <a:solidFill>
                  <a:srgbClr val="C00000"/>
                </a:solidFill>
                <a:latin typeface="Times New Roman" panose="02020603050405020304" pitchFamily="18" charset="0"/>
                <a:cs typeface="Times New Roman" panose="02020603050405020304" pitchFamily="18" charset="0"/>
              </a:rPr>
              <a:t>«Сохраним ёлочку-красавицу нашего края!»</a:t>
            </a:r>
            <a:endParaRPr lang="ru-RU" sz="3200" b="1" dirty="0">
              <a:solidFill>
                <a:srgbClr val="C0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5715008" y="6143644"/>
            <a:ext cx="3214710"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sz="1600" b="1" dirty="0" smtClean="0">
                <a:latin typeface="Times New Roman" panose="02020603050405020304" pitchFamily="18" charset="0"/>
                <a:cs typeface="Times New Roman" panose="02020603050405020304" pitchFamily="18" charset="0"/>
              </a:rPr>
              <a:t>Автор: Малышева Л. А., воспитатель старшей группы</a:t>
            </a:r>
            <a:endParaRPr lang="ru-RU" sz="16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428728" y="214290"/>
            <a:ext cx="657229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МАДОУ «Детский сад №9 </a:t>
            </a:r>
            <a:r>
              <a:rPr lang="ru-RU" b="1" dirty="0" err="1" smtClean="0">
                <a:latin typeface="Times New Roman" pitchFamily="18" charset="0"/>
                <a:cs typeface="Times New Roman" pitchFamily="18" charset="0"/>
              </a:rPr>
              <a:t>общеразвивающего</a:t>
            </a:r>
            <a:r>
              <a:rPr lang="ru-RU" b="1" dirty="0" smtClean="0">
                <a:latin typeface="Times New Roman" pitchFamily="18" charset="0"/>
                <a:cs typeface="Times New Roman" pitchFamily="18" charset="0"/>
              </a:rPr>
              <a:t> вида» г. Емвы</a:t>
            </a:r>
            <a:endParaRPr lang="ru-RU" b="1" dirty="0">
              <a:latin typeface="Times New Roman" pitchFamily="18" charset="0"/>
              <a:cs typeface="Times New Roman" pitchFamily="18" charset="0"/>
            </a:endParaRPr>
          </a:p>
        </p:txBody>
      </p:sp>
      <p:sp>
        <p:nvSpPr>
          <p:cNvPr id="6" name="TextBox 5"/>
          <p:cNvSpPr txBox="1"/>
          <p:nvPr/>
        </p:nvSpPr>
        <p:spPr>
          <a:xfrm>
            <a:off x="3929058" y="6357958"/>
            <a:ext cx="1428760" cy="36933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2017 год</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xmlns="" val="628737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218652" y="1130856"/>
            <a:ext cx="4036315" cy="3027236"/>
          </a:xfrm>
          <a:prstGeom prst="rect">
            <a:avLst/>
          </a:prstGeom>
          <a:ln w="57150">
            <a:solidFill>
              <a:schemeClr val="accent2">
                <a:lumMod val="50000"/>
              </a:schemeClr>
            </a:solidFill>
          </a:ln>
        </p:spPr>
      </p:pic>
      <p:pic>
        <p:nvPicPr>
          <p:cNvPr id="5" name="Рисунок 4"/>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4908036" y="1124744"/>
            <a:ext cx="4036315" cy="3027236"/>
          </a:xfrm>
          <a:prstGeom prst="rect">
            <a:avLst/>
          </a:prstGeom>
          <a:ln w="57150">
            <a:solidFill>
              <a:srgbClr val="FFC000"/>
            </a:solidFill>
          </a:ln>
        </p:spPr>
      </p:pic>
      <p:sp>
        <p:nvSpPr>
          <p:cNvPr id="6" name="TextBox 5"/>
          <p:cNvSpPr txBox="1"/>
          <p:nvPr/>
        </p:nvSpPr>
        <p:spPr>
          <a:xfrm>
            <a:off x="204312" y="5085184"/>
            <a:ext cx="4344456"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solidFill>
                  <a:schemeClr val="accent1"/>
                </a:solidFill>
                <a:latin typeface="Times New Roman" panose="02020603050405020304" pitchFamily="18" charset="0"/>
                <a:cs typeface="Times New Roman" panose="02020603050405020304" pitchFamily="18" charset="0"/>
              </a:rPr>
              <a:t>Свободное рисование детей</a:t>
            </a:r>
          </a:p>
          <a:p>
            <a:pPr algn="ctr"/>
            <a:r>
              <a:rPr lang="ru-RU" b="1" dirty="0" smtClean="0">
                <a:solidFill>
                  <a:schemeClr val="accent1"/>
                </a:solidFill>
                <a:latin typeface="Times New Roman" panose="02020603050405020304" pitchFamily="18" charset="0"/>
                <a:cs typeface="Times New Roman" panose="02020603050405020304" pitchFamily="18" charset="0"/>
              </a:rPr>
              <a:t> в «Уголке творчества»:</a:t>
            </a:r>
          </a:p>
          <a:p>
            <a:pPr algn="ctr"/>
            <a:r>
              <a:rPr lang="ru-RU" b="1" dirty="0" smtClean="0">
                <a:solidFill>
                  <a:srgbClr val="FF0000"/>
                </a:solidFill>
                <a:latin typeface="Times New Roman" panose="02020603050405020304" pitchFamily="18" charset="0"/>
                <a:cs typeface="Times New Roman" panose="02020603050405020304" pitchFamily="18" charset="0"/>
              </a:rPr>
              <a:t> «Я учусь рисовать разные ёлочки»</a:t>
            </a:r>
            <a:endParaRPr lang="ru-RU" b="1" dirty="0">
              <a:solidFill>
                <a:srgbClr val="FF0000"/>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4908036" y="5085184"/>
            <a:ext cx="4036315"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solidFill>
                  <a:srgbClr val="00B050"/>
                </a:solidFill>
                <a:latin typeface="Times New Roman" panose="02020603050405020304" pitchFamily="18" charset="0"/>
                <a:cs typeface="Times New Roman" panose="02020603050405020304" pitchFamily="18" charset="0"/>
              </a:rPr>
              <a:t>Логические задания для детей </a:t>
            </a:r>
          </a:p>
          <a:p>
            <a:pPr algn="ctr"/>
            <a:r>
              <a:rPr lang="ru-RU" b="1" dirty="0" smtClean="0">
                <a:solidFill>
                  <a:srgbClr val="00B050"/>
                </a:solidFill>
                <a:latin typeface="Times New Roman" panose="02020603050405020304" pitchFamily="18" charset="0"/>
                <a:cs typeface="Times New Roman" panose="02020603050405020304" pitchFamily="18" charset="0"/>
              </a:rPr>
              <a:t>в «Уголке математики»:</a:t>
            </a:r>
          </a:p>
          <a:p>
            <a:pPr algn="ctr"/>
            <a:r>
              <a:rPr lang="ru-RU" b="1" dirty="0" smtClean="0">
                <a:solidFill>
                  <a:schemeClr val="accent6">
                    <a:lumMod val="75000"/>
                  </a:schemeClr>
                </a:solidFill>
                <a:latin typeface="Times New Roman" panose="02020603050405020304" pitchFamily="18" charset="0"/>
                <a:cs typeface="Times New Roman" panose="02020603050405020304" pitchFamily="18" charset="0"/>
              </a:rPr>
              <a:t>«Найди 10 отличий»</a:t>
            </a:r>
            <a:endParaRPr lang="ru-RU" b="1" dirty="0">
              <a:solidFill>
                <a:schemeClr val="accent6">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0146843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2537772" y="184310"/>
            <a:ext cx="4177367"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b="1" dirty="0" smtClean="0">
                <a:solidFill>
                  <a:srgbClr val="00B0F0"/>
                </a:solidFill>
                <a:latin typeface="Times New Roman" panose="02020603050405020304" pitchFamily="18" charset="0"/>
                <a:cs typeface="Times New Roman" panose="02020603050405020304" pitchFamily="18" charset="0"/>
              </a:rPr>
              <a:t>Упражнения для детей на развитие:</a:t>
            </a:r>
            <a:endParaRPr lang="ru-RU" b="1" dirty="0">
              <a:solidFill>
                <a:srgbClr val="00B0F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81824" y="726252"/>
            <a:ext cx="2476500" cy="3505200"/>
          </a:xfrm>
          <a:prstGeom prst="rect">
            <a:avLst/>
          </a:prstGeom>
          <a:ln w="57150">
            <a:solidFill>
              <a:srgbClr val="FFC000"/>
            </a:solidFill>
          </a:ln>
        </p:spPr>
      </p:pic>
      <p:pic>
        <p:nvPicPr>
          <p:cNvPr id="5" name="Рисунок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374668" y="692696"/>
            <a:ext cx="2476500" cy="3505200"/>
          </a:xfrm>
          <a:prstGeom prst="rect">
            <a:avLst/>
          </a:prstGeom>
          <a:ln w="57150">
            <a:solidFill>
              <a:srgbClr val="FFC000"/>
            </a:solidFill>
          </a:ln>
        </p:spPr>
      </p:pic>
      <p:pic>
        <p:nvPicPr>
          <p:cNvPr id="6" name="Рисунок 5"/>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3347665" y="779200"/>
            <a:ext cx="2448669" cy="3429000"/>
          </a:xfrm>
          <a:prstGeom prst="rect">
            <a:avLst/>
          </a:prstGeom>
          <a:ln w="57150">
            <a:solidFill>
              <a:srgbClr val="FFC000"/>
            </a:solidFill>
          </a:ln>
        </p:spPr>
      </p:pic>
      <p:pic>
        <p:nvPicPr>
          <p:cNvPr id="7" name="Рисунок 6"/>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2986188" y="4353272"/>
            <a:ext cx="3171624" cy="2378718"/>
          </a:xfrm>
          <a:prstGeom prst="rect">
            <a:avLst/>
          </a:prstGeom>
          <a:ln w="57150">
            <a:solidFill>
              <a:srgbClr val="FFFF00"/>
            </a:solidFill>
          </a:ln>
        </p:spPr>
      </p:pic>
      <p:sp>
        <p:nvSpPr>
          <p:cNvPr id="8" name="TextBox 7"/>
          <p:cNvSpPr txBox="1"/>
          <p:nvPr/>
        </p:nvSpPr>
        <p:spPr>
          <a:xfrm>
            <a:off x="1519722" y="3923675"/>
            <a:ext cx="1152128"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1400" b="1" dirty="0" smtClean="0">
                <a:solidFill>
                  <a:srgbClr val="FF0000"/>
                </a:solidFill>
                <a:latin typeface="Times New Roman" panose="02020603050405020304" pitchFamily="18" charset="0"/>
                <a:cs typeface="Times New Roman" panose="02020603050405020304" pitchFamily="18" charset="0"/>
              </a:rPr>
              <a:t>мышления</a:t>
            </a:r>
            <a:endParaRPr lang="ru-RU" sz="1400" b="1" dirty="0">
              <a:solidFill>
                <a:srgbClr val="FF000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6524334" y="3874298"/>
            <a:ext cx="1024694"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1400" b="1" dirty="0" smtClean="0">
                <a:solidFill>
                  <a:srgbClr val="FF0000"/>
                </a:solidFill>
                <a:latin typeface="Times New Roman" panose="02020603050405020304" pitchFamily="18" charset="0"/>
                <a:cs typeface="Times New Roman" panose="02020603050405020304" pitchFamily="18" charset="0"/>
              </a:rPr>
              <a:t>моторики</a:t>
            </a:r>
            <a:endParaRPr lang="ru-RU" sz="1400" b="1" dirty="0">
              <a:solidFill>
                <a:srgbClr val="FF000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3527884" y="3923675"/>
            <a:ext cx="2088232"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1400" b="1" dirty="0">
                <a:solidFill>
                  <a:srgbClr val="FF0000"/>
                </a:solidFill>
                <a:latin typeface="Times New Roman" panose="02020603050405020304" pitchFamily="18" charset="0"/>
                <a:cs typeface="Times New Roman" panose="02020603050405020304" pitchFamily="18" charset="0"/>
              </a:rPr>
              <a:t>х</a:t>
            </a:r>
            <a:r>
              <a:rPr lang="ru-RU" sz="1400" b="1" dirty="0" smtClean="0">
                <a:solidFill>
                  <a:srgbClr val="FF0000"/>
                </a:solidFill>
                <a:latin typeface="Times New Roman" panose="02020603050405020304" pitchFamily="18" charset="0"/>
                <a:cs typeface="Times New Roman" panose="02020603050405020304" pitchFamily="18" charset="0"/>
              </a:rPr>
              <a:t>удожественного вкуса</a:t>
            </a:r>
            <a:endParaRPr lang="ru-RU" sz="1400" b="1" dirty="0">
              <a:solidFill>
                <a:srgbClr val="FF000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5490300" y="4403104"/>
            <a:ext cx="612068"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ru-RU" sz="1400" b="1" dirty="0" smtClean="0">
                <a:solidFill>
                  <a:srgbClr val="FF0000"/>
                </a:solidFill>
                <a:latin typeface="Times New Roman" panose="02020603050405020304" pitchFamily="18" charset="0"/>
                <a:cs typeface="Times New Roman" panose="02020603050405020304" pitchFamily="18" charset="0"/>
              </a:rPr>
              <a:t>речи</a:t>
            </a:r>
            <a:endParaRPr lang="ru-RU" sz="1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72592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516216" y="144016"/>
            <a:ext cx="2463738" cy="3284984"/>
          </a:xfrm>
          <a:prstGeom prst="rect">
            <a:avLst/>
          </a:prstGeom>
          <a:ln>
            <a:solidFill>
              <a:srgbClr val="FFC000"/>
            </a:solidFill>
          </a:ln>
        </p:spPr>
      </p:pic>
      <p:pic>
        <p:nvPicPr>
          <p:cNvPr id="5" name="Рисунок 4"/>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4427984" y="2996952"/>
            <a:ext cx="2499742" cy="3332990"/>
          </a:xfrm>
          <a:prstGeom prst="rect">
            <a:avLst/>
          </a:prstGeom>
          <a:ln>
            <a:solidFill>
              <a:srgbClr val="FFC000"/>
            </a:solidFill>
          </a:ln>
        </p:spPr>
      </p:pic>
      <p:pic>
        <p:nvPicPr>
          <p:cNvPr id="6" name="Рисунок 5"/>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217280" y="120013"/>
            <a:ext cx="2499742" cy="3332990"/>
          </a:xfrm>
          <a:prstGeom prst="rect">
            <a:avLst/>
          </a:prstGeom>
          <a:ln>
            <a:solidFill>
              <a:srgbClr val="FFC000"/>
            </a:solidFill>
          </a:ln>
        </p:spPr>
      </p:pic>
      <p:pic>
        <p:nvPicPr>
          <p:cNvPr id="3" name="Рисунок 2"/>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1851162" y="3020955"/>
            <a:ext cx="2463738" cy="3284984"/>
          </a:xfrm>
          <a:prstGeom prst="rect">
            <a:avLst/>
          </a:prstGeom>
          <a:ln>
            <a:solidFill>
              <a:srgbClr val="FFC000"/>
            </a:solidFill>
          </a:ln>
        </p:spPr>
      </p:pic>
      <p:sp>
        <p:nvSpPr>
          <p:cNvPr id="7" name="TextBox 6"/>
          <p:cNvSpPr txBox="1"/>
          <p:nvPr/>
        </p:nvSpPr>
        <p:spPr>
          <a:xfrm>
            <a:off x="2724622" y="1199206"/>
            <a:ext cx="3799194" cy="923330"/>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dirty="0" smtClean="0">
                <a:latin typeface="Times New Roman" panose="02020603050405020304" pitchFamily="18" charset="0"/>
                <a:cs typeface="Times New Roman" panose="02020603050405020304" pitchFamily="18" charset="0"/>
              </a:rPr>
              <a:t>Участие детей во Международном конкурсе творческих работ</a:t>
            </a:r>
          </a:p>
          <a:p>
            <a:pPr algn="ctr"/>
            <a:r>
              <a:rPr lang="ru-RU" dirty="0" smtClean="0">
                <a:latin typeface="Times New Roman" panose="02020603050405020304" pitchFamily="18" charset="0"/>
                <a:cs typeface="Times New Roman" panose="02020603050405020304" pitchFamily="18" charset="0"/>
              </a:rPr>
              <a:t>«Новогодняя ёлочка своими руками»</a:t>
            </a:r>
            <a:endParaRPr lang="ru-RU" dirty="0">
              <a:latin typeface="Times New Roman" panose="02020603050405020304" pitchFamily="18" charset="0"/>
              <a:cs typeface="Times New Roman" panose="02020603050405020304" pitchFamily="18" charset="0"/>
            </a:endParaRPr>
          </a:p>
        </p:txBody>
      </p:sp>
      <p:sp>
        <p:nvSpPr>
          <p:cNvPr id="8" name="TextBox 7"/>
          <p:cNvSpPr txBox="1"/>
          <p:nvPr/>
        </p:nvSpPr>
        <p:spPr>
          <a:xfrm>
            <a:off x="811346" y="211991"/>
            <a:ext cx="1311610"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dirty="0" smtClean="0">
                <a:latin typeface="Times New Roman" panose="02020603050405020304" pitchFamily="18" charset="0"/>
                <a:cs typeface="Times New Roman" panose="02020603050405020304" pitchFamily="18" charset="0"/>
              </a:rPr>
              <a:t>Настя </a:t>
            </a:r>
            <a:r>
              <a:rPr lang="ru-RU" sz="1400" dirty="0" err="1" smtClean="0">
                <a:latin typeface="Times New Roman" panose="02020603050405020304" pitchFamily="18" charset="0"/>
                <a:cs typeface="Times New Roman" panose="02020603050405020304" pitchFamily="18" charset="0"/>
              </a:rPr>
              <a:t>Зейбель</a:t>
            </a:r>
            <a:endParaRPr lang="ru-RU" sz="14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7236296" y="211991"/>
            <a:ext cx="1388690"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dirty="0" smtClean="0">
                <a:latin typeface="Times New Roman" panose="02020603050405020304" pitchFamily="18" charset="0"/>
                <a:cs typeface="Times New Roman" panose="02020603050405020304" pitchFamily="18" charset="0"/>
              </a:rPr>
              <a:t>Соня </a:t>
            </a:r>
            <a:r>
              <a:rPr lang="ru-RU" sz="1400" dirty="0" err="1" smtClean="0">
                <a:latin typeface="Times New Roman" panose="02020603050405020304" pitchFamily="18" charset="0"/>
                <a:cs typeface="Times New Roman" panose="02020603050405020304" pitchFamily="18" charset="0"/>
              </a:rPr>
              <a:t>Храпова</a:t>
            </a:r>
            <a:endParaRPr lang="ru-RU" sz="14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2458589" y="5976524"/>
            <a:ext cx="1296916"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sz="1400" dirty="0" smtClean="0">
                <a:latin typeface="Times New Roman" panose="02020603050405020304" pitchFamily="18" charset="0"/>
                <a:cs typeface="Times New Roman" panose="02020603050405020304" pitchFamily="18" charset="0"/>
              </a:rPr>
              <a:t>Лера Шубина</a:t>
            </a:r>
            <a:endParaRPr lang="ru-RU" sz="14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4921771" y="5967581"/>
            <a:ext cx="1512168"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sz="1400" dirty="0" smtClean="0">
                <a:latin typeface="Times New Roman" panose="02020603050405020304" pitchFamily="18" charset="0"/>
                <a:cs typeface="Times New Roman" panose="02020603050405020304" pitchFamily="18" charset="0"/>
              </a:rPr>
              <a:t>Соня Кузнецова</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082011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7143768" y="1500174"/>
            <a:ext cx="1493144" cy="2111714"/>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5072066" y="1500174"/>
            <a:ext cx="1471688" cy="2081368"/>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2928926" y="1571612"/>
            <a:ext cx="1411100" cy="1995680"/>
          </a:xfrm>
          <a:prstGeom prst="rect">
            <a:avLst/>
          </a:prstGeom>
        </p:spPr>
      </p:pic>
      <p:pic>
        <p:nvPicPr>
          <p:cNvPr id="6" name="Рисунок 5"/>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714348" y="1500174"/>
            <a:ext cx="1500198" cy="2121689"/>
          </a:xfrm>
          <a:prstGeom prst="rect">
            <a:avLst/>
          </a:prstGeom>
        </p:spPr>
      </p:pic>
      <p:sp>
        <p:nvSpPr>
          <p:cNvPr id="7" name="TextBox 6"/>
          <p:cNvSpPr txBox="1"/>
          <p:nvPr/>
        </p:nvSpPr>
        <p:spPr>
          <a:xfrm>
            <a:off x="3428992" y="571480"/>
            <a:ext cx="2448272"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ru-RU" sz="2400" b="1" dirty="0" smtClean="0">
                <a:solidFill>
                  <a:srgbClr val="FF0000"/>
                </a:solidFill>
                <a:latin typeface="Times New Roman" panose="02020603050405020304" pitchFamily="18" charset="0"/>
                <a:cs typeface="Times New Roman" panose="02020603050405020304" pitchFamily="18" charset="0"/>
              </a:rPr>
              <a:t>Награды детей</a:t>
            </a:r>
            <a:endParaRPr lang="ru-RU"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853719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981668" y="1340768"/>
            <a:ext cx="7180664" cy="5385498"/>
          </a:xfrm>
          <a:prstGeom prst="rect">
            <a:avLst/>
          </a:prstGeom>
          <a:ln w="57150">
            <a:solidFill>
              <a:srgbClr val="00B050"/>
            </a:solidFill>
          </a:ln>
        </p:spPr>
      </p:pic>
      <p:sp>
        <p:nvSpPr>
          <p:cNvPr id="4" name="TextBox 3"/>
          <p:cNvSpPr txBox="1"/>
          <p:nvPr/>
        </p:nvSpPr>
        <p:spPr>
          <a:xfrm>
            <a:off x="1655676" y="404664"/>
            <a:ext cx="5832648"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2000" b="1" dirty="0" smtClean="0">
                <a:solidFill>
                  <a:srgbClr val="0070C0"/>
                </a:solidFill>
                <a:latin typeface="Times New Roman" panose="02020603050405020304" pitchFamily="18" charset="0"/>
                <a:cs typeface="Times New Roman" panose="02020603050405020304" pitchFamily="18" charset="0"/>
              </a:rPr>
              <a:t>Опрос родителей</a:t>
            </a:r>
          </a:p>
          <a:p>
            <a:pPr algn="ctr"/>
            <a:r>
              <a:rPr lang="ru-RU" sz="2000" b="1" dirty="0" smtClean="0">
                <a:solidFill>
                  <a:srgbClr val="FF0000"/>
                </a:solidFill>
                <a:latin typeface="Times New Roman" panose="02020603050405020304" pitchFamily="18" charset="0"/>
                <a:cs typeface="Times New Roman" panose="02020603050405020304" pitchFamily="18" charset="0"/>
              </a:rPr>
              <a:t> « Какая ёлка будет стоять  дома на Новый год?»</a:t>
            </a:r>
            <a:endParaRPr lang="ru-RU" sz="20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740539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571472" y="1643050"/>
            <a:ext cx="3298502" cy="2473877"/>
          </a:xfrm>
          <a:prstGeom prst="rect">
            <a:avLst/>
          </a:prstGeom>
          <a:ln w="57150">
            <a:solidFill>
              <a:srgbClr val="FF0000"/>
            </a:solidFill>
          </a:ln>
        </p:spPr>
      </p:pic>
      <p:sp>
        <p:nvSpPr>
          <p:cNvPr id="4" name="TextBox 3"/>
          <p:cNvSpPr txBox="1"/>
          <p:nvPr/>
        </p:nvSpPr>
        <p:spPr>
          <a:xfrm>
            <a:off x="214282" y="500042"/>
            <a:ext cx="4000528"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solidFill>
                  <a:srgbClr val="7030A0"/>
                </a:solidFill>
                <a:latin typeface="Times New Roman" panose="02020603050405020304" pitchFamily="18" charset="0"/>
                <a:cs typeface="Times New Roman" panose="02020603050405020304" pitchFamily="18" charset="0"/>
              </a:rPr>
              <a:t>Познавательная информация для родителей </a:t>
            </a:r>
          </a:p>
          <a:p>
            <a:pPr algn="ctr"/>
            <a:r>
              <a:rPr lang="ru-RU" b="1" dirty="0" smtClean="0">
                <a:solidFill>
                  <a:srgbClr val="7030A0"/>
                </a:solidFill>
                <a:latin typeface="Times New Roman" panose="02020603050405020304" pitchFamily="18" charset="0"/>
                <a:cs typeface="Times New Roman" panose="02020603050405020304" pitchFamily="18" charset="0"/>
              </a:rPr>
              <a:t>«Оставьте ёлочку в лесу»</a:t>
            </a:r>
            <a:endParaRPr lang="ru-RU" b="1" dirty="0">
              <a:solidFill>
                <a:srgbClr val="7030A0"/>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5072066" y="4111532"/>
            <a:ext cx="3270286" cy="2452715"/>
          </a:xfrm>
          <a:prstGeom prst="rect">
            <a:avLst/>
          </a:prstGeom>
          <a:ln w="57150">
            <a:solidFill>
              <a:srgbClr val="FFC000"/>
            </a:solidFill>
          </a:ln>
        </p:spPr>
      </p:pic>
      <p:sp>
        <p:nvSpPr>
          <p:cNvPr id="6" name="TextBox 5"/>
          <p:cNvSpPr txBox="1"/>
          <p:nvPr/>
        </p:nvSpPr>
        <p:spPr>
          <a:xfrm>
            <a:off x="4071934" y="3500438"/>
            <a:ext cx="4896544" cy="40011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sz="2000" b="1" dirty="0" smtClean="0">
                <a:solidFill>
                  <a:srgbClr val="7030A0"/>
                </a:solidFill>
                <a:latin typeface="Times New Roman" panose="02020603050405020304" pitchFamily="18" charset="0"/>
                <a:cs typeface="Times New Roman" panose="02020603050405020304" pitchFamily="18" charset="0"/>
              </a:rPr>
              <a:t>Семейное  творчество  Сони Кузнецовой</a:t>
            </a:r>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93418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3714744" y="2000240"/>
            <a:ext cx="1660916" cy="2214554"/>
          </a:xfrm>
          <a:prstGeom prst="rect">
            <a:avLst/>
          </a:prstGeom>
          <a:ln w="57150">
            <a:solidFill>
              <a:srgbClr val="FFFF00"/>
            </a:solidFill>
          </a:ln>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6409606" y="404664"/>
            <a:ext cx="2462336" cy="3283115"/>
          </a:xfrm>
          <a:prstGeom prst="rect">
            <a:avLst/>
          </a:prstGeom>
          <a:ln w="57150">
            <a:solidFill>
              <a:srgbClr val="00B0F0"/>
            </a:solidFill>
          </a:ln>
        </p:spPr>
      </p:pic>
      <p:pic>
        <p:nvPicPr>
          <p:cNvPr id="5" name="Рисунок 4"/>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309464" y="404665"/>
            <a:ext cx="2462336" cy="3283114"/>
          </a:xfrm>
          <a:prstGeom prst="rect">
            <a:avLst/>
          </a:prstGeom>
          <a:ln w="57150">
            <a:solidFill>
              <a:srgbClr val="00B0F0"/>
            </a:solidFill>
          </a:ln>
        </p:spPr>
      </p:pic>
      <p:sp>
        <p:nvSpPr>
          <p:cNvPr id="6" name="TextBox 5"/>
          <p:cNvSpPr txBox="1"/>
          <p:nvPr/>
        </p:nvSpPr>
        <p:spPr>
          <a:xfrm>
            <a:off x="3143240" y="285728"/>
            <a:ext cx="2952328"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Деятельность родителей в реализации проекта</a:t>
            </a:r>
            <a:endParaRPr lang="ru-RU" b="1" dirty="0">
              <a:solidFill>
                <a:srgbClr val="FF0000"/>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3143240" y="1000108"/>
            <a:ext cx="2952328" cy="1015663"/>
          </a:xfrm>
          <a:prstGeom prst="rect">
            <a:avLst/>
          </a:prstGeom>
          <a:noFill/>
        </p:spPr>
        <p:txBody>
          <a:bodyPr wrap="square" rtlCol="0">
            <a:spAutoFit/>
          </a:bodyPr>
          <a:lstStyle/>
          <a:p>
            <a:pPr algn="ctr"/>
            <a:r>
              <a:rPr lang="ru-RU" sz="2000" b="1" dirty="0" smtClean="0">
                <a:solidFill>
                  <a:srgbClr val="7030A0"/>
                </a:solidFill>
                <a:latin typeface="Times New Roman" panose="02020603050405020304" pitchFamily="18" charset="0"/>
                <a:cs typeface="Times New Roman" panose="02020603050405020304" pitchFamily="18" charset="0"/>
              </a:rPr>
              <a:t>«Изготовление разных видов ёлочек для коллекции»</a:t>
            </a:r>
            <a:endParaRPr lang="ru-RU" sz="2000" b="1" dirty="0">
              <a:solidFill>
                <a:srgbClr val="7030A0"/>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3286116" y="4429132"/>
            <a:ext cx="2726998" cy="2045249"/>
          </a:xfrm>
          <a:prstGeom prst="rect">
            <a:avLst/>
          </a:prstGeom>
          <a:ln w="57150">
            <a:solidFill>
              <a:srgbClr val="FFC000"/>
            </a:solidFill>
          </a:ln>
        </p:spPr>
      </p:pic>
      <p:sp>
        <p:nvSpPr>
          <p:cNvPr id="9" name="TextBox 8"/>
          <p:cNvSpPr txBox="1"/>
          <p:nvPr/>
        </p:nvSpPr>
        <p:spPr>
          <a:xfrm>
            <a:off x="2071670" y="6357958"/>
            <a:ext cx="518457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solidFill>
                  <a:srgbClr val="FF0066"/>
                </a:solidFill>
                <a:latin typeface="Times New Roman" panose="02020603050405020304" pitchFamily="18" charset="0"/>
                <a:cs typeface="Times New Roman" panose="02020603050405020304" pitchFamily="18" charset="0"/>
              </a:rPr>
              <a:t>Совместная коллекция родителей «Ёлочки» </a:t>
            </a:r>
            <a:endParaRPr lang="ru-RU" b="1" dirty="0">
              <a:solidFill>
                <a:srgbClr val="FF006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0087873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2938851" y="4206708"/>
            <a:ext cx="3266297" cy="2449723"/>
          </a:xfrm>
          <a:prstGeom prst="rect">
            <a:avLst/>
          </a:prstGeom>
          <a:ln w="57150">
            <a:solidFill>
              <a:schemeClr val="accent4">
                <a:lumMod val="40000"/>
                <a:lumOff val="60000"/>
              </a:schemeClr>
            </a:solidFill>
          </a:ln>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5940152" y="1767596"/>
            <a:ext cx="2909705" cy="2182278"/>
          </a:xfrm>
          <a:prstGeom prst="rect">
            <a:avLst/>
          </a:prstGeom>
          <a:ln w="57150">
            <a:solidFill>
              <a:schemeClr val="accent4">
                <a:lumMod val="40000"/>
                <a:lumOff val="60000"/>
              </a:schemeClr>
            </a:solidFill>
          </a:ln>
        </p:spPr>
      </p:pic>
      <p:pic>
        <p:nvPicPr>
          <p:cNvPr id="5" name="Рисунок 4"/>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323528" y="1767596"/>
            <a:ext cx="2952327" cy="2214245"/>
          </a:xfrm>
          <a:prstGeom prst="rect">
            <a:avLst/>
          </a:prstGeom>
          <a:ln w="57150">
            <a:solidFill>
              <a:schemeClr val="accent4">
                <a:lumMod val="40000"/>
                <a:lumOff val="60000"/>
              </a:schemeClr>
            </a:solidFill>
          </a:ln>
        </p:spPr>
      </p:pic>
      <p:sp>
        <p:nvSpPr>
          <p:cNvPr id="6" name="TextBox 5"/>
          <p:cNvSpPr txBox="1"/>
          <p:nvPr/>
        </p:nvSpPr>
        <p:spPr>
          <a:xfrm>
            <a:off x="3490366" y="2512610"/>
            <a:ext cx="2305769" cy="1477328"/>
          </a:xfrm>
          <a:prstGeom prst="rect">
            <a:avLst/>
          </a:prstGeom>
          <a:noFill/>
        </p:spPr>
        <p:txBody>
          <a:bodyPr wrap="square" rtlCol="0">
            <a:spAutoFit/>
          </a:bodyPr>
          <a:lstStyle/>
          <a:p>
            <a:pPr algn="ctr"/>
            <a:r>
              <a:rPr lang="ru-RU" b="1" dirty="0" smtClean="0">
                <a:solidFill>
                  <a:srgbClr val="00B0F0"/>
                </a:solidFill>
                <a:latin typeface="Times New Roman" panose="02020603050405020304" pitchFamily="18" charset="0"/>
                <a:cs typeface="Times New Roman" panose="02020603050405020304" pitchFamily="18" charset="0"/>
              </a:rPr>
              <a:t>Экологическая пропаганда среди населения г. </a:t>
            </a:r>
            <a:r>
              <a:rPr lang="ru-RU" b="1" dirty="0" err="1" smtClean="0">
                <a:solidFill>
                  <a:srgbClr val="00B0F0"/>
                </a:solidFill>
                <a:latin typeface="Times New Roman" panose="02020603050405020304" pitchFamily="18" charset="0"/>
                <a:cs typeface="Times New Roman" panose="02020603050405020304" pitchFamily="18" charset="0"/>
              </a:rPr>
              <a:t>Емвы</a:t>
            </a:r>
            <a:r>
              <a:rPr lang="ru-RU" b="1" dirty="0" smtClean="0">
                <a:solidFill>
                  <a:srgbClr val="00B0F0"/>
                </a:solidFill>
                <a:latin typeface="Times New Roman" panose="02020603050405020304" pitchFamily="18" charset="0"/>
                <a:cs typeface="Times New Roman" panose="02020603050405020304" pitchFamily="18" charset="0"/>
              </a:rPr>
              <a:t> «Сохраним ёлочку вместе»</a:t>
            </a:r>
            <a:endParaRPr lang="ru-RU" b="1" dirty="0">
              <a:solidFill>
                <a:srgbClr val="00B0F0"/>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3264638" y="332656"/>
            <a:ext cx="2701450" cy="1871892"/>
          </a:xfrm>
          <a:prstGeom prst="rect">
            <a:avLst/>
          </a:prstGeom>
          <a:ln w="57150">
            <a:solidFill>
              <a:srgbClr val="00B0F0"/>
            </a:solidFill>
          </a:ln>
        </p:spPr>
      </p:pic>
    </p:spTree>
    <p:extLst>
      <p:ext uri="{BB962C8B-B14F-4D97-AF65-F5344CB8AC3E}">
        <p14:creationId xmlns:p14="http://schemas.microsoft.com/office/powerpoint/2010/main" xmlns="" val="648024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501720" y="1678496"/>
            <a:ext cx="2421720" cy="3501008"/>
          </a:xfrm>
          <a:prstGeom prst="rect">
            <a:avLst/>
          </a:prstGeom>
          <a:ln w="57150">
            <a:solidFill>
              <a:srgbClr val="FF0000"/>
            </a:solidFill>
          </a:ln>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3635896" y="3797827"/>
            <a:ext cx="2232248" cy="2976331"/>
          </a:xfrm>
          <a:prstGeom prst="rect">
            <a:avLst/>
          </a:prstGeom>
          <a:ln w="57150">
            <a:solidFill>
              <a:srgbClr val="FF0000"/>
            </a:solidFill>
          </a:ln>
        </p:spPr>
      </p:pic>
      <p:pic>
        <p:nvPicPr>
          <p:cNvPr id="7" name="Рисунок 6"/>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124380" y="1678496"/>
            <a:ext cx="2588484" cy="3451312"/>
          </a:xfrm>
          <a:prstGeom prst="rect">
            <a:avLst/>
          </a:prstGeom>
          <a:ln w="57150">
            <a:solidFill>
              <a:srgbClr val="FF0000"/>
            </a:solidFill>
          </a:ln>
        </p:spPr>
      </p:pic>
      <p:pic>
        <p:nvPicPr>
          <p:cNvPr id="8" name="Рисунок 7"/>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2906942" y="1769488"/>
            <a:ext cx="3330116" cy="1873190"/>
          </a:xfrm>
          <a:prstGeom prst="rect">
            <a:avLst/>
          </a:prstGeom>
          <a:ln w="57150">
            <a:solidFill>
              <a:srgbClr val="FF0000"/>
            </a:solidFill>
          </a:ln>
        </p:spPr>
      </p:pic>
      <p:sp>
        <p:nvSpPr>
          <p:cNvPr id="9" name="TextBox 8"/>
          <p:cNvSpPr txBox="1"/>
          <p:nvPr/>
        </p:nvSpPr>
        <p:spPr>
          <a:xfrm>
            <a:off x="1418622" y="332656"/>
            <a:ext cx="629019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solidFill>
                  <a:srgbClr val="0070C0"/>
                </a:solidFill>
                <a:latin typeface="Times New Roman" panose="02020603050405020304" pitchFamily="18" charset="0"/>
                <a:cs typeface="Times New Roman" panose="02020603050405020304" pitchFamily="18" charset="0"/>
              </a:rPr>
              <a:t>Участие родителей с детьми в распространении листовок  «Сохраним ёлочку вместе»</a:t>
            </a:r>
            <a:endParaRPr lang="ru-RU"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7861494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107504" y="2927296"/>
            <a:ext cx="2808312" cy="3744416"/>
          </a:xfrm>
          <a:prstGeom prst="rect">
            <a:avLst/>
          </a:prstGeom>
          <a:ln w="57150">
            <a:solidFill>
              <a:srgbClr val="00B050"/>
            </a:solidFill>
          </a:ln>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6028536" y="167720"/>
            <a:ext cx="2883130" cy="4077072"/>
          </a:xfrm>
          <a:prstGeom prst="rect">
            <a:avLst/>
          </a:prstGeom>
          <a:ln w="57150">
            <a:solidFill>
              <a:srgbClr val="00B050"/>
            </a:solidFill>
          </a:ln>
        </p:spPr>
      </p:pic>
      <p:pic>
        <p:nvPicPr>
          <p:cNvPr id="5" name="Рисунок 4"/>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3131840" y="1882160"/>
            <a:ext cx="2668806" cy="3363808"/>
          </a:xfrm>
          <a:prstGeom prst="rect">
            <a:avLst/>
          </a:prstGeom>
          <a:ln w="57150">
            <a:solidFill>
              <a:srgbClr val="00B050"/>
            </a:solidFill>
          </a:ln>
        </p:spPr>
      </p:pic>
      <p:sp>
        <p:nvSpPr>
          <p:cNvPr id="6" name="TextBox 5"/>
          <p:cNvSpPr txBox="1"/>
          <p:nvPr/>
        </p:nvSpPr>
        <p:spPr>
          <a:xfrm>
            <a:off x="899592" y="620688"/>
            <a:ext cx="4032447" cy="70788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sz="2000" b="1" dirty="0" smtClean="0">
                <a:solidFill>
                  <a:srgbClr val="00B0F0"/>
                </a:solidFill>
                <a:latin typeface="Times New Roman" panose="02020603050405020304" pitchFamily="18" charset="0"/>
                <a:cs typeface="Times New Roman" panose="02020603050405020304" pitchFamily="18" charset="0"/>
              </a:rPr>
              <a:t>Фотоконкурс для родителей</a:t>
            </a:r>
          </a:p>
          <a:p>
            <a:pPr algn="ctr"/>
            <a:r>
              <a:rPr lang="ru-RU" sz="2000" b="1" dirty="0" smtClean="0">
                <a:solidFill>
                  <a:srgbClr val="FF0000"/>
                </a:solidFill>
                <a:latin typeface="Times New Roman" panose="02020603050405020304" pitchFamily="18" charset="0"/>
                <a:cs typeface="Times New Roman" panose="02020603050405020304" pitchFamily="18" charset="0"/>
              </a:rPr>
              <a:t> «Лесная гостья в нашем городе»</a:t>
            </a:r>
            <a:endParaRPr lang="ru-RU" sz="20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49101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503548" y="782121"/>
            <a:ext cx="8136904" cy="5293757"/>
          </a:xfrm>
          <a:prstGeom prst="rect">
            <a:avLst/>
          </a:prstGeom>
          <a:ln w="57150"/>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2000" b="1" i="1" dirty="0" smtClean="0">
                <a:solidFill>
                  <a:srgbClr val="00B0F0"/>
                </a:solidFill>
                <a:latin typeface="Times New Roman" panose="02020603050405020304" pitchFamily="18" charset="0"/>
                <a:cs typeface="Times New Roman" panose="02020603050405020304" pitchFamily="18" charset="0"/>
              </a:rPr>
              <a:t>Паспорт проекта</a:t>
            </a:r>
          </a:p>
          <a:p>
            <a:r>
              <a:rPr lang="ru-RU" sz="2000" b="1" dirty="0" smtClean="0">
                <a:solidFill>
                  <a:srgbClr val="FF0000"/>
                </a:solidFill>
                <a:latin typeface="Times New Roman" panose="02020603050405020304" pitchFamily="18" charset="0"/>
                <a:cs typeface="Times New Roman" panose="02020603050405020304" pitchFamily="18" charset="0"/>
              </a:rPr>
              <a:t>Вид проекта: </a:t>
            </a:r>
            <a:r>
              <a:rPr lang="ru-RU" sz="2000" b="1" dirty="0" smtClean="0">
                <a:latin typeface="Times New Roman" panose="02020603050405020304" pitchFamily="18" charset="0"/>
                <a:cs typeface="Times New Roman" panose="02020603050405020304" pitchFamily="18" charset="0"/>
              </a:rPr>
              <a:t>творческий</a:t>
            </a:r>
          </a:p>
          <a:p>
            <a:r>
              <a:rPr lang="ru-RU" sz="2000" b="1" dirty="0" smtClean="0">
                <a:solidFill>
                  <a:srgbClr val="FF0000"/>
                </a:solidFill>
                <a:latin typeface="Times New Roman" panose="02020603050405020304" pitchFamily="18" charset="0"/>
                <a:cs typeface="Times New Roman" panose="02020603050405020304" pitchFamily="18" charset="0"/>
              </a:rPr>
              <a:t>Продолжительность: </a:t>
            </a:r>
            <a:r>
              <a:rPr lang="ru-RU" sz="2000" b="1" dirty="0" smtClean="0">
                <a:latin typeface="Times New Roman" panose="02020603050405020304" pitchFamily="18" charset="0"/>
                <a:cs typeface="Times New Roman" panose="02020603050405020304" pitchFamily="18" charset="0"/>
              </a:rPr>
              <a:t>с 1 - 31 декабря</a:t>
            </a:r>
          </a:p>
          <a:p>
            <a:r>
              <a:rPr lang="ru-RU" sz="2000" b="1" dirty="0" smtClean="0">
                <a:solidFill>
                  <a:srgbClr val="FF0000"/>
                </a:solidFill>
                <a:latin typeface="Times New Roman" panose="02020603050405020304" pitchFamily="18" charset="0"/>
                <a:cs typeface="Times New Roman" panose="02020603050405020304" pitchFamily="18" charset="0"/>
              </a:rPr>
              <a:t>Участники: </a:t>
            </a:r>
            <a:r>
              <a:rPr lang="ru-RU" sz="2000" b="1" dirty="0" smtClean="0">
                <a:latin typeface="Times New Roman" panose="02020603050405020304" pitchFamily="18" charset="0"/>
                <a:cs typeface="Times New Roman" panose="02020603050405020304" pitchFamily="18" charset="0"/>
              </a:rPr>
              <a:t>воспитанники старшей группы, родители, воспитатели</a:t>
            </a:r>
            <a:r>
              <a:rPr lang="ru-RU" sz="2000" dirty="0" smtClean="0">
                <a:latin typeface="Times New Roman" panose="02020603050405020304" pitchFamily="18" charset="0"/>
                <a:cs typeface="Times New Roman" panose="02020603050405020304" pitchFamily="18" charset="0"/>
              </a:rPr>
              <a:t>.</a:t>
            </a:r>
          </a:p>
          <a:p>
            <a:pPr algn="ctr"/>
            <a:r>
              <a:rPr lang="ru-RU" sz="2000" b="1" dirty="0" smtClean="0">
                <a:solidFill>
                  <a:srgbClr val="00B0F0"/>
                </a:solidFill>
                <a:latin typeface="Times New Roman" panose="02020603050405020304" pitchFamily="18" charset="0"/>
                <a:cs typeface="Times New Roman" panose="02020603050405020304" pitchFamily="18" charset="0"/>
              </a:rPr>
              <a:t>Актуальность:</a:t>
            </a:r>
          </a:p>
          <a:p>
            <a:pPr algn="just"/>
            <a:r>
              <a:rPr lang="ru-RU" sz="2000" dirty="0" smtClean="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Наступила зима. Вот уже снег хрустит под ногами. Приближение Нового Года все ощутимее. А главное дерево праздника, конечно же, елка, украшенная игрушками, гирляндами, мишурой, она создаёт особое праздничное настроение. Но каждый год после новогодних праздников мы наблюдаем картину, как около мусорных баков валяются ёлочки, которые недавно украшали дома и радовали детей. Не правда, ли грустная картина? Мы задумались, а могут ли дети помочь лесным красавицам, изменить ситуацию? Поэтому мы решили до наступления новогодних праздников привлечь внимание детей, родителей, жителей нашего города к этой проблеме - сохранения лесных красавиц.</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395513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179512" y="1651484"/>
            <a:ext cx="3168352" cy="2376264"/>
          </a:xfrm>
          <a:prstGeom prst="rect">
            <a:avLst/>
          </a:prstGeom>
          <a:ln w="57150">
            <a:solidFill>
              <a:schemeClr val="accent6">
                <a:lumMod val="75000"/>
              </a:schemeClr>
            </a:solidFill>
          </a:ln>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5796136" y="1433729"/>
            <a:ext cx="3168352" cy="2376264"/>
          </a:xfrm>
          <a:prstGeom prst="rect">
            <a:avLst/>
          </a:prstGeom>
          <a:ln w="57150">
            <a:solidFill>
              <a:schemeClr val="accent6">
                <a:lumMod val="75000"/>
              </a:schemeClr>
            </a:solidFill>
          </a:ln>
        </p:spPr>
      </p:pic>
      <p:pic>
        <p:nvPicPr>
          <p:cNvPr id="5" name="Рисунок 4"/>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2751192" y="3439656"/>
            <a:ext cx="3652272" cy="2739204"/>
          </a:xfrm>
          <a:prstGeom prst="rect">
            <a:avLst/>
          </a:prstGeom>
          <a:ln w="57150">
            <a:solidFill>
              <a:schemeClr val="accent6">
                <a:lumMod val="75000"/>
              </a:schemeClr>
            </a:solidFill>
          </a:ln>
        </p:spPr>
      </p:pic>
      <p:pic>
        <p:nvPicPr>
          <p:cNvPr id="6" name="Рисунок 5"/>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3732538" y="1052736"/>
            <a:ext cx="1689579" cy="2252772"/>
          </a:xfrm>
          <a:prstGeom prst="rect">
            <a:avLst/>
          </a:prstGeom>
          <a:ln w="57150">
            <a:solidFill>
              <a:schemeClr val="accent6">
                <a:lumMod val="75000"/>
              </a:schemeClr>
            </a:solidFill>
          </a:ln>
        </p:spPr>
      </p:pic>
      <p:sp>
        <p:nvSpPr>
          <p:cNvPr id="7" name="TextBox 6"/>
          <p:cNvSpPr txBox="1"/>
          <p:nvPr/>
        </p:nvSpPr>
        <p:spPr>
          <a:xfrm>
            <a:off x="2519772" y="6372026"/>
            <a:ext cx="4428492"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Мастер-класс </a:t>
            </a:r>
            <a:r>
              <a:rPr lang="ru-RU" b="1" dirty="0">
                <a:solidFill>
                  <a:srgbClr val="FF0000"/>
                </a:solidFill>
                <a:latin typeface="Times New Roman" panose="02020603050405020304" pitchFamily="18" charset="0"/>
                <a:cs typeface="Times New Roman" panose="02020603050405020304" pitchFamily="18" charset="0"/>
              </a:rPr>
              <a:t>для родителей </a:t>
            </a:r>
            <a:r>
              <a:rPr lang="ru-RU" b="1" dirty="0" smtClean="0">
                <a:solidFill>
                  <a:srgbClr val="FF0000"/>
                </a:solidFill>
                <a:latin typeface="Times New Roman" panose="02020603050405020304" pitchFamily="18" charset="0"/>
                <a:cs typeface="Times New Roman" panose="02020603050405020304" pitchFamily="18" charset="0"/>
              </a:rPr>
              <a:t>«Ёлочка» </a:t>
            </a:r>
            <a:endParaRPr lang="ru-RU" b="1" dirty="0">
              <a:solidFill>
                <a:srgbClr val="FF00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568036" y="238335"/>
            <a:ext cx="600792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a:solidFill>
                  <a:srgbClr val="00B0F0"/>
                </a:solidFill>
                <a:latin typeface="Times New Roman" panose="02020603050405020304" pitchFamily="18" charset="0"/>
                <a:cs typeface="Times New Roman" panose="02020603050405020304" pitchFamily="18" charset="0"/>
              </a:rPr>
              <a:t> </a:t>
            </a:r>
            <a:r>
              <a:rPr lang="ru-RU" b="1" dirty="0">
                <a:solidFill>
                  <a:srgbClr val="FF0000"/>
                </a:solidFill>
                <a:latin typeface="Times New Roman" panose="02020603050405020304" pitchFamily="18" charset="0"/>
                <a:cs typeface="Times New Roman" panose="02020603050405020304" pitchFamily="18" charset="0"/>
              </a:rPr>
              <a:t>Итоговое мероприятие:</a:t>
            </a:r>
          </a:p>
          <a:p>
            <a:pPr algn="ctr"/>
            <a:r>
              <a:rPr lang="ru-RU" b="1" dirty="0">
                <a:solidFill>
                  <a:srgbClr val="00B0F0"/>
                </a:solidFill>
                <a:latin typeface="Times New Roman" panose="02020603050405020304" pitchFamily="18" charset="0"/>
                <a:cs typeface="Times New Roman" panose="02020603050405020304" pitchFamily="18" charset="0"/>
              </a:rPr>
              <a:t> родительское собрание в нетрадиционной форме </a:t>
            </a:r>
          </a:p>
        </p:txBody>
      </p:sp>
    </p:spTree>
    <p:extLst>
      <p:ext uri="{BB962C8B-B14F-4D97-AF65-F5344CB8AC3E}">
        <p14:creationId xmlns:p14="http://schemas.microsoft.com/office/powerpoint/2010/main" xmlns="" val="16071114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487680" y="365760"/>
            <a:ext cx="8168640" cy="6126480"/>
          </a:xfrm>
          <a:prstGeom prst="rect">
            <a:avLst/>
          </a:prstGeom>
          <a:ln w="57150">
            <a:solidFill>
              <a:srgbClr val="FFC000"/>
            </a:solidFill>
          </a:ln>
        </p:spPr>
      </p:pic>
      <p:sp>
        <p:nvSpPr>
          <p:cNvPr id="4" name="TextBox 3"/>
          <p:cNvSpPr txBox="1"/>
          <p:nvPr/>
        </p:nvSpPr>
        <p:spPr>
          <a:xfrm>
            <a:off x="2951820" y="5937964"/>
            <a:ext cx="324036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b="1" dirty="0" smtClean="0">
                <a:solidFill>
                  <a:srgbClr val="FF0000"/>
                </a:solidFill>
                <a:latin typeface="Times New Roman" panose="02020603050405020304" pitchFamily="18" charset="0"/>
                <a:cs typeface="Times New Roman" panose="02020603050405020304" pitchFamily="18" charset="0"/>
              </a:rPr>
              <a:t>«Хороводы с ёлочкой»</a:t>
            </a:r>
            <a:endParaRPr lang="ru-RU"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9844073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755576" y="332656"/>
            <a:ext cx="7560840" cy="20313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ru-RU" b="1" dirty="0" smtClean="0">
                <a:solidFill>
                  <a:srgbClr val="00B0F0"/>
                </a:solidFill>
                <a:latin typeface="Times New Roman" panose="02020603050405020304" pitchFamily="18" charset="0"/>
                <a:cs typeface="Times New Roman" panose="02020603050405020304" pitchFamily="18" charset="0"/>
              </a:rPr>
              <a:t> В результате реализации проекта в нашей группе обогатилась предметно-пространственная развивающая среда: пополнился тематический альбом «Ёлочка» </a:t>
            </a:r>
            <a:r>
              <a:rPr lang="ru-RU" b="1" dirty="0">
                <a:solidFill>
                  <a:srgbClr val="00B0F0"/>
                </a:solidFill>
                <a:latin typeface="Times New Roman" panose="02020603050405020304" pitchFamily="18" charset="0"/>
                <a:cs typeface="Times New Roman" panose="02020603050405020304" pitchFamily="18" charset="0"/>
              </a:rPr>
              <a:t> </a:t>
            </a:r>
            <a:r>
              <a:rPr lang="ru-RU" b="1" dirty="0" smtClean="0">
                <a:solidFill>
                  <a:srgbClr val="00B0F0"/>
                </a:solidFill>
                <a:latin typeface="Times New Roman" panose="02020603050405020304" pitchFamily="18" charset="0"/>
                <a:cs typeface="Times New Roman" panose="02020603050405020304" pitchFamily="18" charset="0"/>
              </a:rPr>
              <a:t>иллюстрациями, картинками, фотографиями, творческими работами родителей и детей; новыми  открытками и ёлочками своими руками - коллекции; раскрасками; ёлочными игрушками;</a:t>
            </a:r>
            <a:r>
              <a:rPr lang="ru-RU" b="1" dirty="0">
                <a:solidFill>
                  <a:srgbClr val="00B0F0"/>
                </a:solidFill>
                <a:latin typeface="Times New Roman" panose="02020603050405020304" pitchFamily="18" charset="0"/>
                <a:cs typeface="Times New Roman" panose="02020603050405020304" pitchFamily="18" charset="0"/>
              </a:rPr>
              <a:t> логическими </a:t>
            </a:r>
            <a:r>
              <a:rPr lang="ru-RU" b="1" dirty="0" smtClean="0">
                <a:solidFill>
                  <a:srgbClr val="00B0F0"/>
                </a:solidFill>
                <a:latin typeface="Times New Roman" panose="02020603050405020304" pitchFamily="18" charset="0"/>
                <a:cs typeface="Times New Roman" panose="02020603050405020304" pitchFamily="18" charset="0"/>
              </a:rPr>
              <a:t>упражнениями, создалась новая коллекция « Чудо ёлочки».</a:t>
            </a:r>
            <a:endParaRPr lang="ru-RU" b="1" dirty="0">
              <a:solidFill>
                <a:srgbClr val="00B0F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rot="21002854">
            <a:off x="569201" y="2693909"/>
            <a:ext cx="2949792" cy="3933056"/>
          </a:xfrm>
          <a:prstGeom prst="rect">
            <a:avLst/>
          </a:prstGeom>
          <a:ln w="57150">
            <a:solidFill>
              <a:srgbClr val="00B050"/>
            </a:solidFill>
          </a:ln>
        </p:spPr>
      </p:pic>
      <p:pic>
        <p:nvPicPr>
          <p:cNvPr id="5" name="Рисунок 4"/>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rot="1003539">
            <a:off x="4620289" y="2964850"/>
            <a:ext cx="3876098" cy="2907073"/>
          </a:xfrm>
          <a:prstGeom prst="rect">
            <a:avLst/>
          </a:prstGeom>
          <a:ln w="57150">
            <a:solidFill>
              <a:srgbClr val="00B0F0"/>
            </a:solidFill>
          </a:ln>
        </p:spPr>
      </p:pic>
    </p:spTree>
    <p:extLst>
      <p:ext uri="{BB962C8B-B14F-4D97-AF65-F5344CB8AC3E}">
        <p14:creationId xmlns:p14="http://schemas.microsoft.com/office/powerpoint/2010/main" xmlns="" val="31076851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424" y="0"/>
            <a:ext cx="9144000" cy="6858000"/>
          </a:xfrm>
          <a:prstGeom prst="rect">
            <a:avLst/>
          </a:prstGeom>
        </p:spPr>
      </p:pic>
      <p:sp>
        <p:nvSpPr>
          <p:cNvPr id="3" name="TextBox 2"/>
          <p:cNvSpPr txBox="1"/>
          <p:nvPr/>
        </p:nvSpPr>
        <p:spPr>
          <a:xfrm>
            <a:off x="171088" y="612844"/>
            <a:ext cx="8784976" cy="563231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b="1" dirty="0">
                <a:solidFill>
                  <a:srgbClr val="00B0F0"/>
                </a:solidFill>
                <a:latin typeface="Times New Roman" panose="02020603050405020304" pitchFamily="18" charset="0"/>
                <a:cs typeface="Times New Roman" panose="02020603050405020304" pitchFamily="18" charset="0"/>
              </a:rPr>
              <a:t>Выводы</a:t>
            </a:r>
            <a:endParaRPr lang="ru-RU" dirty="0">
              <a:solidFill>
                <a:srgbClr val="00B0F0"/>
              </a:solidFill>
              <a:latin typeface="Times New Roman" panose="02020603050405020304" pitchFamily="18" charset="0"/>
              <a:cs typeface="Times New Roman" panose="02020603050405020304" pitchFamily="18" charset="0"/>
            </a:endParaRPr>
          </a:p>
          <a:p>
            <a:r>
              <a:rPr lang="ru-RU" b="1" i="1" dirty="0">
                <a:solidFill>
                  <a:srgbClr val="FF0000"/>
                </a:solidFill>
                <a:latin typeface="Times New Roman" panose="02020603050405020304" pitchFamily="18" charset="0"/>
                <a:cs typeface="Times New Roman" panose="02020603050405020304" pitchFamily="18" charset="0"/>
              </a:rPr>
              <a:t>В результате проведенной </a:t>
            </a:r>
            <a:r>
              <a:rPr lang="ru-RU" b="1" i="1" dirty="0" smtClean="0">
                <a:solidFill>
                  <a:srgbClr val="FF0000"/>
                </a:solidFill>
                <a:latin typeface="Times New Roman" panose="02020603050405020304" pitchFamily="18" charset="0"/>
                <a:cs typeface="Times New Roman" panose="02020603050405020304" pitchFamily="18" charset="0"/>
              </a:rPr>
              <a:t>работы дети </a:t>
            </a:r>
            <a:r>
              <a:rPr lang="ru-RU" b="1" i="1" dirty="0">
                <a:solidFill>
                  <a:srgbClr val="FF0000"/>
                </a:solidFill>
                <a:latin typeface="Times New Roman" panose="02020603050405020304" pitchFamily="18" charset="0"/>
                <a:cs typeface="Times New Roman" panose="02020603050405020304" pitchFamily="18" charset="0"/>
              </a:rPr>
              <a:t>понимают и знают, что:</a:t>
            </a:r>
            <a:endParaRPr lang="ru-RU" b="1" dirty="0">
              <a:solidFill>
                <a:srgbClr val="FF0000"/>
              </a:solidFill>
              <a:latin typeface="Times New Roman" panose="02020603050405020304" pitchFamily="18" charset="0"/>
              <a:cs typeface="Times New Roman" panose="02020603050405020304" pitchFamily="18" charset="0"/>
            </a:endParaRPr>
          </a:p>
          <a:p>
            <a:pPr lvl="0"/>
            <a:r>
              <a:rPr lang="ru-RU" b="1" dirty="0">
                <a:latin typeface="Times New Roman" panose="02020603050405020304" pitchFamily="18" charset="0"/>
                <a:cs typeface="Times New Roman" panose="02020603050405020304" pitchFamily="18" charset="0"/>
              </a:rPr>
              <a:t>-</a:t>
            </a:r>
            <a:r>
              <a:rPr lang="ru-RU" b="1" dirty="0" smtClean="0">
                <a:latin typeface="Times New Roman" panose="02020603050405020304" pitchFamily="18" charset="0"/>
                <a:cs typeface="Times New Roman" panose="02020603050405020304" pitchFamily="18" charset="0"/>
              </a:rPr>
              <a:t>ели</a:t>
            </a:r>
            <a:r>
              <a:rPr lang="ru-RU" b="1" dirty="0">
                <a:latin typeface="Times New Roman" panose="02020603050405020304" pitchFamily="18" charset="0"/>
                <a:cs typeface="Times New Roman" panose="02020603050405020304" pitchFamily="18" charset="0"/>
              </a:rPr>
              <a:t> играют в природе и в жизни человека важную </a:t>
            </a:r>
            <a:r>
              <a:rPr lang="ru-RU" b="1" dirty="0" smtClean="0">
                <a:latin typeface="Times New Roman" panose="02020603050405020304" pitchFamily="18" charset="0"/>
                <a:cs typeface="Times New Roman" panose="02020603050405020304" pitchFamily="18" charset="0"/>
              </a:rPr>
              <a:t>роль;</a:t>
            </a:r>
            <a:endParaRPr lang="ru-RU" b="1" dirty="0">
              <a:latin typeface="Times New Roman" panose="02020603050405020304" pitchFamily="18" charset="0"/>
              <a:cs typeface="Times New Roman" panose="02020603050405020304" pitchFamily="18" charset="0"/>
            </a:endParaRPr>
          </a:p>
          <a:p>
            <a:pPr lvl="0"/>
            <a:r>
              <a:rPr lang="ru-RU" b="1" dirty="0" smtClean="0">
                <a:latin typeface="Times New Roman" panose="02020603050405020304" pitchFamily="18" charset="0"/>
                <a:cs typeface="Times New Roman" panose="02020603050405020304" pitchFamily="18" charset="0"/>
              </a:rPr>
              <a:t>-вырубка </a:t>
            </a:r>
            <a:r>
              <a:rPr lang="ru-RU" b="1" dirty="0">
                <a:latin typeface="Times New Roman" panose="02020603050405020304" pitchFamily="18" charset="0"/>
                <a:cs typeface="Times New Roman" panose="02020603050405020304" pitchFamily="18" charset="0"/>
              </a:rPr>
              <a:t>елей наносит большой вред </a:t>
            </a:r>
            <a:r>
              <a:rPr lang="ru-RU" b="1" dirty="0" smtClean="0">
                <a:latin typeface="Times New Roman" panose="02020603050405020304" pitchFamily="18" charset="0"/>
                <a:cs typeface="Times New Roman" panose="02020603050405020304" pitchFamily="18" charset="0"/>
              </a:rPr>
              <a:t>природе нашего края;</a:t>
            </a:r>
            <a:endParaRPr lang="ru-RU" b="1" dirty="0">
              <a:latin typeface="Times New Roman" panose="02020603050405020304" pitchFamily="18" charset="0"/>
              <a:cs typeface="Times New Roman" panose="02020603050405020304" pitchFamily="18" charset="0"/>
            </a:endParaRPr>
          </a:p>
          <a:p>
            <a:pPr lvl="0"/>
            <a:r>
              <a:rPr lang="ru-RU" b="1" dirty="0" smtClean="0">
                <a:latin typeface="Times New Roman" panose="02020603050405020304" pitchFamily="18" charset="0"/>
                <a:cs typeface="Times New Roman" panose="02020603050405020304" pitchFamily="18" charset="0"/>
              </a:rPr>
              <a:t>-как </a:t>
            </a:r>
            <a:r>
              <a:rPr lang="ru-RU" b="1" dirty="0">
                <a:latin typeface="Times New Roman" panose="02020603050405020304" pitchFamily="18" charset="0"/>
                <a:cs typeface="Times New Roman" panose="02020603050405020304" pitchFamily="18" charset="0"/>
              </a:rPr>
              <a:t>помочь хвойным деревьям жить долго и приносить людям пользу и радость</a:t>
            </a:r>
            <a:r>
              <a:rPr lang="ru-RU" b="1" dirty="0" smtClean="0">
                <a:latin typeface="Times New Roman" panose="02020603050405020304" pitchFamily="18" charset="0"/>
                <a:cs typeface="Times New Roman" panose="02020603050405020304" pitchFamily="18" charset="0"/>
              </a:rPr>
              <a:t>.</a:t>
            </a:r>
          </a:p>
          <a:p>
            <a:pPr lvl="0"/>
            <a:endParaRPr lang="ru-RU" dirty="0">
              <a:latin typeface="Times New Roman" panose="02020603050405020304" pitchFamily="18" charset="0"/>
              <a:cs typeface="Times New Roman" panose="02020603050405020304" pitchFamily="18" charset="0"/>
            </a:endParaRPr>
          </a:p>
          <a:p>
            <a:r>
              <a:rPr lang="ru-RU" b="1" i="1" dirty="0">
                <a:solidFill>
                  <a:srgbClr val="FF0000"/>
                </a:solidFill>
                <a:latin typeface="Times New Roman" panose="02020603050405020304" pitchFamily="18" charset="0"/>
                <a:cs typeface="Times New Roman" panose="02020603050405020304" pitchFamily="18" charset="0"/>
              </a:rPr>
              <a:t>В результате </a:t>
            </a:r>
            <a:r>
              <a:rPr lang="ru-RU" b="1" i="1" dirty="0" smtClean="0">
                <a:solidFill>
                  <a:srgbClr val="FF0000"/>
                </a:solidFill>
                <a:latin typeface="Times New Roman" panose="02020603050405020304" pitchFamily="18" charset="0"/>
                <a:cs typeface="Times New Roman" panose="02020603050405020304" pitchFamily="18" charset="0"/>
              </a:rPr>
              <a:t>реализации проекта </a:t>
            </a:r>
            <a:r>
              <a:rPr lang="ru-RU" b="1" i="1" dirty="0">
                <a:solidFill>
                  <a:srgbClr val="FF0000"/>
                </a:solidFill>
                <a:latin typeface="Times New Roman" panose="02020603050405020304" pitchFamily="18" charset="0"/>
                <a:cs typeface="Times New Roman" panose="02020603050405020304" pitchFamily="18" charset="0"/>
              </a:rPr>
              <a:t>мы </a:t>
            </a:r>
            <a:r>
              <a:rPr lang="ru-RU" b="1" i="1" dirty="0" smtClean="0">
                <a:solidFill>
                  <a:srgbClr val="FF0000"/>
                </a:solidFill>
                <a:latin typeface="Times New Roman" panose="02020603050405020304" pitchFamily="18" charset="0"/>
                <a:cs typeface="Times New Roman" panose="02020603050405020304" pitchFamily="18" charset="0"/>
              </a:rPr>
              <a:t>отметили, что:</a:t>
            </a:r>
            <a:endParaRPr lang="ru-RU" b="1" dirty="0">
              <a:solidFill>
                <a:srgbClr val="FF0000"/>
              </a:solidFill>
              <a:latin typeface="Times New Roman" panose="02020603050405020304" pitchFamily="18" charset="0"/>
              <a:cs typeface="Times New Roman" panose="02020603050405020304" pitchFamily="18" charset="0"/>
            </a:endParaRPr>
          </a:p>
          <a:p>
            <a:pPr lvl="0"/>
            <a:r>
              <a:rPr lang="ru-RU" b="1" dirty="0" smtClean="0">
                <a:latin typeface="Times New Roman" panose="02020603050405020304" pitchFamily="18" charset="0"/>
                <a:cs typeface="Times New Roman" panose="02020603050405020304" pitchFamily="18" charset="0"/>
              </a:rPr>
              <a:t>*повысился уровень </a:t>
            </a:r>
            <a:r>
              <a:rPr lang="ru-RU" b="1" dirty="0">
                <a:latin typeface="Times New Roman" panose="02020603050405020304" pitchFamily="18" charset="0"/>
                <a:cs typeface="Times New Roman" panose="02020603050405020304" pitchFamily="18" charset="0"/>
              </a:rPr>
              <a:t>экологической культуры не </a:t>
            </a:r>
            <a:r>
              <a:rPr lang="ru-RU" b="1" dirty="0" smtClean="0">
                <a:latin typeface="Times New Roman" panose="02020603050405020304" pitchFamily="18" charset="0"/>
                <a:cs typeface="Times New Roman" panose="02020603050405020304" pitchFamily="18" charset="0"/>
              </a:rPr>
              <a:t>только у </a:t>
            </a:r>
            <a:r>
              <a:rPr lang="ru-RU" b="1" dirty="0">
                <a:latin typeface="Times New Roman" panose="02020603050405020304" pitchFamily="18" charset="0"/>
                <a:cs typeface="Times New Roman" panose="02020603050405020304" pitchFamily="18" charset="0"/>
              </a:rPr>
              <a:t>воспитанников, но и </a:t>
            </a:r>
            <a:r>
              <a:rPr lang="ru-RU" b="1" dirty="0" smtClean="0">
                <a:latin typeface="Times New Roman" panose="02020603050405020304" pitchFamily="18" charset="0"/>
                <a:cs typeface="Times New Roman" panose="02020603050405020304" pitchFamily="18" charset="0"/>
              </a:rPr>
              <a:t>у педагогов</a:t>
            </a:r>
            <a:r>
              <a:rPr lang="ru-RU" b="1" dirty="0">
                <a:latin typeface="Times New Roman" panose="02020603050405020304" pitchFamily="18" charset="0"/>
                <a:cs typeface="Times New Roman" panose="02020603050405020304" pitchFamily="18" charset="0"/>
              </a:rPr>
              <a:t>, а также </a:t>
            </a:r>
            <a:r>
              <a:rPr lang="ru-RU" b="1" dirty="0" smtClean="0">
                <a:latin typeface="Times New Roman" panose="02020603050405020304" pitchFamily="18" charset="0"/>
                <a:cs typeface="Times New Roman" panose="02020603050405020304" pitchFamily="18" charset="0"/>
              </a:rPr>
              <a:t>у родителей;</a:t>
            </a:r>
            <a:endParaRPr lang="ru-RU" b="1" dirty="0">
              <a:latin typeface="Times New Roman" panose="02020603050405020304" pitchFamily="18" charset="0"/>
              <a:cs typeface="Times New Roman" panose="02020603050405020304" pitchFamily="18" charset="0"/>
            </a:endParaRPr>
          </a:p>
          <a:p>
            <a:pPr lvl="0"/>
            <a:r>
              <a:rPr lang="ru-RU" b="1" dirty="0" smtClean="0">
                <a:latin typeface="Times New Roman" panose="02020603050405020304" pitchFamily="18" charset="0"/>
                <a:cs typeface="Times New Roman" panose="02020603050405020304" pitchFamily="18" charset="0"/>
              </a:rPr>
              <a:t>*повысился у </a:t>
            </a:r>
            <a:r>
              <a:rPr lang="ru-RU" b="1" dirty="0">
                <a:latin typeface="Times New Roman" panose="02020603050405020304" pitchFamily="18" charset="0"/>
                <a:cs typeface="Times New Roman" panose="02020603050405020304" pitchFamily="18" charset="0"/>
              </a:rPr>
              <a:t>детей </a:t>
            </a:r>
            <a:r>
              <a:rPr lang="ru-RU" b="1" dirty="0" smtClean="0">
                <a:latin typeface="Times New Roman" panose="02020603050405020304" pitchFamily="18" charset="0"/>
                <a:cs typeface="Times New Roman" panose="02020603050405020304" pitchFamily="18" charset="0"/>
              </a:rPr>
              <a:t> интерес </a:t>
            </a:r>
            <a:r>
              <a:rPr lang="ru-RU" b="1" dirty="0">
                <a:latin typeface="Times New Roman" panose="02020603050405020304" pitchFamily="18" charset="0"/>
                <a:cs typeface="Times New Roman" panose="02020603050405020304" pitchFamily="18" charset="0"/>
              </a:rPr>
              <a:t>к представителям растительного мира – хвойным деревьям.</a:t>
            </a:r>
          </a:p>
          <a:p>
            <a:pPr lvl="0"/>
            <a:r>
              <a:rPr lang="ru-RU" b="1" dirty="0" smtClean="0">
                <a:latin typeface="Times New Roman" panose="02020603050405020304" pitchFamily="18" charset="0"/>
                <a:cs typeface="Times New Roman" panose="02020603050405020304" pitchFamily="18" charset="0"/>
              </a:rPr>
              <a:t>*родители активно включились в реализацию проекта, что привело к укреплению сотрудничества с детским садом.</a:t>
            </a:r>
            <a:endParaRPr lang="ru-RU" b="1" dirty="0"/>
          </a:p>
          <a:p>
            <a:r>
              <a:rPr lang="ru-RU" b="1" dirty="0" smtClean="0">
                <a:latin typeface="Times New Roman" panose="02020603050405020304" pitchFamily="18" charset="0"/>
                <a:cs typeface="Times New Roman" panose="02020603050405020304" pitchFamily="18" charset="0"/>
              </a:rPr>
              <a:t>       Данный </a:t>
            </a:r>
            <a:r>
              <a:rPr lang="ru-RU" b="1" dirty="0">
                <a:latin typeface="Times New Roman" panose="02020603050405020304" pitchFamily="18" charset="0"/>
                <a:cs typeface="Times New Roman" panose="02020603050405020304" pitchFamily="18" charset="0"/>
              </a:rPr>
              <a:t>проект открыл удивительный мир еловых красавиц. Он поспособствовал к размышлению – стоит ли рубить зеленую красавицу ради </a:t>
            </a:r>
            <a:r>
              <a:rPr lang="ru-RU" b="1" dirty="0" smtClean="0">
                <a:latin typeface="Times New Roman" panose="02020603050405020304" pitchFamily="18" charset="0"/>
                <a:cs typeface="Times New Roman" panose="02020603050405020304" pitchFamily="18" charset="0"/>
              </a:rPr>
              <a:t>новогодних праздников, позволил развить творческое мышление дошкольников, творческие способности родителей и детей, умение приобретать знания из различных источников, анализировать факты, высказывать собственные суждения.</a:t>
            </a:r>
          </a:p>
          <a:p>
            <a:endParaRPr lang="ru-RU" dirty="0"/>
          </a:p>
        </p:txBody>
      </p:sp>
    </p:spTree>
    <p:extLst>
      <p:ext uri="{BB962C8B-B14F-4D97-AF65-F5344CB8AC3E}">
        <p14:creationId xmlns:p14="http://schemas.microsoft.com/office/powerpoint/2010/main" xmlns="" val="36376887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6416"/>
            <a:ext cx="9144000" cy="6858000"/>
          </a:xfrm>
          <a:prstGeom prst="rect">
            <a:avLst/>
          </a:prstGeom>
        </p:spPr>
      </p:pic>
      <p:sp>
        <p:nvSpPr>
          <p:cNvPr id="5" name="Овал 4"/>
          <p:cNvSpPr/>
          <p:nvPr/>
        </p:nvSpPr>
        <p:spPr>
          <a:xfrm>
            <a:off x="2483768" y="2132856"/>
            <a:ext cx="4320480" cy="381642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4139952" y="1268760"/>
            <a:ext cx="100811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олнце 7"/>
          <p:cNvSpPr/>
          <p:nvPr/>
        </p:nvSpPr>
        <p:spPr>
          <a:xfrm>
            <a:off x="2887452" y="2996952"/>
            <a:ext cx="360040"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олнце 8"/>
          <p:cNvSpPr/>
          <p:nvPr/>
        </p:nvSpPr>
        <p:spPr>
          <a:xfrm>
            <a:off x="4463988" y="2346060"/>
            <a:ext cx="360040" cy="306484"/>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олнце 9"/>
          <p:cNvSpPr/>
          <p:nvPr/>
        </p:nvSpPr>
        <p:spPr>
          <a:xfrm>
            <a:off x="2652584" y="3861048"/>
            <a:ext cx="432048"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олнце 10"/>
          <p:cNvSpPr/>
          <p:nvPr/>
        </p:nvSpPr>
        <p:spPr>
          <a:xfrm>
            <a:off x="3084632" y="4729610"/>
            <a:ext cx="465544" cy="364506"/>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олнце 11"/>
          <p:cNvSpPr/>
          <p:nvPr/>
        </p:nvSpPr>
        <p:spPr>
          <a:xfrm>
            <a:off x="3550176" y="2508528"/>
            <a:ext cx="432048"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0000"/>
              </a:solidFill>
            </a:endParaRPr>
          </a:p>
        </p:txBody>
      </p:sp>
      <p:sp>
        <p:nvSpPr>
          <p:cNvPr id="13" name="Солнце 12"/>
          <p:cNvSpPr/>
          <p:nvPr/>
        </p:nvSpPr>
        <p:spPr>
          <a:xfrm>
            <a:off x="3550176" y="5301208"/>
            <a:ext cx="432048"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олнце 13"/>
          <p:cNvSpPr/>
          <p:nvPr/>
        </p:nvSpPr>
        <p:spPr>
          <a:xfrm>
            <a:off x="4463988" y="5589240"/>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олнце 14"/>
          <p:cNvSpPr/>
          <p:nvPr/>
        </p:nvSpPr>
        <p:spPr>
          <a:xfrm>
            <a:off x="6205108" y="3861048"/>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олнце 15"/>
          <p:cNvSpPr/>
          <p:nvPr/>
        </p:nvSpPr>
        <p:spPr>
          <a:xfrm>
            <a:off x="5292080" y="2480340"/>
            <a:ext cx="432048" cy="344408"/>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олнце 16"/>
          <p:cNvSpPr/>
          <p:nvPr/>
        </p:nvSpPr>
        <p:spPr>
          <a:xfrm>
            <a:off x="6025088" y="2960948"/>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олнце 17"/>
          <p:cNvSpPr/>
          <p:nvPr/>
        </p:nvSpPr>
        <p:spPr>
          <a:xfrm>
            <a:off x="6025088" y="4729610"/>
            <a:ext cx="360040" cy="364506"/>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олнце 18"/>
          <p:cNvSpPr/>
          <p:nvPr/>
        </p:nvSpPr>
        <p:spPr>
          <a:xfrm>
            <a:off x="5292080" y="5265204"/>
            <a:ext cx="432048" cy="324036"/>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Дуга 19"/>
          <p:cNvSpPr/>
          <p:nvPr/>
        </p:nvSpPr>
        <p:spPr>
          <a:xfrm>
            <a:off x="4283968" y="619200"/>
            <a:ext cx="360040" cy="1296144"/>
          </a:xfrm>
          <a:prstGeom prst="arc">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ru-RU"/>
          </a:p>
        </p:txBody>
      </p:sp>
      <p:pic>
        <p:nvPicPr>
          <p:cNvPr id="21" name="Рисунок 2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424808" y="2641848"/>
            <a:ext cx="2438400" cy="2438400"/>
          </a:xfrm>
          <a:prstGeom prst="rect">
            <a:avLst/>
          </a:prstGeom>
        </p:spPr>
      </p:pic>
      <p:sp>
        <p:nvSpPr>
          <p:cNvPr id="22" name="TextBox 21"/>
          <p:cNvSpPr txBox="1"/>
          <p:nvPr/>
        </p:nvSpPr>
        <p:spPr>
          <a:xfrm>
            <a:off x="1812268" y="6097448"/>
            <a:ext cx="5663480"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3200" b="1" dirty="0" smtClean="0">
                <a:solidFill>
                  <a:srgbClr val="FF0000"/>
                </a:solidFill>
                <a:latin typeface="Times New Roman" panose="02020603050405020304" pitchFamily="18" charset="0"/>
                <a:cs typeface="Times New Roman" panose="02020603050405020304" pitchFamily="18" charset="0"/>
              </a:rPr>
              <a:t>СПАСИБО ЗА ВНИМАНИЕ!</a:t>
            </a:r>
            <a:endParaRPr lang="ru-RU" sz="3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7248959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857224" y="500042"/>
            <a:ext cx="7560840" cy="594008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ru-RU" sz="2000" b="1" i="1" u="sng" dirty="0">
                <a:solidFill>
                  <a:srgbClr val="FF0000"/>
                </a:solidFill>
                <a:latin typeface="Times New Roman" panose="02020603050405020304" pitchFamily="18" charset="0"/>
                <a:cs typeface="Times New Roman" panose="02020603050405020304" pitchFamily="18" charset="0"/>
              </a:rPr>
              <a:t>Цель проекта</a:t>
            </a:r>
            <a:r>
              <a:rPr lang="ru-RU" sz="2000" b="1" dirty="0">
                <a:solidFill>
                  <a:srgbClr val="FF0000"/>
                </a:solidFill>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 формирование у подрастающего поколения ответственного отношения к природным богатствам родного края, повышение творческой </a:t>
            </a:r>
            <a:r>
              <a:rPr lang="ru-RU" sz="2000" b="1" u="sng" dirty="0">
                <a:latin typeface="Times New Roman" panose="02020603050405020304" pitchFamily="18" charset="0"/>
                <a:cs typeface="Times New Roman" panose="02020603050405020304" pitchFamily="18" charset="0"/>
              </a:rPr>
              <a:t>активности и природоохранной деятельности </a:t>
            </a:r>
            <a:r>
              <a:rPr lang="ru-RU" sz="2000" b="1" u="sng" dirty="0" smtClean="0">
                <a:latin typeface="Times New Roman" panose="02020603050405020304" pitchFamily="18" charset="0"/>
                <a:cs typeface="Times New Roman" panose="02020603050405020304" pitchFamily="18" charset="0"/>
              </a:rPr>
              <a:t>детей</a:t>
            </a:r>
            <a:r>
              <a:rPr lang="en-US" sz="2000" b="1" u="sng" dirty="0" smtClean="0">
                <a:latin typeface="Times New Roman" panose="02020603050405020304" pitchFamily="18" charset="0"/>
                <a:cs typeface="Times New Roman" panose="02020603050405020304" pitchFamily="18" charset="0"/>
              </a:rPr>
              <a:t> </a:t>
            </a:r>
            <a:r>
              <a:rPr lang="ru-RU" sz="2000" b="1" u="sng" dirty="0" smtClean="0">
                <a:latin typeface="Times New Roman" panose="02020603050405020304" pitchFamily="18" charset="0"/>
                <a:cs typeface="Times New Roman" panose="02020603050405020304" pitchFamily="18" charset="0"/>
              </a:rPr>
              <a:t> и родителей.</a:t>
            </a:r>
            <a:endParaRPr lang="ru-RU" sz="2000" b="1" dirty="0">
              <a:latin typeface="Times New Roman" panose="02020603050405020304" pitchFamily="18" charset="0"/>
              <a:cs typeface="Times New Roman" panose="02020603050405020304" pitchFamily="18" charset="0"/>
            </a:endParaRPr>
          </a:p>
          <a:p>
            <a:pPr algn="ctr"/>
            <a:r>
              <a:rPr lang="ru-RU" sz="2000" b="1" i="1" u="sng" dirty="0">
                <a:solidFill>
                  <a:srgbClr val="FF0000"/>
                </a:solidFill>
                <a:latin typeface="Times New Roman" panose="02020603050405020304" pitchFamily="18" charset="0"/>
                <a:cs typeface="Times New Roman" panose="02020603050405020304" pitchFamily="18" charset="0"/>
              </a:rPr>
              <a:t>Задачи проекта:</a:t>
            </a:r>
            <a:endParaRPr lang="ru-RU" sz="2000" b="1" dirty="0">
              <a:solidFill>
                <a:srgbClr val="FF0000"/>
              </a:solidFill>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1. формировать первоначальные умения и навыки экологически грамотного поведения детей в природе;</a:t>
            </a:r>
          </a:p>
          <a:p>
            <a:r>
              <a:rPr lang="ru-RU" sz="2000" b="1" dirty="0">
                <a:latin typeface="Times New Roman" panose="02020603050405020304" pitchFamily="18" charset="0"/>
                <a:cs typeface="Times New Roman" panose="02020603050405020304" pitchFamily="18" charset="0"/>
              </a:rPr>
              <a:t>2. развивать познавательный интерес к миру природы;</a:t>
            </a:r>
          </a:p>
          <a:p>
            <a:r>
              <a:rPr lang="ru-RU" sz="2000" b="1" dirty="0">
                <a:latin typeface="Times New Roman" panose="02020603050405020304" pitchFamily="18" charset="0"/>
                <a:cs typeface="Times New Roman" panose="02020603050405020304" pitchFamily="18" charset="0"/>
              </a:rPr>
              <a:t>3. развивать умение правильно взаимодействовать с природой;</a:t>
            </a:r>
          </a:p>
          <a:p>
            <a:r>
              <a:rPr lang="ru-RU" sz="2000" b="1" dirty="0">
                <a:latin typeface="Times New Roman" panose="02020603050405020304" pitchFamily="18" charset="0"/>
                <a:cs typeface="Times New Roman" panose="02020603050405020304" pitchFamily="18" charset="0"/>
              </a:rPr>
              <a:t>4. способствовать развитию творческих способностей, воображению </a:t>
            </a:r>
            <a:r>
              <a:rPr lang="ru-RU" sz="2000" b="1" dirty="0" smtClean="0">
                <a:latin typeface="Times New Roman" panose="02020603050405020304" pitchFamily="18" charset="0"/>
                <a:cs typeface="Times New Roman" panose="02020603050405020304" pitchFamily="18" charset="0"/>
              </a:rPr>
              <a:t>детей;</a:t>
            </a:r>
            <a:endParaRPr lang="ru-RU" sz="2000" b="1"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5. воспитывать бережное отношение к хвойным деревьям, желание сохранить их растущими в ближайшем окружении: на участке, в </a:t>
            </a:r>
            <a:r>
              <a:rPr lang="ru-RU" sz="2000" b="1" dirty="0" smtClean="0">
                <a:latin typeface="Times New Roman" panose="02020603050405020304" pitchFamily="18" charset="0"/>
                <a:cs typeface="Times New Roman" panose="02020603050405020304" pitchFamily="18" charset="0"/>
              </a:rPr>
              <a:t>лесу;</a:t>
            </a:r>
            <a:endParaRPr lang="ru-RU" sz="2000" b="1"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6. способствовать включению семьи в процесс реализации проекта по формированию экологической </a:t>
            </a:r>
            <a:r>
              <a:rPr lang="ru-RU" sz="2000" b="1" dirty="0" smtClean="0">
                <a:latin typeface="Times New Roman" panose="02020603050405020304" pitchFamily="18" charset="0"/>
                <a:cs typeface="Times New Roman" panose="02020603050405020304" pitchFamily="18" charset="0"/>
              </a:rPr>
              <a:t>культуры;</a:t>
            </a:r>
            <a:endParaRPr lang="ru-RU" sz="2000" b="1"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7. привлечь внимание жителей нашего города к проблеме сохранения хвойных деревьев в период </a:t>
            </a:r>
            <a:r>
              <a:rPr lang="ru-RU" sz="2000" b="1" dirty="0" smtClean="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новогодних праздников.</a:t>
            </a:r>
          </a:p>
        </p:txBody>
      </p:sp>
    </p:spTree>
    <p:extLst>
      <p:ext uri="{BB962C8B-B14F-4D97-AF65-F5344CB8AC3E}">
        <p14:creationId xmlns:p14="http://schemas.microsoft.com/office/powerpoint/2010/main" xmlns="" val="3717499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714348" y="1000108"/>
            <a:ext cx="7858180" cy="4893647"/>
          </a:xfrm>
          <a:prstGeom prst="rect">
            <a:avLst/>
          </a:prstGeom>
          <a:ln w="57150"/>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2400" b="1" dirty="0" smtClean="0">
                <a:solidFill>
                  <a:srgbClr val="7030A0"/>
                </a:solidFill>
                <a:latin typeface="Times New Roman" pitchFamily="18" charset="0"/>
                <a:cs typeface="Times New Roman" pitchFamily="18" charset="0"/>
              </a:rPr>
              <a:t>План работы с детьми по реализации проекта:</a:t>
            </a:r>
          </a:p>
          <a:p>
            <a:pPr algn="just"/>
            <a:r>
              <a:rPr lang="ru-RU" b="1" dirty="0" smtClean="0">
                <a:solidFill>
                  <a:srgbClr val="FF0000"/>
                </a:solidFill>
                <a:latin typeface="Times New Roman" pitchFamily="18" charset="0"/>
                <a:cs typeface="Times New Roman" pitchFamily="18" charset="0"/>
              </a:rPr>
              <a:t>1. Беседа с детьми « Почему нужно беречь нашу природу»;</a:t>
            </a:r>
          </a:p>
          <a:p>
            <a:pPr algn="just"/>
            <a:r>
              <a:rPr lang="ru-RU" b="1" dirty="0" smtClean="0">
                <a:solidFill>
                  <a:srgbClr val="FF0000"/>
                </a:solidFill>
                <a:latin typeface="Times New Roman" pitchFamily="18" charset="0"/>
                <a:cs typeface="Times New Roman" pitchFamily="18" charset="0"/>
              </a:rPr>
              <a:t>2.Оригами +аппликация «Ёлочка», рисование «Ели большие и маленькие», аппликация «Ёлочка в снегу», рисование по замыслу « Ёлка в гости к нам пришла»;</a:t>
            </a:r>
          </a:p>
          <a:p>
            <a:pPr algn="just"/>
            <a:r>
              <a:rPr lang="ru-RU" b="1" dirty="0" smtClean="0">
                <a:solidFill>
                  <a:srgbClr val="FF0000"/>
                </a:solidFill>
                <a:latin typeface="Times New Roman" pitchFamily="18" charset="0"/>
                <a:cs typeface="Times New Roman" pitchFamily="18" charset="0"/>
              </a:rPr>
              <a:t>3. Показ презентации «Чудо ели»;</a:t>
            </a:r>
          </a:p>
          <a:p>
            <a:pPr algn="just"/>
            <a:r>
              <a:rPr lang="ru-RU" b="1" dirty="0" smtClean="0">
                <a:solidFill>
                  <a:srgbClr val="FF0000"/>
                </a:solidFill>
                <a:latin typeface="Times New Roman" pitchFamily="18" charset="0"/>
                <a:cs typeface="Times New Roman" pitchFamily="18" charset="0"/>
              </a:rPr>
              <a:t>4. Украшение с детьми искусственной ели в группе к Новому году;</a:t>
            </a:r>
          </a:p>
          <a:p>
            <a:pPr algn="just"/>
            <a:r>
              <a:rPr lang="ru-RU" b="1" dirty="0" smtClean="0">
                <a:solidFill>
                  <a:srgbClr val="FF0000"/>
                </a:solidFill>
                <a:latin typeface="Times New Roman" pitchFamily="18" charset="0"/>
                <a:cs typeface="Times New Roman" pitchFamily="18" charset="0"/>
              </a:rPr>
              <a:t>5. Экскурсия с детьми к ёлочке на территории детского сада;</a:t>
            </a:r>
          </a:p>
          <a:p>
            <a:pPr algn="just"/>
            <a:r>
              <a:rPr lang="ru-RU" b="1" dirty="0" smtClean="0">
                <a:solidFill>
                  <a:srgbClr val="FF0000"/>
                </a:solidFill>
                <a:latin typeface="Times New Roman" pitchFamily="18" charset="0"/>
                <a:cs typeface="Times New Roman" pitchFamily="18" charset="0"/>
              </a:rPr>
              <a:t>6. Свободное рисование детей  в «Уголке творчества»: «Я учусь рисовать разные ёлочки»;</a:t>
            </a:r>
          </a:p>
          <a:p>
            <a:pPr algn="just"/>
            <a:r>
              <a:rPr lang="ru-RU" b="1" dirty="0" smtClean="0">
                <a:solidFill>
                  <a:srgbClr val="FF0000"/>
                </a:solidFill>
                <a:latin typeface="Times New Roman" pitchFamily="18" charset="0"/>
                <a:cs typeface="Times New Roman" pitchFamily="18" charset="0"/>
              </a:rPr>
              <a:t>7. Логические задания для детей в «Уголке математики»: «Найди 10 отличий»;</a:t>
            </a:r>
          </a:p>
          <a:p>
            <a:pPr algn="just"/>
            <a:r>
              <a:rPr lang="ru-RU" b="1" dirty="0" smtClean="0">
                <a:solidFill>
                  <a:srgbClr val="FF0000"/>
                </a:solidFill>
                <a:latin typeface="Times New Roman" pitchFamily="18" charset="0"/>
                <a:cs typeface="Times New Roman" pitchFamily="18" charset="0"/>
              </a:rPr>
              <a:t>8. Использование с детьми  </a:t>
            </a:r>
            <a:r>
              <a:rPr lang="ru-RU" b="1" dirty="0" err="1" smtClean="0">
                <a:solidFill>
                  <a:srgbClr val="FF0000"/>
                </a:solidFill>
                <a:latin typeface="Times New Roman" pitchFamily="18" charset="0"/>
                <a:cs typeface="Times New Roman" pitchFamily="18" charset="0"/>
              </a:rPr>
              <a:t>мнемотаблицы</a:t>
            </a:r>
            <a:r>
              <a:rPr lang="ru-RU" b="1" dirty="0" smtClean="0">
                <a:solidFill>
                  <a:srgbClr val="FF0000"/>
                </a:solidFill>
                <a:latin typeface="Times New Roman" pitchFamily="18" charset="0"/>
                <a:cs typeface="Times New Roman" pitchFamily="18" charset="0"/>
              </a:rPr>
              <a:t> «Расскажи про ёлку»; </a:t>
            </a:r>
          </a:p>
          <a:p>
            <a:pPr algn="just"/>
            <a:r>
              <a:rPr lang="ru-RU" b="1" dirty="0" smtClean="0">
                <a:solidFill>
                  <a:srgbClr val="FF0000"/>
                </a:solidFill>
                <a:latin typeface="Times New Roman" pitchFamily="18" charset="0"/>
                <a:cs typeface="Times New Roman" pitchFamily="18" charset="0"/>
              </a:rPr>
              <a:t>9. Участие детей во Международном конкурсе творческих работ «Новогодняя ёлочка своими руками»;</a:t>
            </a:r>
          </a:p>
          <a:p>
            <a:pPr algn="just"/>
            <a:r>
              <a:rPr lang="ru-RU" b="1" dirty="0" smtClean="0">
                <a:solidFill>
                  <a:srgbClr val="FF0000"/>
                </a:solidFill>
                <a:latin typeface="Times New Roman" pitchFamily="18" charset="0"/>
                <a:cs typeface="Times New Roman" pitchFamily="18" charset="0"/>
              </a:rPr>
              <a:t>10. Участие в районном конкурсе творческих работ « Ёлочная игрушка»</a:t>
            </a:r>
          </a:p>
          <a:p>
            <a:pPr algn="just"/>
            <a:r>
              <a:rPr lang="ru-RU" b="1" dirty="0" smtClean="0">
                <a:solidFill>
                  <a:srgbClr val="FF0000"/>
                </a:solidFill>
                <a:latin typeface="Times New Roman" pitchFamily="18" charset="0"/>
                <a:cs typeface="Times New Roman" pitchFamily="18" charset="0"/>
              </a:rPr>
              <a:t> в РДК г. Емва.</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TextBox 2"/>
          <p:cNvSpPr txBox="1"/>
          <p:nvPr/>
        </p:nvSpPr>
        <p:spPr>
          <a:xfrm>
            <a:off x="785786" y="928670"/>
            <a:ext cx="7643866" cy="5078313"/>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sz="2400" b="1" dirty="0" smtClean="0">
                <a:solidFill>
                  <a:srgbClr val="FF0000"/>
                </a:solidFill>
                <a:latin typeface="Times New Roman" pitchFamily="18" charset="0"/>
                <a:cs typeface="Times New Roman" pitchFamily="18" charset="0"/>
              </a:rPr>
              <a:t>План работы с родителями по реализации проекта:</a:t>
            </a:r>
          </a:p>
          <a:p>
            <a:r>
              <a:rPr lang="ru-RU" sz="2000" b="1" dirty="0" smtClean="0">
                <a:solidFill>
                  <a:schemeClr val="accent5">
                    <a:lumMod val="75000"/>
                  </a:schemeClr>
                </a:solidFill>
                <a:latin typeface="Times New Roman" pitchFamily="18" charset="0"/>
                <a:cs typeface="Times New Roman" pitchFamily="18" charset="0"/>
              </a:rPr>
              <a:t>1. Опрос родителей « Какая ёлка будет стоять  дома на Новый год?»;</a:t>
            </a:r>
          </a:p>
          <a:p>
            <a:r>
              <a:rPr lang="ru-RU" sz="2000" b="1" dirty="0" smtClean="0">
                <a:solidFill>
                  <a:schemeClr val="accent5">
                    <a:lumMod val="75000"/>
                  </a:schemeClr>
                </a:solidFill>
                <a:latin typeface="Times New Roman" pitchFamily="18" charset="0"/>
                <a:cs typeface="Times New Roman" pitchFamily="18" charset="0"/>
              </a:rPr>
              <a:t>2. Познавательная информация для родителей  «Оставьте ёлочку в лесу»;</a:t>
            </a:r>
          </a:p>
          <a:p>
            <a:r>
              <a:rPr lang="ru-RU" sz="2000" b="1" dirty="0" smtClean="0">
                <a:solidFill>
                  <a:schemeClr val="accent5">
                    <a:lumMod val="75000"/>
                  </a:schemeClr>
                </a:solidFill>
                <a:latin typeface="Times New Roman" pitchFamily="18" charset="0"/>
                <a:cs typeface="Times New Roman" pitchFamily="18" charset="0"/>
              </a:rPr>
              <a:t>3. Изготовление разных видов ёлочек для коллекции;</a:t>
            </a:r>
          </a:p>
          <a:p>
            <a:r>
              <a:rPr lang="ru-RU" sz="2000" b="1" dirty="0" smtClean="0">
                <a:solidFill>
                  <a:schemeClr val="accent5">
                    <a:lumMod val="75000"/>
                  </a:schemeClr>
                </a:solidFill>
                <a:latin typeface="Times New Roman" pitchFamily="18" charset="0"/>
                <a:cs typeface="Times New Roman" pitchFamily="18" charset="0"/>
              </a:rPr>
              <a:t>4. Совместная коллекция родителей  для выставки в ДОУ «Ёлочки»;</a:t>
            </a:r>
          </a:p>
          <a:p>
            <a:r>
              <a:rPr lang="ru-RU" sz="2000" b="1" dirty="0" smtClean="0">
                <a:solidFill>
                  <a:schemeClr val="accent5">
                    <a:lumMod val="75000"/>
                  </a:schemeClr>
                </a:solidFill>
                <a:latin typeface="Times New Roman" pitchFamily="18" charset="0"/>
                <a:cs typeface="Times New Roman" pitchFamily="18" charset="0"/>
              </a:rPr>
              <a:t>5. Экологическая пропаганда среди населения г. Емвы «Сохраним ёлочку вместе»;</a:t>
            </a:r>
          </a:p>
          <a:p>
            <a:r>
              <a:rPr lang="ru-RU" sz="2000" b="1" dirty="0" smtClean="0">
                <a:solidFill>
                  <a:schemeClr val="accent5">
                    <a:lumMod val="75000"/>
                  </a:schemeClr>
                </a:solidFill>
                <a:latin typeface="Times New Roman" pitchFamily="18" charset="0"/>
                <a:cs typeface="Times New Roman" pitchFamily="18" charset="0"/>
              </a:rPr>
              <a:t>6. Участие родителей с детьми в распространении листовок  «Сохраним ёлочку вместе»;</a:t>
            </a:r>
          </a:p>
          <a:p>
            <a:r>
              <a:rPr lang="ru-RU" sz="2000" b="1" dirty="0" smtClean="0">
                <a:solidFill>
                  <a:schemeClr val="accent5">
                    <a:lumMod val="75000"/>
                  </a:schemeClr>
                </a:solidFill>
                <a:latin typeface="Times New Roman" pitchFamily="18" charset="0"/>
                <a:cs typeface="Times New Roman" pitchFamily="18" charset="0"/>
              </a:rPr>
              <a:t>7. Фотоконкурс для родителей «Лесная гостья в нашем городе»;</a:t>
            </a:r>
          </a:p>
          <a:p>
            <a:r>
              <a:rPr lang="ru-RU" sz="2000" b="1" dirty="0" smtClean="0">
                <a:solidFill>
                  <a:schemeClr val="accent5">
                    <a:lumMod val="75000"/>
                  </a:schemeClr>
                </a:solidFill>
                <a:latin typeface="Times New Roman" pitchFamily="18" charset="0"/>
                <a:cs typeface="Times New Roman" pitchFamily="18" charset="0"/>
              </a:rPr>
              <a:t>8. Итоговое мероприятие: родительское собрание в нетрадиционной форме: мастер-класс для родителей «Ёлочка», «Хороводы с ёлочкой».</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357158" y="1285860"/>
            <a:ext cx="3085328" cy="2313996"/>
          </a:xfrm>
          <a:prstGeom prst="rect">
            <a:avLst/>
          </a:prstGeom>
          <a:ln w="57150">
            <a:solidFill>
              <a:srgbClr val="C00000"/>
            </a:solidFill>
          </a:ln>
        </p:spPr>
      </p:pic>
      <p:sp>
        <p:nvSpPr>
          <p:cNvPr id="4" name="TextBox 3"/>
          <p:cNvSpPr txBox="1"/>
          <p:nvPr/>
        </p:nvSpPr>
        <p:spPr>
          <a:xfrm>
            <a:off x="500034" y="3786190"/>
            <a:ext cx="2950048"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dirty="0" smtClean="0">
                <a:latin typeface="Times New Roman" panose="02020603050405020304" pitchFamily="18" charset="0"/>
                <a:cs typeface="Times New Roman" panose="02020603050405020304" pitchFamily="18" charset="0"/>
              </a:rPr>
              <a:t>Беседа с детьми « Почему нужно беречь нашу природу»</a:t>
            </a:r>
            <a:endParaRPr lang="ru-RU" dirty="0">
              <a:latin typeface="Times New Roman" panose="02020603050405020304" pitchFamily="18" charset="0"/>
              <a:cs typeface="Times New Roman" panose="02020603050405020304" pitchFamily="18" charset="0"/>
            </a:endParaRPr>
          </a:p>
        </p:txBody>
      </p:sp>
      <p:sp>
        <p:nvSpPr>
          <p:cNvPr id="5" name="TextBox 4"/>
          <p:cNvSpPr txBox="1"/>
          <p:nvPr/>
        </p:nvSpPr>
        <p:spPr>
          <a:xfrm>
            <a:off x="2108400" y="487532"/>
            <a:ext cx="5431256"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2000" b="1" dirty="0">
                <a:solidFill>
                  <a:srgbClr val="00B050"/>
                </a:solidFill>
                <a:latin typeface="Times New Roman" panose="02020603050405020304" pitchFamily="18" charset="0"/>
                <a:cs typeface="Times New Roman" panose="02020603050405020304" pitchFamily="18" charset="0"/>
              </a:rPr>
              <a:t>Деятельность </a:t>
            </a:r>
            <a:r>
              <a:rPr lang="ru-RU" sz="2000" b="1" dirty="0" smtClean="0">
                <a:solidFill>
                  <a:srgbClr val="00B050"/>
                </a:solidFill>
                <a:latin typeface="Times New Roman" panose="02020603050405020304" pitchFamily="18" charset="0"/>
                <a:cs typeface="Times New Roman" panose="02020603050405020304" pitchFamily="18" charset="0"/>
              </a:rPr>
              <a:t>с детьми </a:t>
            </a:r>
            <a:r>
              <a:rPr lang="ru-RU" sz="2000" b="1" dirty="0">
                <a:solidFill>
                  <a:srgbClr val="00B050"/>
                </a:solidFill>
                <a:latin typeface="Times New Roman" panose="02020603050405020304" pitchFamily="18" charset="0"/>
                <a:cs typeface="Times New Roman" panose="02020603050405020304" pitchFamily="18" charset="0"/>
              </a:rPr>
              <a:t>в реализации проекта</a:t>
            </a:r>
          </a:p>
        </p:txBody>
      </p:sp>
      <p:pic>
        <p:nvPicPr>
          <p:cNvPr id="6" name="Рисунок 5"/>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5000628" y="3714752"/>
            <a:ext cx="3395840" cy="2546880"/>
          </a:xfrm>
          <a:prstGeom prst="rect">
            <a:avLst/>
          </a:prstGeom>
          <a:ln w="57150">
            <a:solidFill>
              <a:srgbClr val="00B0F0"/>
            </a:solidFill>
          </a:ln>
        </p:spPr>
      </p:pic>
      <p:sp>
        <p:nvSpPr>
          <p:cNvPr id="7" name="TextBox 6"/>
          <p:cNvSpPr txBox="1"/>
          <p:nvPr/>
        </p:nvSpPr>
        <p:spPr>
          <a:xfrm>
            <a:off x="4429124" y="2928934"/>
            <a:ext cx="4464496" cy="46166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sz="2400" b="1" dirty="0" smtClean="0">
                <a:solidFill>
                  <a:srgbClr val="FF0000"/>
                </a:solidFill>
                <a:latin typeface="Times New Roman" panose="02020603050405020304" pitchFamily="18" charset="0"/>
                <a:cs typeface="Times New Roman" panose="02020603050405020304" pitchFamily="18" charset="0"/>
              </a:rPr>
              <a:t>Показ презентации </a:t>
            </a:r>
            <a:r>
              <a:rPr lang="ru-RU" sz="2400" b="1" dirty="0" smtClean="0">
                <a:solidFill>
                  <a:schemeClr val="accent2">
                    <a:lumMod val="75000"/>
                  </a:schemeClr>
                </a:solidFill>
                <a:latin typeface="Times New Roman" panose="02020603050405020304" pitchFamily="18" charset="0"/>
                <a:cs typeface="Times New Roman" panose="02020603050405020304" pitchFamily="18" charset="0"/>
              </a:rPr>
              <a:t>«Чудо ели»</a:t>
            </a:r>
            <a:endParaRPr lang="ru-RU" sz="2400" b="1" dirty="0">
              <a:solidFill>
                <a:schemeClr val="accent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210670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5857884" y="4500570"/>
            <a:ext cx="2798436" cy="2098827"/>
          </a:xfrm>
          <a:prstGeom prst="rect">
            <a:avLst/>
          </a:prstGeom>
          <a:ln w="57150">
            <a:solidFill>
              <a:srgbClr val="00B0F0"/>
            </a:solidFill>
          </a:ln>
        </p:spPr>
      </p:pic>
      <p:sp>
        <p:nvSpPr>
          <p:cNvPr id="5" name="TextBox 4"/>
          <p:cNvSpPr txBox="1"/>
          <p:nvPr/>
        </p:nvSpPr>
        <p:spPr>
          <a:xfrm>
            <a:off x="6286512" y="285728"/>
            <a:ext cx="252028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smtClean="0">
                <a:solidFill>
                  <a:srgbClr val="0070C0"/>
                </a:solidFill>
                <a:latin typeface="Times New Roman" panose="02020603050405020304" pitchFamily="18" charset="0"/>
                <a:cs typeface="Times New Roman" panose="02020603050405020304" pitchFamily="18" charset="0"/>
              </a:rPr>
              <a:t>Художественное творчество детей</a:t>
            </a:r>
            <a:endParaRPr lang="ru-RU" b="1" dirty="0">
              <a:solidFill>
                <a:srgbClr val="0070C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5500694" y="3571876"/>
            <a:ext cx="331236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solidFill>
                  <a:srgbClr val="C00000"/>
                </a:solidFill>
                <a:latin typeface="Times New Roman" panose="02020603050405020304" pitchFamily="18" charset="0"/>
                <a:cs typeface="Times New Roman" panose="02020603050405020304" pitchFamily="18" charset="0"/>
              </a:rPr>
              <a:t>Рисование</a:t>
            </a:r>
          </a:p>
          <a:p>
            <a:pPr algn="ctr"/>
            <a:r>
              <a:rPr lang="ru-RU" dirty="0" smtClean="0">
                <a:latin typeface="Times New Roman" panose="02020603050405020304" pitchFamily="18" charset="0"/>
                <a:cs typeface="Times New Roman" panose="02020603050405020304" pitchFamily="18" charset="0"/>
              </a:rPr>
              <a:t> </a:t>
            </a:r>
            <a:r>
              <a:rPr lang="ru-RU" b="1" dirty="0" smtClean="0">
                <a:solidFill>
                  <a:schemeClr val="tx2"/>
                </a:solidFill>
                <a:latin typeface="Times New Roman" panose="02020603050405020304" pitchFamily="18" charset="0"/>
                <a:cs typeface="Times New Roman" panose="02020603050405020304" pitchFamily="18" charset="0"/>
              </a:rPr>
              <a:t>«Ели большие и маленькие»</a:t>
            </a:r>
            <a:endParaRPr lang="ru-RU" b="1" dirty="0">
              <a:solidFill>
                <a:schemeClr val="tx2"/>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857224" y="357166"/>
            <a:ext cx="3066533" cy="2299900"/>
          </a:xfrm>
          <a:prstGeom prst="rect">
            <a:avLst/>
          </a:prstGeom>
          <a:ln w="57150">
            <a:solidFill>
              <a:srgbClr val="FF0000"/>
            </a:solidFill>
          </a:ln>
        </p:spPr>
      </p:pic>
      <p:sp>
        <p:nvSpPr>
          <p:cNvPr id="8" name="TextBox 7"/>
          <p:cNvSpPr txBox="1"/>
          <p:nvPr/>
        </p:nvSpPr>
        <p:spPr>
          <a:xfrm>
            <a:off x="571472" y="2786058"/>
            <a:ext cx="374441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b="1" dirty="0" smtClean="0">
                <a:solidFill>
                  <a:srgbClr val="C00000"/>
                </a:solidFill>
                <a:latin typeface="Times New Roman" panose="02020603050405020304" pitchFamily="18" charset="0"/>
                <a:cs typeface="Times New Roman" panose="02020603050405020304" pitchFamily="18" charset="0"/>
              </a:rPr>
              <a:t>Оригами +аппликация «Ёлочка»</a:t>
            </a:r>
            <a:endParaRPr lang="ru-RU" b="1" dirty="0">
              <a:solidFill>
                <a:srgbClr val="C00000"/>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5" cstate="screen">
            <a:extLst>
              <a:ext uri="{28A0092B-C50C-407E-A947-70E740481C1C}">
                <a14:useLocalDpi xmlns:a14="http://schemas.microsoft.com/office/drawing/2010/main" xmlns="" val="0"/>
              </a:ext>
            </a:extLst>
          </a:blip>
          <a:stretch>
            <a:fillRect/>
          </a:stretch>
        </p:blipFill>
        <p:spPr>
          <a:xfrm>
            <a:off x="1285852" y="4500570"/>
            <a:ext cx="2655560" cy="1991670"/>
          </a:xfrm>
          <a:prstGeom prst="rect">
            <a:avLst/>
          </a:prstGeom>
          <a:ln w="57150">
            <a:solidFill>
              <a:srgbClr val="92D050"/>
            </a:solidFill>
          </a:ln>
        </p:spPr>
      </p:pic>
      <p:sp>
        <p:nvSpPr>
          <p:cNvPr id="10" name="TextBox 9"/>
          <p:cNvSpPr txBox="1"/>
          <p:nvPr/>
        </p:nvSpPr>
        <p:spPr>
          <a:xfrm>
            <a:off x="500034" y="3643314"/>
            <a:ext cx="3929090" cy="70788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sz="2000" b="1" dirty="0" smtClean="0">
                <a:solidFill>
                  <a:schemeClr val="accent1"/>
                </a:solidFill>
                <a:latin typeface="Times New Roman" panose="02020603050405020304" pitchFamily="18" charset="0"/>
                <a:cs typeface="Times New Roman" panose="02020603050405020304" pitchFamily="18" charset="0"/>
              </a:rPr>
              <a:t>Рисование по замыслу </a:t>
            </a:r>
            <a:r>
              <a:rPr lang="ru-RU" sz="2000" b="1" dirty="0" smtClean="0">
                <a:solidFill>
                  <a:srgbClr val="FF0000"/>
                </a:solidFill>
                <a:latin typeface="Times New Roman" panose="02020603050405020304" pitchFamily="18" charset="0"/>
                <a:cs typeface="Times New Roman" panose="02020603050405020304" pitchFamily="18" charset="0"/>
              </a:rPr>
              <a:t>« Ёлка в гости к нам пришла»</a:t>
            </a:r>
            <a:endParaRPr lang="ru-RU" sz="20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8043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4355976" y="358209"/>
            <a:ext cx="4660384" cy="3495288"/>
          </a:xfrm>
          <a:prstGeom prst="rect">
            <a:avLst/>
          </a:prstGeom>
          <a:ln w="57150">
            <a:solidFill>
              <a:srgbClr val="7030A0"/>
            </a:solidFill>
          </a:ln>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487681" y="2996952"/>
            <a:ext cx="4660384" cy="3495288"/>
          </a:xfrm>
          <a:prstGeom prst="rect">
            <a:avLst/>
          </a:prstGeom>
          <a:ln w="57150">
            <a:solidFill>
              <a:srgbClr val="FF0000"/>
            </a:solidFill>
          </a:ln>
        </p:spPr>
      </p:pic>
      <p:sp>
        <p:nvSpPr>
          <p:cNvPr id="5" name="TextBox 4"/>
          <p:cNvSpPr txBox="1"/>
          <p:nvPr/>
        </p:nvSpPr>
        <p:spPr>
          <a:xfrm>
            <a:off x="1665745" y="1928664"/>
            <a:ext cx="230425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solidFill>
                  <a:srgbClr val="FF0066"/>
                </a:solidFill>
                <a:latin typeface="Times New Roman" panose="02020603050405020304" pitchFamily="18" charset="0"/>
                <a:cs typeface="Times New Roman" panose="02020603050405020304" pitchFamily="18" charset="0"/>
              </a:rPr>
              <a:t>Аппликация</a:t>
            </a:r>
          </a:p>
          <a:p>
            <a:pPr algn="ctr"/>
            <a:r>
              <a:rPr lang="ru-RU" dirty="0" smtClean="0">
                <a:solidFill>
                  <a:srgbClr val="00B0F0"/>
                </a:solidFill>
                <a:latin typeface="Times New Roman" panose="02020603050405020304" pitchFamily="18" charset="0"/>
                <a:cs typeface="Times New Roman" panose="02020603050405020304" pitchFamily="18" charset="0"/>
              </a:rPr>
              <a:t> «</a:t>
            </a:r>
            <a:r>
              <a:rPr lang="ru-RU" b="1" dirty="0" smtClean="0">
                <a:solidFill>
                  <a:srgbClr val="00B0F0"/>
                </a:solidFill>
                <a:latin typeface="Times New Roman" panose="02020603050405020304" pitchFamily="18" charset="0"/>
                <a:cs typeface="Times New Roman" panose="02020603050405020304" pitchFamily="18" charset="0"/>
              </a:rPr>
              <a:t>Ёлочка в снегу»</a:t>
            </a:r>
            <a:endParaRPr lang="ru-RU" b="1" dirty="0">
              <a:solidFill>
                <a:srgbClr val="00B0F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3187897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323528" y="742392"/>
            <a:ext cx="4029912" cy="5373216"/>
          </a:xfrm>
          <a:prstGeom prst="rect">
            <a:avLst/>
          </a:prstGeom>
          <a:ln w="57150">
            <a:solidFill>
              <a:srgbClr val="FF0000"/>
            </a:solidFill>
          </a:ln>
        </p:spPr>
      </p:pic>
      <p:pic>
        <p:nvPicPr>
          <p:cNvPr id="4" name="Рисунок 3"/>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4539560" y="2796912"/>
            <a:ext cx="4424928" cy="3318696"/>
          </a:xfrm>
          <a:prstGeom prst="rect">
            <a:avLst/>
          </a:prstGeom>
          <a:ln w="57150">
            <a:solidFill>
              <a:srgbClr val="FFFF00"/>
            </a:solidFill>
          </a:ln>
        </p:spPr>
      </p:pic>
      <p:sp>
        <p:nvSpPr>
          <p:cNvPr id="5" name="TextBox 4"/>
          <p:cNvSpPr txBox="1"/>
          <p:nvPr/>
        </p:nvSpPr>
        <p:spPr>
          <a:xfrm>
            <a:off x="5023832" y="1556792"/>
            <a:ext cx="3456384"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solidFill>
                  <a:schemeClr val="accent4">
                    <a:lumMod val="75000"/>
                  </a:schemeClr>
                </a:solidFill>
                <a:latin typeface="Times New Roman" panose="02020603050405020304" pitchFamily="18" charset="0"/>
                <a:cs typeface="Times New Roman" panose="02020603050405020304" pitchFamily="18" charset="0"/>
              </a:rPr>
              <a:t>Украшение с детьми искусственной ели в группе к Новому году</a:t>
            </a:r>
            <a:endParaRPr lang="ru-RU" b="1" dirty="0">
              <a:solidFill>
                <a:schemeClr val="accent4">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4984382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756</Words>
  <Application>Microsoft Office PowerPoint</Application>
  <PresentationFormat>Экран (4:3)</PresentationFormat>
  <Paragraphs>100</Paragraphs>
  <Slides>24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Домашний</dc:creator>
  <cp:lastModifiedBy>LYDIYA</cp:lastModifiedBy>
  <cp:revision>12</cp:revision>
  <dcterms:created xsi:type="dcterms:W3CDTF">2018-01-22T17:12:42Z</dcterms:created>
  <dcterms:modified xsi:type="dcterms:W3CDTF">2022-02-13T16:16:27Z</dcterms:modified>
</cp:coreProperties>
</file>