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0" r:id="rId3"/>
    <p:sldId id="271" r:id="rId4"/>
    <p:sldId id="272" r:id="rId5"/>
    <p:sldId id="267" r:id="rId6"/>
    <p:sldId id="257" r:id="rId7"/>
    <p:sldId id="274" r:id="rId8"/>
    <p:sldId id="256" r:id="rId9"/>
    <p:sldId id="268" r:id="rId10"/>
    <p:sldId id="258" r:id="rId11"/>
    <p:sldId id="273" r:id="rId12"/>
    <p:sldId id="259" r:id="rId13"/>
    <p:sldId id="260" r:id="rId14"/>
    <p:sldId id="261" r:id="rId15"/>
    <p:sldId id="262" r:id="rId16"/>
    <p:sldId id="263" r:id="rId17"/>
    <p:sldId id="265" r:id="rId18"/>
    <p:sldId id="264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алгебры в 7 классе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 smtClean="0"/>
              <a:t>Приведение дробей к общему знаменателю</a:t>
            </a:r>
          </a:p>
          <a:p>
            <a:pPr marL="0" indent="0" algn="r">
              <a:buNone/>
            </a:pPr>
            <a:r>
              <a:rPr lang="ru-RU" sz="3600" i="1" dirty="0" smtClean="0"/>
              <a:t>Попова Н.А.</a:t>
            </a:r>
          </a:p>
          <a:p>
            <a:pPr algn="ctr"/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val="1614906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Приведите дроби к новому знаменателю: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371600" y="2348880"/>
                <a:ext cx="6800800" cy="3816424"/>
              </a:xfr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/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ас²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к знаменателю 16а²с³</a:t>
                </a:r>
              </a:p>
              <a:p>
                <a:pPr marL="514350" indent="-514350">
                  <a:buAutoNum type="arabicPeriod"/>
                </a:pPr>
                <a:endParaRPr lang="ru-RU" sz="4000" b="1" dirty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а²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к знаменателю 25а⁴к²</a:t>
                </a:r>
                <a:endParaRPr lang="ru-RU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371600" y="2348880"/>
                <a:ext cx="6800800" cy="381642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121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ru-RU" b="1" dirty="0" smtClean="0"/>
              </a:p>
              <a:p>
                <a:pPr marL="0" indent="0" algn="ctr">
                  <a:buNone/>
                </a:pPr>
                <a:r>
                  <a:rPr lang="ru-RU" b="1" dirty="0" smtClean="0"/>
                  <a:t>1</a:t>
                </a:r>
                <a:r>
                  <a:rPr lang="ru-RU" sz="5400" b="1" dirty="0" smtClean="0"/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𝟑</m:t>
                        </m:r>
                        <m:r>
                          <a:rPr lang="ru-RU" sz="5400" b="1" i="1"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𝟒</m:t>
                        </m:r>
                        <m:r>
                          <a:rPr lang="ru-RU" sz="5400" b="1" i="1">
                            <a:latin typeface="Cambria Math"/>
                          </a:rPr>
                          <m:t>ас²</m:t>
                        </m:r>
                      </m:den>
                    </m:f>
                  </m:oMath>
                </a14:m>
                <a:r>
                  <a:rPr lang="ru-RU" sz="5400" b="1" dirty="0" smtClean="0"/>
                  <a:t>=</a:t>
                </a:r>
                <a:r>
                  <a:rPr lang="ru-RU" sz="54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𝟑</m:t>
                        </m:r>
                        <m:r>
                          <a:rPr lang="ru-RU" sz="5400" b="1" i="1">
                            <a:latin typeface="Cambria Math"/>
                          </a:rPr>
                          <m:t>к∗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ас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𝟒</m:t>
                        </m:r>
                        <m:r>
                          <a:rPr lang="ru-RU" sz="5400" b="1" i="1">
                            <a:latin typeface="Cambria Math"/>
                          </a:rPr>
                          <m:t>ас²∗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ас</m:t>
                        </m:r>
                      </m:den>
                    </m:f>
                  </m:oMath>
                </a14:m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dirty="0" smtClean="0">
                            <a:latin typeface="Cambria Math"/>
                          </a:rPr>
                          <m:t>𝟏𝟐</m:t>
                        </m:r>
                        <m:r>
                          <a:rPr lang="ru-RU" sz="5400" b="1" i="1" dirty="0" smtClean="0">
                            <a:latin typeface="Cambria Math"/>
                          </a:rPr>
                          <m:t>аск</m:t>
                        </m:r>
                      </m:num>
                      <m:den>
                        <m:r>
                          <a:rPr lang="ru-RU" sz="5400" b="1" i="1" dirty="0" smtClean="0">
                            <a:latin typeface="Cambria Math"/>
                          </a:rPr>
                          <m:t>𝟏𝟔</m:t>
                        </m:r>
                        <m:r>
                          <a:rPr lang="ru-RU" sz="5400" b="1" i="1" dirty="0" smtClean="0">
                            <a:latin typeface="Cambria Math"/>
                          </a:rPr>
                          <m:t>а²с³</m:t>
                        </m:r>
                      </m:den>
                    </m:f>
                  </m:oMath>
                </a14:m>
                <a:endParaRPr lang="ru-RU" sz="5400" b="1" dirty="0" smtClean="0"/>
              </a:p>
              <a:p>
                <a:pPr marL="0" indent="0" algn="ctr">
                  <a:buNone/>
                </a:pPr>
                <a:endParaRPr lang="ru-RU" sz="5400" b="1" dirty="0"/>
              </a:p>
              <a:p>
                <a:pPr marL="0" indent="0" algn="ctr">
                  <a:buNone/>
                </a:pPr>
                <a:r>
                  <a:rPr lang="ru-RU" sz="5400" b="1" dirty="0" smtClean="0"/>
                  <a:t>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𝟓</m:t>
                        </m:r>
                        <m:r>
                          <a:rPr lang="ru-RU" sz="5400" b="1" i="1">
                            <a:latin typeface="Cambria Math"/>
                          </a:rPr>
                          <m:t>а²</m:t>
                        </m:r>
                      </m:den>
                    </m:f>
                  </m:oMath>
                </a14:m>
                <a:r>
                  <a:rPr lang="ru-RU" sz="5400" b="1" dirty="0"/>
                  <a:t> </a:t>
                </a:r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𝟏𝟏</m:t>
                        </m:r>
                        <m:r>
                          <a:rPr lang="ru-RU" sz="5400" b="1" i="1" smtClean="0">
                            <a:latin typeface="Cambria Math"/>
                          </a:rPr>
                          <m:t>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𝟓</m:t>
                        </m:r>
                        <m:r>
                          <a:rPr lang="ru-RU" sz="5400" b="1" i="1">
                            <a:latin typeface="Cambria Math"/>
                          </a:rPr>
                          <m:t>а²∗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den>
                    </m:f>
                  </m:oMath>
                </a14:m>
                <a:r>
                  <a:rPr lang="ru-RU" sz="5400" b="1" dirty="0"/>
                  <a:t> </a:t>
                </a:r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latin typeface="Cambria Math"/>
                          </a:rPr>
                          <m:t>𝟓𝟓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а²к²</m:t>
                        </m:r>
                      </m:num>
                      <m:den>
                        <m:r>
                          <a:rPr lang="ru-RU" sz="5400" b="1" i="1" smtClean="0">
                            <a:latin typeface="Cambria Math"/>
                          </a:rPr>
                          <m:t>𝟐𝟓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𝟒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den>
                    </m:f>
                  </m:oMath>
                </a14:m>
                <a:endParaRPr lang="ru-RU" sz="54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46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endParaRPr lang="ru-RU" b="1" dirty="0" smtClean="0"/>
              </a:p>
              <a:p>
                <a:pPr marL="0" indent="0" algn="ctr">
                  <a:buNone/>
                </a:pPr>
                <a:r>
                  <a:rPr lang="ru-RU" b="1" dirty="0" smtClean="0"/>
                  <a:t>1</a:t>
                </a:r>
                <a:r>
                  <a:rPr lang="ru-RU" sz="5400" b="1" dirty="0" smtClean="0"/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𝟑</m:t>
                        </m:r>
                        <m:r>
                          <a:rPr lang="ru-RU" sz="5400" b="1" i="1"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𝟒</m:t>
                        </m:r>
                        <m:r>
                          <a:rPr lang="ru-RU" sz="5400" b="1" i="1">
                            <a:latin typeface="Cambria Math"/>
                          </a:rPr>
                          <m:t>ас²</m:t>
                        </m:r>
                      </m:den>
                    </m:f>
                  </m:oMath>
                </a14:m>
                <a:r>
                  <a:rPr lang="ru-RU" sz="5400" b="1" dirty="0" smtClean="0"/>
                  <a:t>=</a:t>
                </a:r>
                <a:r>
                  <a:rPr lang="ru-RU" sz="54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𝟑</m:t>
                        </m:r>
                        <m:r>
                          <a:rPr lang="ru-RU" sz="5400" b="1" i="1">
                            <a:latin typeface="Cambria Math"/>
                          </a:rPr>
                          <m:t>к∗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ас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𝟒</m:t>
                        </m:r>
                        <m:r>
                          <a:rPr lang="ru-RU" sz="5400" b="1" i="1">
                            <a:latin typeface="Cambria Math"/>
                          </a:rPr>
                          <m:t>ас²∗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ас</m:t>
                        </m:r>
                      </m:den>
                    </m:f>
                  </m:oMath>
                </a14:m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dirty="0" smtClean="0">
                            <a:latin typeface="Cambria Math"/>
                          </a:rPr>
                          <m:t>𝟏𝟐</m:t>
                        </m:r>
                        <m:r>
                          <a:rPr lang="ru-RU" sz="5400" b="1" i="1" dirty="0" smtClean="0">
                            <a:latin typeface="Cambria Math"/>
                          </a:rPr>
                          <m:t>аск</m:t>
                        </m:r>
                      </m:num>
                      <m:den>
                        <m:r>
                          <a:rPr lang="ru-RU" sz="5400" b="1" i="1" dirty="0" smtClean="0">
                            <a:latin typeface="Cambria Math"/>
                          </a:rPr>
                          <m:t>𝟏𝟔</m:t>
                        </m:r>
                        <m:r>
                          <a:rPr lang="ru-RU" sz="5400" b="1" i="1" dirty="0" smtClean="0">
                            <a:latin typeface="Cambria Math"/>
                          </a:rPr>
                          <m:t>а²с³</m:t>
                        </m:r>
                      </m:den>
                    </m:f>
                  </m:oMath>
                </a14:m>
                <a:endParaRPr lang="ru-RU" sz="5400" b="1" dirty="0" smtClean="0"/>
              </a:p>
              <a:p>
                <a:pPr marL="0" indent="0" algn="ctr">
                  <a:buNone/>
                </a:pPr>
                <a:endParaRPr lang="ru-RU" sz="5400" b="1" dirty="0"/>
              </a:p>
              <a:p>
                <a:pPr marL="0" indent="0" algn="ctr">
                  <a:buNone/>
                </a:pPr>
                <a:r>
                  <a:rPr lang="ru-RU" sz="5400" b="1" dirty="0" smtClean="0"/>
                  <a:t>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𝟓</m:t>
                        </m:r>
                        <m:r>
                          <a:rPr lang="ru-RU" sz="5400" b="1" i="1">
                            <a:latin typeface="Cambria Math"/>
                          </a:rPr>
                          <m:t>а²</m:t>
                        </m:r>
                      </m:den>
                    </m:f>
                  </m:oMath>
                </a14:m>
                <a:r>
                  <a:rPr lang="ru-RU" sz="5400" b="1" dirty="0"/>
                  <a:t> </a:t>
                </a:r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/>
                          </a:rPr>
                          <m:t>𝟏𝟏</m:t>
                        </m:r>
                        <m:r>
                          <a:rPr lang="ru-RU" sz="5400" b="1" i="1" smtClean="0">
                            <a:latin typeface="Cambria Math"/>
                          </a:rPr>
                          <m:t>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num>
                      <m:den>
                        <m:r>
                          <a:rPr lang="ru-RU" sz="5400" b="1" i="1">
                            <a:latin typeface="Cambria Math"/>
                          </a:rPr>
                          <m:t>𝟓</m:t>
                        </m:r>
                        <m:r>
                          <a:rPr lang="ru-RU" sz="5400" b="1" i="1">
                            <a:latin typeface="Cambria Math"/>
                          </a:rPr>
                          <m:t>а²∗</m:t>
                        </m:r>
                        <m:r>
                          <a:rPr lang="ru-RU" sz="5400" b="1" i="1" smtClean="0">
                            <a:latin typeface="Cambria Math"/>
                          </a:rPr>
                          <m:t>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den>
                    </m:f>
                  </m:oMath>
                </a14:m>
                <a:r>
                  <a:rPr lang="ru-RU" sz="5400" b="1" dirty="0"/>
                  <a:t> </a:t>
                </a:r>
                <a:r>
                  <a:rPr lang="ru-RU" sz="54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latin typeface="Cambria Math"/>
                          </a:rPr>
                          <m:t>𝟓𝟓</m:t>
                        </m:r>
                        <m:r>
                          <a:rPr lang="ru-RU" sz="5400" b="1" i="1" smtClean="0">
                            <a:latin typeface="Cambria Math"/>
                          </a:rPr>
                          <m:t>а²к²</m:t>
                        </m:r>
                      </m:num>
                      <m:den>
                        <m:r>
                          <a:rPr lang="ru-RU" sz="5400" b="1" i="1" smtClean="0">
                            <a:latin typeface="Cambria Math"/>
                          </a:rPr>
                          <m:t>𝟐𝟓</m:t>
                        </m:r>
                        <m:sSup>
                          <m:sSupPr>
                            <m:ctrlPr>
                              <a:rPr lang="ru-RU" sz="5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5400" b="1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5400" b="1" i="1" smtClean="0">
                                <a:latin typeface="Cambria Math"/>
                              </a:rPr>
                              <m:t>𝟒</m:t>
                            </m:r>
                          </m:sup>
                        </m:sSup>
                        <m:r>
                          <a:rPr lang="ru-RU" sz="5400" b="1" i="1" smtClean="0">
                            <a:latin typeface="Cambria Math"/>
                          </a:rPr>
                          <m:t>к²</m:t>
                        </m:r>
                      </m:den>
                    </m:f>
                  </m:oMath>
                </a14:m>
                <a:endParaRPr lang="ru-RU" sz="54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280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Привести дроби к общему знаменателю: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83568" y="1916832"/>
                <a:ext cx="7704856" cy="4104456"/>
              </a:xfr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>
                <a:noAutofit/>
              </a:bodyPr>
              <a:lstStyle/>
              <a:p>
                <a:r>
                  <a:rPr lang="ru-RU" sz="4000" b="1" dirty="0" smtClean="0">
                    <a:solidFill>
                      <a:schemeClr val="tx1"/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40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4000" b="1" dirty="0">
                    <a:solidFill>
                      <a:schemeClr val="tx1"/>
                    </a:solidFill>
                  </a:rPr>
                  <a:t>б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endParaRPr lang="ru-RU" sz="40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4000" b="1" dirty="0">
                    <a:solidFill>
                      <a:schemeClr val="tx1"/>
                    </a:solidFill>
                  </a:rPr>
                  <a:t>в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40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4000" b="1" dirty="0">
                    <a:solidFill>
                      <a:schemeClr val="tx1"/>
                    </a:solidFill>
                  </a:rPr>
                  <a:t>г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х+х²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х³−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𝟐𝟕</m:t>
                        </m:r>
                      </m:den>
                    </m:f>
                  </m:oMath>
                </a14:m>
                <a:endParaRPr lang="ru-RU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83568" y="1916832"/>
                <a:ext cx="7704856" cy="4104456"/>
              </a:xfrm>
              <a:blipFill rotWithShape="1">
                <a:blip r:embed="rId2"/>
                <a:stretch>
                  <a:fillRect b="-4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70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приведения дробей к общему знаменателю: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208912" cy="4464496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Найти НОЗ.</a:t>
            </a:r>
          </a:p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Найти дополнительные множители для каждой дроби.</a:t>
            </a:r>
          </a:p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</a:rPr>
              <a:t>Выполнить умножение дополнительного множителя и числителя.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24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дроби к общему знаменателю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bg2">
                  <a:lumMod val="75000"/>
                </a:schemeClr>
              </a:solidFill>
            </p:spPr>
            <p:txBody>
              <a:bodyPr>
                <a:normAutofit/>
              </a:bodyPr>
              <a:lstStyle/>
              <a:p>
                <a:pPr algn="ctr"/>
                <a:r>
                  <a:rPr lang="ru-RU" sz="5400" b="1" dirty="0" smtClean="0">
                    <a:solidFill>
                      <a:schemeClr val="tx1"/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den>
                    </m:f>
                  </m:oMath>
                </a14:m>
                <a:endParaRPr lang="ru-RU" sz="5400" b="1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sz="5400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ru-RU" sz="5400" b="1" dirty="0">
                    <a:solidFill>
                      <a:schemeClr val="tx1"/>
                    </a:solidFill>
                  </a:rPr>
                  <a:t>б</a:t>
                </a:r>
                <a:r>
                  <a:rPr lang="ru-RU" sz="5400" b="1" dirty="0" smtClean="0">
                    <a:solidFill>
                      <a:schemeClr val="tx1"/>
                    </a:solidFill>
                  </a:rPr>
                  <a:t>)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р</m:t>
                        </m:r>
                      </m:den>
                    </m:f>
                  </m:oMath>
                </a14:m>
                <a:r>
                  <a:rPr lang="ru-RU" sz="5400" b="1" dirty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sz="5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</m:t>
                        </m:r>
                      </m:den>
                    </m:f>
                  </m:oMath>
                </a14:m>
                <a:endParaRPr lang="ru-RU" sz="5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1770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83568" y="1844824"/>
                <a:ext cx="7848872" cy="4176464"/>
              </a:xfr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lang="ru-RU" sz="4000" b="1" dirty="0" smtClean="0">
                    <a:solidFill>
                      <a:schemeClr val="tx1"/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=</a:t>
                </a:r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ху</m:t>
                        </m:r>
                      </m:den>
                    </m:f>
                    <m:r>
                      <a:rPr lang="ru-RU" sz="4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𝟗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ху</m:t>
                        </m:r>
                      </m:den>
                    </m:f>
                  </m:oMath>
                </a14:m>
                <a:endParaRPr lang="ru-RU" sz="4000" b="1" dirty="0" smtClean="0">
                  <a:solidFill>
                    <a:schemeClr val="tx1"/>
                  </a:solidFill>
                </a:endParaRPr>
              </a:p>
              <a:p>
                <a:endParaRPr lang="ru-RU" sz="4000" b="1" dirty="0">
                  <a:solidFill>
                    <a:schemeClr val="tx1"/>
                  </a:solidFill>
                </a:endParaRPr>
              </a:p>
              <a:p>
                <a:r>
                  <a:rPr lang="ru-RU" sz="4000" b="1" dirty="0">
                    <a:solidFill>
                      <a:schemeClr val="tx1"/>
                    </a:solidFill>
                  </a:rPr>
                  <a:t>б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р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∗а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р∗а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=</a:t>
                </a:r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ра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000" b="1" dirty="0">
                    <a:solidFill>
                      <a:schemeClr val="tx1"/>
                    </a:solidFill>
                  </a:rPr>
                  <a:t> </a:t>
                </a:r>
                <a:r>
                  <a:rPr lang="ru-RU" sz="4000" b="1" dirty="0" smtClean="0">
                    <a:solidFill>
                      <a:schemeClr val="tx1"/>
                    </a:solidFill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а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к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∗р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а∗р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к</m:t>
                        </m:r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р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ар</m:t>
                        </m:r>
                      </m:den>
                    </m:f>
                  </m:oMath>
                </a14:m>
                <a:endParaRPr lang="ru-RU" sz="4000" b="1" dirty="0">
                  <a:solidFill>
                    <a:schemeClr val="tx1"/>
                  </a:solidFill>
                </a:endParaRPr>
              </a:p>
              <a:p>
                <a:endParaRPr lang="ru-RU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83568" y="1844824"/>
                <a:ext cx="7848872" cy="417646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411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260648"/>
                <a:ext cx="8229600" cy="6178698"/>
              </a:xfr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>
                <a:noAutofit/>
              </a:bodyPr>
              <a:lstStyle/>
              <a:p>
                <a:r>
                  <a:rPr lang="ru-RU" sz="2800" b="1" dirty="0" smtClean="0"/>
                  <a:t>1. Что является общим знаменателем для дробей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800" b="1" dirty="0" smtClean="0"/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800" b="1" dirty="0" smtClean="0"/>
                  <a:t>?</a:t>
                </a:r>
                <a:br>
                  <a:rPr lang="ru-RU" sz="2800" b="1" dirty="0" smtClean="0"/>
                </a:br>
                <a:r>
                  <a:rPr lang="ru-RU" sz="2800" b="1" dirty="0" smtClean="0"/>
                  <a:t/>
                </a:r>
                <a:br>
                  <a:rPr lang="ru-RU" sz="2800" b="1" dirty="0" smtClean="0"/>
                </a:br>
                <a:r>
                  <a:rPr lang="ru-RU" sz="2800" b="1" dirty="0" smtClean="0"/>
                  <a:t>2. Выполните приведение дробей к общему знаменателю:</a:t>
                </a:r>
                <a:br>
                  <a:rPr lang="ru-RU" sz="2800" b="1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х+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b="1" dirty="0"/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х−</m:t>
                        </m:r>
                        <m:r>
                          <a:rPr lang="ru-RU" sz="2800" b="1" i="1" smtClean="0"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b="1" dirty="0" smtClean="0"/>
                  <a:t>.</a:t>
                </a:r>
                <a:br>
                  <a:rPr lang="ru-RU" sz="2800" b="1" dirty="0" smtClean="0"/>
                </a:br>
                <a:r>
                  <a:rPr lang="ru-RU" sz="2800" b="1" dirty="0" smtClean="0"/>
                  <a:t/>
                </a:r>
                <a:br>
                  <a:rPr lang="ru-RU" sz="2800" b="1" dirty="0" smtClean="0"/>
                </a:br>
                <a:r>
                  <a:rPr lang="ru-RU" sz="2800" b="1" dirty="0" smtClean="0"/>
                  <a:t>3. Какой наименьший общий знаменатель для дробей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х−у</m:t>
                        </m:r>
                      </m:den>
                    </m:f>
                  </m:oMath>
                </a14:m>
                <a:r>
                  <a:rPr lang="ru-RU" sz="2800" b="1" dirty="0"/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/>
                          </a:rPr>
                          <m:t>у</m:t>
                        </m:r>
                      </m:num>
                      <m:den>
                        <m:r>
                          <a:rPr lang="ru-RU" sz="2800" b="1" i="1" smtClean="0">
                            <a:latin typeface="Cambria Math"/>
                          </a:rPr>
                          <m:t>у−х</m:t>
                        </m:r>
                      </m:den>
                    </m:f>
                  </m:oMath>
                </a14:m>
                <a:r>
                  <a:rPr lang="ru-RU" sz="2800" b="1" dirty="0"/>
                  <a:t>?</a:t>
                </a:r>
                <a:br>
                  <a:rPr lang="ru-RU" sz="2800" b="1" dirty="0"/>
                </a:br>
                <a:r>
                  <a:rPr lang="ru-RU" sz="3600" dirty="0"/>
                  <a:t/>
                </a:r>
                <a:br>
                  <a:rPr lang="ru-RU" sz="3600" dirty="0"/>
                </a:br>
                <a:endParaRPr lang="ru-RU" sz="36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260648"/>
                <a:ext cx="8229600" cy="6178698"/>
              </a:xfrm>
              <a:blipFill rotWithShape="1">
                <a:blip r:embed="rId2"/>
                <a:stretch>
                  <a:fillRect r="-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1102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Привести дроби к общему знаменателю: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5576" y="1988840"/>
                <a:ext cx="7848872" cy="4032448"/>
              </a:xfrm>
              <a:solidFill>
                <a:schemeClr val="accent1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lang="ru-RU" sz="3600" b="1" dirty="0" smtClean="0">
                    <a:solidFill>
                      <a:schemeClr val="tx1"/>
                    </a:solidFill>
                  </a:rPr>
                  <a:t>1 вариант: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х−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−х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+х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</a:rPr>
                  <a:t> и</a:t>
                </a:r>
                <a:r>
                  <a:rPr lang="ru-RU" sz="36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endParaRPr lang="ru-RU" sz="3600" b="1" dirty="0">
                  <a:solidFill>
                    <a:schemeClr val="tx1"/>
                  </a:solidFill>
                </a:endParaRPr>
              </a:p>
              <a:p>
                <a:r>
                  <a:rPr lang="ru-RU" sz="3600" b="1" dirty="0" smtClean="0">
                    <a:solidFill>
                      <a:schemeClr val="tx1"/>
                    </a:solidFill>
                  </a:rPr>
                  <a:t>2 вариант: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х−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−х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tx1"/>
                    </a:solidFill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х+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х+</m:t>
                        </m:r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tx1"/>
                    </a:solidFill>
                  </a:rPr>
                  <a:t> </a:t>
                </a:r>
              </a:p>
              <a:p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5576" y="1988840"/>
                <a:ext cx="7848872" cy="403244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0239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tx2"/>
                </a:solidFill>
              </a:rPr>
              <a:t>Самооценка: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1. Я </a:t>
            </a:r>
            <a:r>
              <a:rPr lang="ru-RU" sz="3200" b="1" dirty="0" smtClean="0">
                <a:solidFill>
                  <a:srgbClr val="C00000"/>
                </a:solidFill>
              </a:rPr>
              <a:t>знаю</a:t>
            </a:r>
            <a:r>
              <a:rPr lang="ru-RU" sz="3200" b="1" dirty="0" smtClean="0"/>
              <a:t>, что для того чтобы привести дроби к общему знаменателю надо найти наименьший общий знаменатель(НОЗ).</a:t>
            </a:r>
            <a:br>
              <a:rPr lang="ru-RU" sz="3200" b="1" dirty="0" smtClean="0"/>
            </a:br>
            <a:r>
              <a:rPr lang="ru-RU" sz="3200" b="1" dirty="0" smtClean="0"/>
              <a:t>2. Я </a:t>
            </a:r>
            <a:r>
              <a:rPr lang="ru-RU" sz="3200" b="1" dirty="0" smtClean="0">
                <a:solidFill>
                  <a:srgbClr val="C00000"/>
                </a:solidFill>
              </a:rPr>
              <a:t>понимаю</a:t>
            </a:r>
            <a:r>
              <a:rPr lang="ru-RU" sz="3200" b="1" dirty="0" smtClean="0"/>
              <a:t>, что при приведении дробей к НОЗ полезно разложить на множители их знаменатели.</a:t>
            </a:r>
            <a:br>
              <a:rPr lang="ru-RU" sz="3200" b="1" dirty="0" smtClean="0"/>
            </a:br>
            <a:r>
              <a:rPr lang="ru-RU" sz="3200" b="1" dirty="0" smtClean="0"/>
              <a:t>3. Я </a:t>
            </a:r>
            <a:r>
              <a:rPr lang="ru-RU" sz="3200" b="1" dirty="0" smtClean="0">
                <a:solidFill>
                  <a:srgbClr val="C00000"/>
                </a:solidFill>
              </a:rPr>
              <a:t>могу</a:t>
            </a:r>
            <a:r>
              <a:rPr lang="ru-RU" sz="3200" b="1" dirty="0" smtClean="0"/>
              <a:t> приводить обыкновенные дроби к общему знаменателю. </a:t>
            </a:r>
            <a:br>
              <a:rPr lang="ru-RU" sz="3200" b="1" dirty="0" smtClean="0"/>
            </a:br>
            <a:r>
              <a:rPr lang="ru-RU" sz="3200" b="1" dirty="0" smtClean="0"/>
              <a:t>4. Я </a:t>
            </a:r>
            <a:r>
              <a:rPr lang="ru-RU" sz="3200" b="1" dirty="0" smtClean="0">
                <a:solidFill>
                  <a:srgbClr val="C00000"/>
                </a:solidFill>
              </a:rPr>
              <a:t>умею </a:t>
            </a:r>
            <a:r>
              <a:rPr lang="ru-RU" sz="3200" b="1" dirty="0" smtClean="0"/>
              <a:t>приводить алгебраические дроби к общему знаменателю.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524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2232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Проблема???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- Какая дробь называется алгебраической?</a:t>
            </a:r>
          </a:p>
          <a:p>
            <a:r>
              <a:rPr lang="ru-RU" dirty="0"/>
              <a:t>- Сформулируйте свойства алгебраической </a:t>
            </a:r>
            <a:r>
              <a:rPr lang="ru-RU" dirty="0" smtClean="0"/>
              <a:t>дроби</a:t>
            </a:r>
          </a:p>
          <a:p>
            <a:r>
              <a:rPr lang="ru-RU" dirty="0" smtClean="0"/>
              <a:t>как сравнить, сложить дроби у которых разные знаменателями? Какими правилами мы пользуемся при этом?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Умею ли я?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1) Сократите: </a:t>
                </a:r>
                <a:r>
                  <a:rPr lang="ru-RU" dirty="0"/>
                  <a:t>10/15 , 13/52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2) Перевести </a:t>
                </a:r>
                <a:r>
                  <a:rPr lang="ru-RU" dirty="0"/>
                  <a:t>дроби из обыкновенной в десятичные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14/10;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¼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½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81/2; </a:t>
                </a:r>
              </a:p>
              <a:p>
                <a:pPr marL="0" indent="0">
                  <a:buNone/>
                </a:pPr>
                <a:r>
                  <a:rPr lang="ru-RU" dirty="0" smtClean="0"/>
                  <a:t>3) Перевести </a:t>
                </a:r>
                <a:r>
                  <a:rPr lang="ru-RU" dirty="0"/>
                  <a:t>из десятичной дроби в обыкновенную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0,2 ; 0,4; </a:t>
                </a:r>
                <a:r>
                  <a:rPr lang="ru-RU" dirty="0"/>
                  <a:t>0,6 </a:t>
                </a:r>
                <a:r>
                  <a:rPr lang="ru-RU" dirty="0" smtClean="0"/>
                  <a:t>; </a:t>
                </a:r>
                <a:r>
                  <a:rPr lang="ru-RU" dirty="0"/>
                  <a:t>0,75 </a:t>
                </a:r>
                <a:r>
                  <a:rPr lang="ru-RU" dirty="0" smtClean="0"/>
                  <a:t>; 2,5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4) Сократите дроби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15 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18 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dirty="0"/>
                  <a:t>      </a:t>
                </a:r>
                <a:r>
                  <a:rPr lang="ru-RU" dirty="0" smtClean="0"/>
                  <a:t>б</a:t>
                </a:r>
                <a:r>
                  <a:rPr lang="ru-RU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48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36 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               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2"/>
                <a:stretch>
                  <a:fillRect l="-2715" t="-2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Знаю ли 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6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Учащиеся </a:t>
            </a:r>
            <a:r>
              <a:rPr lang="ru-RU" dirty="0"/>
              <a:t>формулируют самостоятельно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Тема </a:t>
            </a:r>
            <a:r>
              <a:rPr lang="ru-RU" dirty="0"/>
              <a:t>урока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98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: Приведение дробей к общему знаменателю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Научиться приводить алгебраические дроби к общему знаменателю</a:t>
            </a:r>
          </a:p>
          <a:p>
            <a:r>
              <a:rPr lang="ru-RU" dirty="0" smtClean="0"/>
              <a:t>Учиться рассуждать, анализировать, высказывать свою точку зрения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Умения: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Продолжать развивать коммуникативные умения работы в парах, в группах</a:t>
            </a:r>
          </a:p>
          <a:p>
            <a:r>
              <a:rPr lang="ru-RU" dirty="0" smtClean="0"/>
              <a:t>Развивать диапазон от простого к сложному, принимая свои ошибки и радуясь успехам других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24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одзаголовок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5400" b="1" dirty="0" smtClean="0">
                    <a:solidFill>
                      <a:schemeClr val="tx1"/>
                    </a:solidFill>
                  </a:rPr>
                  <a:t> 1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вариант  </a:t>
                </a:r>
                <a:r>
                  <a:rPr lang="ru-RU" sz="5400" b="1" dirty="0" smtClean="0">
                    <a:solidFill>
                      <a:schemeClr val="tx1"/>
                    </a:solidFill>
                  </a:rPr>
                  <a:t>         2 вариант </a:t>
                </a:r>
              </a:p>
              <a:p>
                <a:pPr marL="0" indent="0">
                  <a:buNone/>
                </a:pPr>
                <a:r>
                  <a:rPr lang="ru-RU" sz="5400" b="1" dirty="0" smtClean="0">
                    <a:solidFill>
                      <a:schemeClr val="tx1"/>
                    </a:solidFill>
                  </a:rPr>
                  <a:t> а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;   </a:t>
                </a:r>
                <a:r>
                  <a:rPr lang="ru-RU" sz="5400" b="1" dirty="0" smtClean="0">
                    <a:solidFill>
                      <a:schemeClr val="tx1"/>
                    </a:solidFill>
                  </a:rPr>
                  <a:t>             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ru-RU" sz="54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5400" b="1" dirty="0" smtClean="0">
                    <a:solidFill>
                      <a:schemeClr val="tx1"/>
                    </a:solidFill>
                  </a:rPr>
                  <a:t>Приведите дроби к общему знаменателю</a:t>
                </a:r>
                <a:endParaRPr lang="ru-RU" sz="5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556" t="-3774" r="-1407" b="-2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012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     1 </a:t>
                </a:r>
                <a:r>
                  <a:rPr lang="ru-RU" b="1" dirty="0"/>
                  <a:t>вариант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b="1" dirty="0" smtClean="0"/>
                  <a:t> 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; </a:t>
                </a: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2 вариант   б</a:t>
                </a:r>
                <a:r>
                  <a:rPr lang="ru-RU" b="1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b="1" dirty="0"/>
                  <a:t> </a:t>
                </a:r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/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ru-RU" b="1" dirty="0" smtClean="0"/>
              </a:p>
              <a:p>
                <a:endParaRPr lang="ru-RU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23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Проверка домашнего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Комментирование</a:t>
            </a:r>
          </a:p>
          <a:p>
            <a:r>
              <a:rPr lang="ru-RU" dirty="0" smtClean="0"/>
              <a:t>Оценивание</a:t>
            </a:r>
          </a:p>
          <a:p>
            <a:r>
              <a:rPr lang="ru-RU" dirty="0" smtClean="0"/>
              <a:t>Самоанализ и выставление оценок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74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Приведите дроби к общему знаменателю.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512" y="1844824"/>
                <a:ext cx="8784976" cy="3672408"/>
              </a:xfr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/>
              <a:p>
                <a:r>
                  <a:rPr lang="ru-RU" sz="5400" b="1" dirty="0" smtClean="0">
                    <a:solidFill>
                      <a:schemeClr val="tx1"/>
                    </a:solidFill>
                  </a:rPr>
                  <a:t>1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вариант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;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ru-RU" sz="54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5400" b="1" dirty="0" smtClean="0">
                    <a:solidFill>
                      <a:schemeClr val="tx1"/>
                    </a:solidFill>
                  </a:rPr>
                  <a:t>2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вариант  а</a:t>
                </a:r>
                <a:r>
                  <a:rPr lang="ru-RU" sz="54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;  </a:t>
                </a:r>
                <a:r>
                  <a:rPr lang="ru-RU" sz="5400" b="1" dirty="0">
                    <a:solidFill>
                      <a:schemeClr val="tx1"/>
                    </a:solidFill>
                  </a:rPr>
                  <a:t>б</a:t>
                </a:r>
                <a:r>
                  <a:rPr lang="ru-RU" sz="5400" b="1" dirty="0" smtClean="0">
                    <a:solidFill>
                      <a:schemeClr val="tx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5400" b="1" dirty="0" smtClean="0">
                    <a:solidFill>
                      <a:schemeClr val="tx1"/>
                    </a:solidFill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sz="5400" b="1" dirty="0">
                  <a:solidFill>
                    <a:schemeClr val="tx1"/>
                  </a:solidFill>
                </a:endParaRPr>
              </a:p>
              <a:p>
                <a:endParaRPr lang="ru-RU" sz="5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512" y="1844824"/>
                <a:ext cx="8784976" cy="3672408"/>
              </a:xfrm>
              <a:blipFill rotWithShape="1">
                <a:blip r:embed="rId2"/>
                <a:stretch>
                  <a:fillRect l="-23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188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/>
              <a:lstStyle/>
              <a:p>
                <a:r>
                  <a:rPr lang="ru-RU" b="1" dirty="0" smtClean="0"/>
                  <a:t>1 </a:t>
                </a:r>
                <a:r>
                  <a:rPr lang="ru-RU" b="1" dirty="0"/>
                  <a:t>вариант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b="1" dirty="0" smtClean="0"/>
                  <a:t> 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; </a:t>
                </a: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</a:t>
                </a:r>
                <a:r>
                  <a:rPr lang="ru-RU" b="1" dirty="0"/>
                  <a:t> </a:t>
                </a:r>
                <a:r>
                  <a:rPr lang="ru-RU" b="1" dirty="0" smtClean="0"/>
                  <a:t>                      </a:t>
                </a:r>
                <a:r>
                  <a:rPr lang="ru-RU" b="1" dirty="0"/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b="1" dirty="0"/>
                  <a:t> </a:t>
                </a:r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/>
                  <a:t>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ru-RU" b="1" dirty="0" smtClean="0"/>
              </a:p>
              <a:p>
                <a:endParaRPr lang="ru-RU" b="1" dirty="0"/>
              </a:p>
              <a:p>
                <a:r>
                  <a:rPr lang="ru-RU" b="1" dirty="0"/>
                  <a:t>2 вариант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b="1" dirty="0"/>
                  <a:t> </a:t>
                </a:r>
                <a:r>
                  <a:rPr lang="ru-RU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𝟒𝟒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𝟓𝟓</m:t>
                        </m:r>
                      </m:den>
                    </m:f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𝟓𝟓</m:t>
                        </m:r>
                      </m:den>
                    </m:f>
                  </m:oMath>
                </a14:m>
                <a:r>
                  <a:rPr lang="ru-RU" b="1" dirty="0" smtClean="0"/>
                  <a:t>;</a:t>
                </a:r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                     </a:t>
                </a:r>
                <a:r>
                  <a:rPr lang="ru-RU" b="1" dirty="0"/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/>
                  <a:t> </a:t>
                </a:r>
                <a:r>
                  <a:rPr lang="ru-RU" b="1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dirty="0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 dirty="0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b="1" dirty="0" smtClean="0"/>
                  <a:t>   и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b="1" dirty="0"/>
              </a:p>
              <a:p>
                <a:endParaRPr lang="ru-RU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49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279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Times New Roman</vt:lpstr>
      <vt:lpstr>Тема Office</vt:lpstr>
      <vt:lpstr>Урок алгебры в 7 классе</vt:lpstr>
      <vt:lpstr>Проблема???</vt:lpstr>
      <vt:lpstr> Учащиеся формулируют самостоятельно: Тема урока</vt:lpstr>
      <vt:lpstr>Тема : Приведение дробей к общему знаменателю</vt:lpstr>
      <vt:lpstr>Актуализация знаний</vt:lpstr>
      <vt:lpstr>Ответы</vt:lpstr>
      <vt:lpstr>Проверка домашнего задания</vt:lpstr>
      <vt:lpstr>Приведите дроби к общему знаменателю.</vt:lpstr>
      <vt:lpstr>Ответы</vt:lpstr>
      <vt:lpstr>Приведите дроби к новому знаменателю:</vt:lpstr>
      <vt:lpstr>Ответы</vt:lpstr>
      <vt:lpstr>Ответы</vt:lpstr>
      <vt:lpstr>Привести дроби к общему знаменателю:</vt:lpstr>
      <vt:lpstr>Алгоритм приведения дробей к общему знаменателю:</vt:lpstr>
      <vt:lpstr>Приведите дроби к общему знаменателю</vt:lpstr>
      <vt:lpstr>Ответы</vt:lpstr>
      <vt:lpstr>1. Что является общим знаменателем для дробей 1/12 и 2/15?  2. Выполните приведение дробей к общему знаменателю: 1/(х+1) и 1/(х-1).  3. Какой наименьший общий знаменатель для дробей х/(х-у) и у/(у-х)?  </vt:lpstr>
      <vt:lpstr>Привести дроби к общему знаменателю:</vt:lpstr>
      <vt:lpstr>Самооценка: 1. Я знаю, что для того чтобы привести дроби к общему знаменателю надо найти наименьший общий знаменатель(НОЗ). 2. Я понимаю, что при приведении дробей к НОЗ полезно разложить на множители их знаменатели. 3. Я могу приводить обыкновенные дроби к общему знаменателю.  4. Я умею приводить алгебраические дроби к общему знаменателю.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Приведите дроби к общему знаменателю.</dc:title>
  <dc:creator>2015</dc:creator>
  <cp:lastModifiedBy>IV</cp:lastModifiedBy>
  <cp:revision>23</cp:revision>
  <dcterms:created xsi:type="dcterms:W3CDTF">2016-02-09T06:29:19Z</dcterms:created>
  <dcterms:modified xsi:type="dcterms:W3CDTF">2019-10-10T13:49:36Z</dcterms:modified>
</cp:coreProperties>
</file>