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56" r:id="rId2"/>
    <p:sldId id="257" r:id="rId3"/>
    <p:sldId id="261" r:id="rId4"/>
    <p:sldId id="259" r:id="rId5"/>
    <p:sldId id="264" r:id="rId6"/>
    <p:sldId id="265" r:id="rId7"/>
    <p:sldId id="262" r:id="rId8"/>
    <p:sldId id="269" r:id="rId9"/>
    <p:sldId id="268" r:id="rId10"/>
    <p:sldId id="270" r:id="rId11"/>
    <p:sldId id="275" r:id="rId12"/>
    <p:sldId id="273" r:id="rId13"/>
    <p:sldId id="274" r:id="rId14"/>
  </p:sldIdLst>
  <p:sldSz cx="9144000" cy="6858000" type="screen4x3"/>
  <p:notesSz cx="6797675" cy="9926638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9" autoAdjust="0"/>
  </p:normalViewPr>
  <p:slideViewPr>
    <p:cSldViewPr>
      <p:cViewPr varScale="1">
        <p:scale>
          <a:sx n="94" d="100"/>
          <a:sy n="94" d="100"/>
        </p:scale>
        <p:origin x="581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C7575-E0DC-440C-8203-6C0B45F25E5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EFDEA-3C34-4B36-950A-64F78101F8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43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13.02.2022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5496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13.02.2022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8699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13.02.2022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6487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13.02.2022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106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13.02.2022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190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13.02.2022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834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13.02.2022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578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13.02.2022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3515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13.02.2022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1291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13.02.2022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3366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13.02.2022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624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pPr/>
              <a:t>13.02.2022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6094" y="476672"/>
            <a:ext cx="8820472" cy="93610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 «Ялтинская средняя школа 15»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РАБОТА</a:t>
            </a:r>
            <a:endParaRPr lang="uk-UA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700808"/>
            <a:ext cx="7958118" cy="136815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 </a:t>
            </a:r>
            <a:r>
              <a:rPr lang="ru-RU" sz="4400" b="1" dirty="0" smtClean="0">
                <a:solidFill>
                  <a:srgbClr val="C00000"/>
                </a:solidFill>
              </a:rPr>
              <a:t>«рН вокруг нас» </a:t>
            </a:r>
            <a:endParaRPr lang="uk-UA" sz="44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2967334"/>
            <a:ext cx="50405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  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Раптанова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Елизавета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«А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класса</a:t>
            </a:r>
          </a:p>
          <a:p>
            <a:pPr lvl="0" algn="ctr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 </a:t>
            </a:r>
          </a:p>
          <a:p>
            <a:pPr lvl="0" algn="ctr">
              <a:buNone/>
            </a:pP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Рыжонкова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Татьяна Николаевна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 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364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>
            <a:normAutofit/>
          </a:bodyPr>
          <a:lstStyle/>
          <a:p>
            <a:r>
              <a:rPr lang="ru-RU" sz="3000" b="1" u="sng" dirty="0" smtClean="0">
                <a:solidFill>
                  <a:schemeClr val="accent4">
                    <a:lumMod val="50000"/>
                  </a:schemeClr>
                </a:solidFill>
              </a:rPr>
              <a:t>Выводы</a:t>
            </a:r>
            <a:endParaRPr lang="ru-RU" sz="3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548680"/>
            <a:ext cx="8028384" cy="6192688"/>
          </a:xfrm>
        </p:spPr>
        <p:txBody>
          <a:bodyPr>
            <a:noAutofit/>
          </a:bodyPr>
          <a:lstStyle/>
          <a:p>
            <a:r>
              <a:rPr lang="ru-RU" sz="2300" dirty="0" smtClean="0">
                <a:solidFill>
                  <a:schemeClr val="accent4">
                    <a:lumMod val="50000"/>
                  </a:schemeClr>
                </a:solidFill>
              </a:rPr>
              <a:t>Кожа имеет значение </a:t>
            </a:r>
            <a:r>
              <a:rPr lang="ru-RU" sz="2300" dirty="0" err="1" smtClean="0">
                <a:solidFill>
                  <a:schemeClr val="accent4">
                    <a:lumMod val="50000"/>
                  </a:schemeClr>
                </a:solidFill>
              </a:rPr>
              <a:t>рН</a:t>
            </a:r>
            <a:r>
              <a:rPr lang="ru-RU" sz="2300" dirty="0" smtClean="0">
                <a:solidFill>
                  <a:schemeClr val="accent4">
                    <a:lumMod val="50000"/>
                  </a:schemeClr>
                </a:solidFill>
              </a:rPr>
              <a:t> слабо кислое, близкое к нейтральному: от 5 до 6. Поэтому средства, которые используются человеком, должны иметь такое же значение. </a:t>
            </a:r>
          </a:p>
          <a:p>
            <a:r>
              <a:rPr lang="ru-RU" sz="2300" dirty="0" smtClean="0">
                <a:solidFill>
                  <a:schemeClr val="accent4">
                    <a:lumMod val="50000"/>
                  </a:schemeClr>
                </a:solidFill>
              </a:rPr>
              <a:t>Большинство современных моющих средств имеют такое же значение </a:t>
            </a:r>
            <a:r>
              <a:rPr lang="ru-RU" sz="2300" dirty="0" err="1" smtClean="0">
                <a:solidFill>
                  <a:schemeClr val="accent4">
                    <a:lumMod val="50000"/>
                  </a:schemeClr>
                </a:solidFill>
              </a:rPr>
              <a:t>рН</a:t>
            </a:r>
            <a:r>
              <a:rPr lang="ru-RU" sz="2300" dirty="0" smtClean="0">
                <a:solidFill>
                  <a:schemeClr val="accent4">
                    <a:lumMod val="50000"/>
                  </a:schemeClr>
                </a:solidFill>
              </a:rPr>
              <a:t>, поэтому они не нарушают кожные покровы. Только твердое мыло имеет значение </a:t>
            </a:r>
            <a:r>
              <a:rPr lang="ru-RU" sz="2300" dirty="0" err="1" smtClean="0">
                <a:solidFill>
                  <a:schemeClr val="accent4">
                    <a:lumMod val="50000"/>
                  </a:schemeClr>
                </a:solidFill>
              </a:rPr>
              <a:t>рН</a:t>
            </a:r>
            <a:r>
              <a:rPr lang="ru-RU" sz="2300" dirty="0" smtClean="0">
                <a:solidFill>
                  <a:schemeClr val="accent4">
                    <a:lumMod val="50000"/>
                  </a:schemeClr>
                </a:solidFill>
              </a:rPr>
              <a:t> – 8. Поэтому не стоит часто им пользоваться. </a:t>
            </a:r>
          </a:p>
          <a:p>
            <a:r>
              <a:rPr lang="ru-RU" sz="2300" dirty="0" smtClean="0">
                <a:solidFill>
                  <a:schemeClr val="accent4">
                    <a:lumMod val="50000"/>
                  </a:schemeClr>
                </a:solidFill>
              </a:rPr>
              <a:t>Воду лучше употреблять кипяченую или </a:t>
            </a:r>
            <a:r>
              <a:rPr lang="ru-RU" sz="2300" dirty="0" err="1" smtClean="0">
                <a:solidFill>
                  <a:schemeClr val="accent4">
                    <a:lumMod val="50000"/>
                  </a:schemeClr>
                </a:solidFill>
              </a:rPr>
              <a:t>бутилированную</a:t>
            </a:r>
            <a:r>
              <a:rPr lang="ru-RU" sz="2300" dirty="0" smtClean="0">
                <a:solidFill>
                  <a:schemeClr val="accent4">
                    <a:lumMod val="50000"/>
                  </a:schemeClr>
                </a:solidFill>
              </a:rPr>
              <a:t>. </a:t>
            </a:r>
          </a:p>
          <a:p>
            <a:r>
              <a:rPr lang="ru-RU" sz="2300" dirty="0" err="1" smtClean="0">
                <a:solidFill>
                  <a:schemeClr val="accent4">
                    <a:lumMod val="50000"/>
                  </a:schemeClr>
                </a:solidFill>
              </a:rPr>
              <a:t>Ополаскиватель</a:t>
            </a:r>
            <a:r>
              <a:rPr lang="ru-RU" sz="2300" dirty="0" smtClean="0">
                <a:solidFill>
                  <a:schemeClr val="accent4">
                    <a:lumMod val="50000"/>
                  </a:schemeClr>
                </a:solidFill>
              </a:rPr>
              <a:t> для зубов имеет значение 7. Это правильно, потому что его задача нейтрализовать кислую среду, которая возникает во рту после приема пищи. Кислая среда вредна для зубов. </a:t>
            </a:r>
          </a:p>
          <a:p>
            <a:r>
              <a:rPr lang="ru-RU" sz="2300" dirty="0" smtClean="0">
                <a:solidFill>
                  <a:schemeClr val="accent4">
                    <a:lumMod val="50000"/>
                  </a:schemeClr>
                </a:solidFill>
              </a:rPr>
              <a:t>Фрукты имеют кислую среду, поэтому их нельзя есть слишком много. Это может навредить зубам и пищеварению. После приема пищи желательно сполоснуть ротовую полость.</a:t>
            </a:r>
          </a:p>
          <a:p>
            <a:endParaRPr lang="ru-RU" sz="23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338635" y="915717"/>
            <a:ext cx="6394720" cy="5112567"/>
          </a:xfrm>
        </p:spPr>
      </p:pic>
    </p:spTree>
    <p:extLst>
      <p:ext uri="{BB962C8B-B14F-4D97-AF65-F5344CB8AC3E}">
        <p14:creationId xmlns:p14="http://schemas.microsoft.com/office/powerpoint/2010/main" val="403683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92"/>
          </a:xfrm>
        </p:spPr>
        <p:txBody>
          <a:bodyPr>
            <a:noAutofit/>
          </a:bodyPr>
          <a:lstStyle/>
          <a:p>
            <a:endParaRPr lang="ru-RU" sz="7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40522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2709019"/>
            <a:ext cx="57423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>
                <a:solidFill>
                  <a:srgbClr val="4BACC6">
                    <a:lumMod val="50000"/>
                  </a:srgbClr>
                </a:solidFill>
                <a:ea typeface="+mj-ea"/>
                <a:cs typeface="+mj-cs"/>
              </a:rPr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523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85852" y="0"/>
            <a:ext cx="7858148" cy="6643710"/>
          </a:xfrm>
        </p:spPr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chemeClr val="accent5">
                    <a:lumMod val="50000"/>
                  </a:schemeClr>
                </a:solidFill>
              </a:rPr>
              <a:t>Цель работы:</a:t>
            </a:r>
            <a:br>
              <a:rPr lang="ru-RU" b="1" i="1" u="sng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i="1" u="sng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br>
              <a:rPr lang="ru-RU" b="1" i="1" u="sng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</a:rPr>
              <a:t>изучить значение </a:t>
            </a:r>
            <a:r>
              <a:rPr lang="ru-RU" sz="4800" b="1" dirty="0" err="1" smtClean="0">
                <a:solidFill>
                  <a:schemeClr val="accent5">
                    <a:lumMod val="50000"/>
                  </a:schemeClr>
                </a:solidFill>
              </a:rPr>
              <a:t>рН</a:t>
            </a: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</a:rPr>
              <a:t> кожи человека и различных средств, с которыми взаимодействует человек </a:t>
            </a:r>
            <a:r>
              <a:rPr lang="ru-RU" sz="4800" b="1" i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4800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uk-UA" sz="4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black">
          <a:xfrm>
            <a:off x="4293542" y="1500535"/>
            <a:ext cx="565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EFEFE"/>
                </a:solidFill>
              </a:rPr>
              <a:t>120</a:t>
            </a:r>
          </a:p>
        </p:txBody>
      </p:sp>
    </p:spTree>
    <p:extLst>
      <p:ext uri="{BB962C8B-B14F-4D97-AF65-F5344CB8AC3E}">
        <p14:creationId xmlns:p14="http://schemas.microsoft.com/office/powerpoint/2010/main" val="97379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ru-RU" sz="3600" b="1" i="1" u="sng" dirty="0" smtClean="0">
                <a:solidFill>
                  <a:srgbClr val="C00000"/>
                </a:solidFill>
              </a:rPr>
              <a:t>Задачи: 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556792"/>
            <a:ext cx="7452320" cy="5301208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/>
              <a:t>1) узнать из книг, что такое </a:t>
            </a:r>
            <a:r>
              <a:rPr lang="ru-RU" sz="3600" dirty="0" err="1" smtClean="0"/>
              <a:t>рН</a:t>
            </a:r>
            <a:r>
              <a:rPr lang="ru-RU" sz="3600" dirty="0" smtClean="0"/>
              <a:t>; </a:t>
            </a:r>
          </a:p>
          <a:p>
            <a:r>
              <a:rPr lang="ru-RU" sz="3600" dirty="0" smtClean="0"/>
              <a:t>2) определить значение </a:t>
            </a:r>
            <a:r>
              <a:rPr lang="ru-RU" sz="3600" dirty="0" err="1" smtClean="0"/>
              <a:t>рН</a:t>
            </a:r>
            <a:r>
              <a:rPr lang="ru-RU" sz="3600" dirty="0" smtClean="0"/>
              <a:t>, которое имеет кожа человека; </a:t>
            </a:r>
          </a:p>
          <a:p>
            <a:r>
              <a:rPr lang="ru-RU" sz="3600" dirty="0" smtClean="0"/>
              <a:t>3) определить значение </a:t>
            </a:r>
            <a:r>
              <a:rPr lang="ru-RU" sz="3600" dirty="0" err="1" smtClean="0"/>
              <a:t>рН</a:t>
            </a:r>
            <a:r>
              <a:rPr lang="ru-RU" sz="3600" dirty="0" smtClean="0"/>
              <a:t>, которое имеют некоторые средства гигиены, моющие средства и пищевые продукты; </a:t>
            </a:r>
          </a:p>
          <a:p>
            <a:r>
              <a:rPr lang="ru-RU" sz="3600" dirty="0" smtClean="0"/>
              <a:t>4) сделать выводы о безопасности окружающих нас растворов. 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260649"/>
            <a:ext cx="7211144" cy="33123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u="sng" dirty="0">
                <a:solidFill>
                  <a:schemeClr val="accent2">
                    <a:lumMod val="50000"/>
                  </a:schemeClr>
                </a:solidFill>
              </a:rPr>
              <a:t>Объект исследования: </a:t>
            </a:r>
            <a:endParaRPr lang="ru-RU" sz="28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i="1" u="sng" dirty="0" smtClean="0">
                <a:solidFill>
                  <a:schemeClr val="accent2">
                    <a:lumMod val="50000"/>
                  </a:schemeClr>
                </a:solidFill>
              </a:rPr>
              <a:t>растворы,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которые используются человеком каждый день</a:t>
            </a:r>
          </a:p>
          <a:p>
            <a:pPr algn="just">
              <a:buNone/>
            </a:pPr>
            <a:r>
              <a:rPr lang="ru-RU" sz="2800" b="1" u="sng" dirty="0" smtClean="0">
                <a:solidFill>
                  <a:schemeClr val="accent2">
                    <a:lumMod val="50000"/>
                  </a:schemeClr>
                </a:solidFill>
              </a:rPr>
              <a:t>Предмет исследования: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i="1" u="sng" dirty="0" smtClean="0">
                <a:solidFill>
                  <a:schemeClr val="accent2">
                    <a:lumMod val="50000"/>
                  </a:schemeClr>
                </a:solidFill>
              </a:rPr>
              <a:t>значение </a:t>
            </a:r>
            <a:r>
              <a:rPr lang="ru-RU" sz="2800" i="1" u="sng" dirty="0" err="1" smtClean="0">
                <a:solidFill>
                  <a:schemeClr val="accent2">
                    <a:lumMod val="50000"/>
                  </a:schemeClr>
                </a:solidFill>
              </a:rPr>
              <a:t>рН</a:t>
            </a:r>
            <a:r>
              <a:rPr lang="ru-RU" sz="2800" i="1" u="sng" dirty="0" smtClean="0">
                <a:solidFill>
                  <a:schemeClr val="accent2">
                    <a:lumMod val="50000"/>
                  </a:schemeClr>
                </a:solidFill>
              </a:rPr>
              <a:t> растворов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, которые используются человеком каждый день 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547664" y="3212976"/>
            <a:ext cx="7139136" cy="34307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u="sng" dirty="0" smtClean="0">
                <a:solidFill>
                  <a:schemeClr val="accent2">
                    <a:lumMod val="50000"/>
                  </a:schemeClr>
                </a:solidFill>
              </a:rPr>
              <a:t>Основная гипотеза: 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не все растворы, с которыми соприкасается человек, безопасны. </a:t>
            </a:r>
          </a:p>
          <a:p>
            <a:pPr marL="0" indent="0">
              <a:buNone/>
            </a:pPr>
            <a:r>
              <a:rPr lang="ru-RU" sz="2800" b="1" u="sng" dirty="0" smtClean="0">
                <a:solidFill>
                  <a:schemeClr val="accent2">
                    <a:lumMod val="50000"/>
                  </a:schemeClr>
                </a:solidFill>
              </a:rPr>
              <a:t>Методы исследования: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анализ литературы, 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определение значения рН с помощью универсального индикатора. </a:t>
            </a:r>
          </a:p>
          <a:p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1511288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4">
                    <a:lumMod val="50000"/>
                  </a:schemeClr>
                </a:solidFill>
              </a:rPr>
              <a:t>Экспериментальная часть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052736"/>
            <a:ext cx="7526070" cy="4733719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С помощью универсального индикатора были определены значения </a:t>
            </a:r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</a:rPr>
              <a:t>рН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 поверхности кожи и ротовой полости.</a:t>
            </a:r>
          </a:p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После этого тем же методом изучены значения </a:t>
            </a:r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</a:rPr>
              <a:t>рН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 моющих и косметических средств, которыми пользуются каждый день. </a:t>
            </a:r>
          </a:p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Кроме того определены значения </a:t>
            </a:r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</a:rPr>
              <a:t>рН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 используемой воды и фруктов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647"/>
          <a:stretch>
            <a:fillRect/>
          </a:stretch>
        </p:blipFill>
        <p:spPr bwMode="auto">
          <a:xfrm>
            <a:off x="1864258" y="4781664"/>
            <a:ext cx="6596174" cy="2076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/>
            </a:r>
            <a:br>
              <a:rPr lang="ru-RU" b="1" u="sng" dirty="0" smtClean="0"/>
            </a:br>
            <a:endParaRPr lang="ru-RU" u="sng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8056" y="166167"/>
            <a:ext cx="3430098" cy="3226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679321"/>
            <a:ext cx="4050162" cy="2894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714752"/>
            <a:ext cx="4139273" cy="2960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Мои исследования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472386" cy="1225536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Результаты исследования</a:t>
            </a:r>
            <a:endParaRPr lang="ru-RU" sz="48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7892498"/>
              </p:ext>
            </p:extLst>
          </p:nvPr>
        </p:nvGraphicFramePr>
        <p:xfrm>
          <a:off x="1619673" y="1556792"/>
          <a:ext cx="7056783" cy="5013931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6869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216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753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/>
                        <a:t>№ </a:t>
                      </a:r>
                      <a:endParaRPr lang="ru-RU" sz="3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/>
                        <a:t>Объект определения </a:t>
                      </a:r>
                      <a:endParaRPr lang="ru-RU" sz="3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/>
                        <a:t>Значение </a:t>
                      </a:r>
                      <a:r>
                        <a:rPr lang="ru-RU" sz="3200" dirty="0" err="1"/>
                        <a:t>рН</a:t>
                      </a:r>
                      <a:r>
                        <a:rPr lang="ru-RU" sz="3200" dirty="0"/>
                        <a:t> </a:t>
                      </a:r>
                      <a:endParaRPr lang="ru-RU" sz="3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29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/>
                        <a:t>1 </a:t>
                      </a:r>
                      <a:endParaRPr lang="ru-RU" sz="3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/>
                        <a:t>Поверхность кожи: </a:t>
                      </a:r>
                      <a:endParaRPr lang="ru-RU" sz="3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29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/>
                        <a:t>1.1 </a:t>
                      </a:r>
                      <a:endParaRPr lang="ru-RU" sz="3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/>
                        <a:t>Кожа рук и тела </a:t>
                      </a:r>
                      <a:endParaRPr lang="ru-RU" sz="3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/>
                        <a:t>6 </a:t>
                      </a:r>
                      <a:endParaRPr lang="ru-RU" sz="3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29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/>
                        <a:t>1.2 </a:t>
                      </a:r>
                      <a:endParaRPr lang="ru-RU" sz="3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/>
                        <a:t>Кожа головы </a:t>
                      </a:r>
                      <a:endParaRPr lang="ru-RU" sz="3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/>
                        <a:t>5,5 </a:t>
                      </a:r>
                      <a:endParaRPr lang="ru-RU" sz="3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795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/>
                        <a:t>1.3 </a:t>
                      </a:r>
                      <a:endParaRPr lang="ru-RU" sz="3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/>
                        <a:t>Ротовая полость </a:t>
                      </a:r>
                      <a:endParaRPr lang="ru-RU" sz="3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/>
                        <a:t>5 </a:t>
                      </a:r>
                      <a:endParaRPr lang="ru-RU" sz="3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4390393"/>
              </p:ext>
            </p:extLst>
          </p:nvPr>
        </p:nvGraphicFramePr>
        <p:xfrm>
          <a:off x="1763688" y="500045"/>
          <a:ext cx="6840760" cy="6143663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688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716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02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26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/>
                        <a:t>2 </a:t>
                      </a:r>
                      <a:endParaRPr lang="ru-RU" sz="3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/>
                        <a:t>Вода </a:t>
                      </a:r>
                      <a:endParaRPr lang="ru-RU" sz="3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26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/>
                        <a:t>2.1 </a:t>
                      </a:r>
                      <a:endParaRPr lang="ru-RU" sz="3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/>
                        <a:t>Водопроводная </a:t>
                      </a:r>
                      <a:endParaRPr lang="ru-RU" sz="3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/>
                        <a:t>5 </a:t>
                      </a:r>
                      <a:endParaRPr lang="ru-RU" sz="3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26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/>
                        <a:t>2.2 </a:t>
                      </a:r>
                      <a:endParaRPr lang="ru-RU" sz="3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/>
                        <a:t>Бутилированная</a:t>
                      </a:r>
                      <a:r>
                        <a:rPr lang="ru-RU" sz="3200" dirty="0"/>
                        <a:t> </a:t>
                      </a:r>
                      <a:endParaRPr lang="ru-RU" sz="3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/>
                        <a:t>5,5 </a:t>
                      </a:r>
                      <a:endParaRPr lang="ru-RU" sz="3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26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/>
                        <a:t>2.3 </a:t>
                      </a:r>
                      <a:endParaRPr lang="ru-RU" sz="3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/>
                        <a:t>Кипячёная </a:t>
                      </a:r>
                      <a:endParaRPr lang="ru-RU" sz="3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/>
                        <a:t>5,5 </a:t>
                      </a:r>
                      <a:endParaRPr lang="ru-RU" sz="3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26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/>
                        <a:t>3 </a:t>
                      </a:r>
                      <a:endParaRPr lang="ru-RU" sz="3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/>
                        <a:t>Моющие средства </a:t>
                      </a:r>
                      <a:endParaRPr lang="ru-RU" sz="3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26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/>
                        <a:t>3.1 </a:t>
                      </a:r>
                      <a:endParaRPr lang="ru-RU" sz="3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/>
                        <a:t>Мыло твердое </a:t>
                      </a:r>
                      <a:endParaRPr lang="ru-RU" sz="3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/>
                        <a:t>8 </a:t>
                      </a:r>
                      <a:endParaRPr lang="ru-RU" sz="3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826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/>
                        <a:t>3.2 </a:t>
                      </a:r>
                      <a:endParaRPr lang="ru-RU" sz="3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/>
                        <a:t>Мыло жидкое </a:t>
                      </a:r>
                      <a:endParaRPr lang="ru-RU" sz="3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/>
                        <a:t>6 </a:t>
                      </a:r>
                      <a:endParaRPr lang="ru-RU" sz="3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65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/>
                        <a:t>3.3 </a:t>
                      </a:r>
                      <a:endParaRPr lang="ru-RU" sz="3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/>
                        <a:t>Средство для мытья посуды </a:t>
                      </a:r>
                      <a:endParaRPr lang="ru-RU" sz="3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/>
                        <a:t>7 </a:t>
                      </a:r>
                      <a:endParaRPr lang="ru-RU" sz="3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2580637"/>
              </p:ext>
            </p:extLst>
          </p:nvPr>
        </p:nvGraphicFramePr>
        <p:xfrm>
          <a:off x="1619672" y="500046"/>
          <a:ext cx="7056784" cy="614366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194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51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43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4 </a:t>
                      </a:r>
                      <a:endParaRPr lang="ru-RU" sz="2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Косметические средства </a:t>
                      </a:r>
                      <a:endParaRPr lang="ru-RU" sz="2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43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/>
                        <a:t>4.1 </a:t>
                      </a:r>
                      <a:endParaRPr lang="ru-RU" sz="2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Шампунь </a:t>
                      </a:r>
                      <a:endParaRPr lang="ru-RU" sz="2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6,5 </a:t>
                      </a:r>
                      <a:endParaRPr lang="ru-RU" sz="2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43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/>
                        <a:t>4.2 </a:t>
                      </a:r>
                      <a:endParaRPr lang="ru-RU" sz="2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Гель для душа </a:t>
                      </a:r>
                      <a:endParaRPr lang="ru-RU" sz="2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6 </a:t>
                      </a:r>
                      <a:endParaRPr lang="ru-RU" sz="2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43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/>
                        <a:t>4.3 </a:t>
                      </a:r>
                      <a:endParaRPr lang="ru-RU" sz="2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Гель для умывания </a:t>
                      </a:r>
                      <a:endParaRPr lang="ru-RU" sz="2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6 </a:t>
                      </a:r>
                      <a:endParaRPr lang="ru-RU" sz="2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43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/>
                        <a:t>4.4 </a:t>
                      </a:r>
                      <a:endParaRPr lang="ru-RU" sz="2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Зубная паста </a:t>
                      </a:r>
                      <a:endParaRPr lang="ru-RU" sz="2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6 </a:t>
                      </a:r>
                      <a:endParaRPr lang="ru-RU" sz="2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43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/>
                        <a:t>4.5 </a:t>
                      </a:r>
                      <a:endParaRPr lang="ru-RU" sz="2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/>
                        <a:t>Ополаскиватель</a:t>
                      </a:r>
                      <a:r>
                        <a:rPr lang="ru-RU" sz="2800" dirty="0"/>
                        <a:t> для зубов </a:t>
                      </a:r>
                      <a:endParaRPr lang="ru-RU" sz="2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7 </a:t>
                      </a:r>
                      <a:endParaRPr lang="ru-RU" sz="2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43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/>
                        <a:t>5 </a:t>
                      </a:r>
                      <a:endParaRPr lang="ru-RU" sz="2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Фрукты </a:t>
                      </a:r>
                      <a:endParaRPr lang="ru-RU" sz="2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43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/>
                        <a:t>5.1 </a:t>
                      </a:r>
                      <a:endParaRPr lang="ru-RU" sz="2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/>
                        <a:t>Апельсин </a:t>
                      </a:r>
                      <a:endParaRPr lang="ru-RU" sz="2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3,5 </a:t>
                      </a:r>
                      <a:endParaRPr lang="ru-RU" sz="2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143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/>
                        <a:t>5.2 </a:t>
                      </a:r>
                      <a:endParaRPr lang="ru-RU" sz="2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/>
                        <a:t>Яблоко </a:t>
                      </a:r>
                      <a:endParaRPr lang="ru-RU" sz="2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4 </a:t>
                      </a:r>
                      <a:endParaRPr lang="ru-RU" sz="2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143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/>
                        <a:t>5.3 </a:t>
                      </a:r>
                      <a:endParaRPr lang="ru-RU" sz="2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/>
                        <a:t>Виноград </a:t>
                      </a:r>
                      <a:endParaRPr lang="ru-RU" sz="2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3,5 </a:t>
                      </a:r>
                      <a:endParaRPr lang="ru-RU" sz="2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</TotalTime>
  <Words>388</Words>
  <Application>Microsoft Office PowerPoint</Application>
  <PresentationFormat>Экран (4:3)</PresentationFormat>
  <Paragraphs>100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Специальное оформление</vt:lpstr>
      <vt:lpstr>МБОУ  «Ялтинская средняя школа 15» ИССЛЕДОВАТЕЛЬСКАЯ РАБОТА</vt:lpstr>
      <vt:lpstr>Цель работы:   изучить значение рН кожи человека и различных средств, с которыми взаимодействует человек  </vt:lpstr>
      <vt:lpstr>Задачи: </vt:lpstr>
      <vt:lpstr>Презентация PowerPoint</vt:lpstr>
      <vt:lpstr>Экспериментальная часть  </vt:lpstr>
      <vt:lpstr> </vt:lpstr>
      <vt:lpstr>Результаты исследования</vt:lpstr>
      <vt:lpstr>Презентация PowerPoint</vt:lpstr>
      <vt:lpstr>Презентация PowerPoint</vt:lpstr>
      <vt:lpstr>Выводы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artemkavolyk@outlook.com</cp:lastModifiedBy>
  <cp:revision>35</cp:revision>
  <cp:lastPrinted>2019-04-15T18:27:50Z</cp:lastPrinted>
  <dcterms:created xsi:type="dcterms:W3CDTF">2009-01-08T12:15:48Z</dcterms:created>
  <dcterms:modified xsi:type="dcterms:W3CDTF">2022-02-13T11:28:17Z</dcterms:modified>
</cp:coreProperties>
</file>