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74" r:id="rId3"/>
    <p:sldId id="276" r:id="rId4"/>
    <p:sldId id="262" r:id="rId5"/>
    <p:sldId id="261" r:id="rId6"/>
    <p:sldId id="260" r:id="rId7"/>
    <p:sldId id="267" r:id="rId8"/>
    <p:sldId id="266" r:id="rId9"/>
    <p:sldId id="258" r:id="rId10"/>
    <p:sldId id="259" r:id="rId11"/>
    <p:sldId id="279" r:id="rId12"/>
    <p:sldId id="263" r:id="rId13"/>
    <p:sldId id="300" r:id="rId14"/>
    <p:sldId id="257" r:id="rId15"/>
    <p:sldId id="288" r:id="rId16"/>
    <p:sldId id="289" r:id="rId17"/>
    <p:sldId id="280" r:id="rId18"/>
    <p:sldId id="287" r:id="rId19"/>
    <p:sldId id="298" r:id="rId20"/>
    <p:sldId id="294" r:id="rId21"/>
    <p:sldId id="301" r:id="rId22"/>
    <p:sldId id="293" r:id="rId23"/>
    <p:sldId id="286" r:id="rId24"/>
    <p:sldId id="264" r:id="rId25"/>
    <p:sldId id="285" r:id="rId26"/>
    <p:sldId id="273" r:id="rId27"/>
    <p:sldId id="284" r:id="rId28"/>
    <p:sldId id="297" r:id="rId29"/>
    <p:sldId id="304" r:id="rId30"/>
    <p:sldId id="302" r:id="rId31"/>
    <p:sldId id="303" r:id="rId32"/>
    <p:sldId id="277" r:id="rId33"/>
    <p:sldId id="308" r:id="rId34"/>
    <p:sldId id="292" r:id="rId35"/>
    <p:sldId id="291" r:id="rId36"/>
    <p:sldId id="282" r:id="rId37"/>
    <p:sldId id="310" r:id="rId38"/>
    <p:sldId id="272" r:id="rId39"/>
    <p:sldId id="306" r:id="rId40"/>
    <p:sldId id="305" r:id="rId41"/>
    <p:sldId id="275" r:id="rId4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FC10"/>
    <a:srgbClr val="15DCF7"/>
    <a:srgbClr val="C9D03C"/>
    <a:srgbClr val="F15A0F"/>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3" d="100"/>
          <a:sy n="63" d="100"/>
        </p:scale>
        <p:origin x="-132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B712E5-6AFE-4749-8C02-45DCA7519ADE}" type="datetimeFigureOut">
              <a:rPr lang="ru-RU" smtClean="0"/>
              <a:pPr/>
              <a:t>13.02.2022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D1D15A-8894-4C0E-BCB0-EE30EACD9EC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5.jpeg"/><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26.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2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1.jpeg"/></Relationships>
</file>

<file path=ppt/slides/_rels/slide2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58.jpeg"/><Relationship Id="rId4" Type="http://schemas.openxmlformats.org/officeDocument/2006/relationships/image" Target="../media/image57.jpeg"/></Relationships>
</file>

<file path=ppt/slides/_rels/slide31.xml.rels><?xml version="1.0" encoding="UTF-8" standalone="yes"?>
<Relationships xmlns="http://schemas.openxmlformats.org/package/2006/relationships"><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32.xml.rels><?xml version="1.0" encoding="UTF-8" standalone="yes"?>
<Relationships xmlns="http://schemas.openxmlformats.org/package/2006/relationships"><Relationship Id="rId8" Type="http://schemas.openxmlformats.org/officeDocument/2006/relationships/image" Target="../media/image69.jpeg"/><Relationship Id="rId3" Type="http://schemas.openxmlformats.org/officeDocument/2006/relationships/image" Target="../media/image64.jpeg"/><Relationship Id="rId7" Type="http://schemas.openxmlformats.org/officeDocument/2006/relationships/image" Target="../media/image68.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 Id="rId9" Type="http://schemas.openxmlformats.org/officeDocument/2006/relationships/image" Target="../media/image70.jpeg"/></Relationships>
</file>

<file path=ppt/slides/_rels/slide33.xml.rels><?xml version="1.0" encoding="UTF-8" standalone="yes"?>
<Relationships xmlns="http://schemas.openxmlformats.org/package/2006/relationships"><Relationship Id="rId3" Type="http://schemas.openxmlformats.org/officeDocument/2006/relationships/image" Target="../media/image71.jpeg"/><Relationship Id="rId7" Type="http://schemas.openxmlformats.org/officeDocument/2006/relationships/image" Target="../media/image75.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jpeg"/></Relationships>
</file>

<file path=ppt/slides/_rels/slide34.xml.rels><?xml version="1.0" encoding="UTF-8" standalone="yes"?>
<Relationships xmlns="http://schemas.openxmlformats.org/package/2006/relationships"><Relationship Id="rId8" Type="http://schemas.openxmlformats.org/officeDocument/2006/relationships/image" Target="../media/image81.jpeg"/><Relationship Id="rId3" Type="http://schemas.openxmlformats.org/officeDocument/2006/relationships/image" Target="../media/image76.jpeg"/><Relationship Id="rId7" Type="http://schemas.openxmlformats.org/officeDocument/2006/relationships/image" Target="../media/image80.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79.jpeg"/><Relationship Id="rId5" Type="http://schemas.openxmlformats.org/officeDocument/2006/relationships/image" Target="../media/image78.jpeg"/><Relationship Id="rId4" Type="http://schemas.openxmlformats.org/officeDocument/2006/relationships/image" Target="../media/image77.jpeg"/></Relationships>
</file>

<file path=ppt/slides/_rels/slide35.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36.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9.jpeg"/><Relationship Id="rId5" Type="http://schemas.openxmlformats.org/officeDocument/2006/relationships/image" Target="../media/image88.jpeg"/><Relationship Id="rId4" Type="http://schemas.openxmlformats.org/officeDocument/2006/relationships/image" Target="../media/image87.jpeg"/></Relationships>
</file>

<file path=ppt/slides/_rels/slide37.xml.rels><?xml version="1.0" encoding="UTF-8" standalone="yes"?>
<Relationships xmlns="http://schemas.openxmlformats.org/package/2006/relationships"><Relationship Id="rId3" Type="http://schemas.openxmlformats.org/officeDocument/2006/relationships/image" Target="../media/image90.jpeg"/><Relationship Id="rId7" Type="http://schemas.openxmlformats.org/officeDocument/2006/relationships/image" Target="../media/image94.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93.jpeg"/><Relationship Id="rId5" Type="http://schemas.openxmlformats.org/officeDocument/2006/relationships/image" Target="../media/image92.jpeg"/><Relationship Id="rId4" Type="http://schemas.openxmlformats.org/officeDocument/2006/relationships/image" Target="../media/image91.jpeg"/></Relationships>
</file>

<file path=ppt/slides/_rels/slide38.xml.rels><?xml version="1.0" encoding="UTF-8" standalone="yes"?>
<Relationships xmlns="http://schemas.openxmlformats.org/package/2006/relationships"><Relationship Id="rId3" Type="http://schemas.openxmlformats.org/officeDocument/2006/relationships/image" Target="../media/image95.jpeg"/><Relationship Id="rId7" Type="http://schemas.openxmlformats.org/officeDocument/2006/relationships/image" Target="../media/image99.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98.jpeg"/><Relationship Id="rId5" Type="http://schemas.openxmlformats.org/officeDocument/2006/relationships/image" Target="../media/image97.jpeg"/><Relationship Id="rId4" Type="http://schemas.openxmlformats.org/officeDocument/2006/relationships/image" Target="../media/image96.jpeg"/></Relationships>
</file>

<file path=ppt/slides/_rels/slide39.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03.jpeg"/><Relationship Id="rId5" Type="http://schemas.openxmlformats.org/officeDocument/2006/relationships/image" Target="../media/image102.jpeg"/><Relationship Id="rId4" Type="http://schemas.openxmlformats.org/officeDocument/2006/relationships/image" Target="../media/image101.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Box 3"/>
          <p:cNvSpPr txBox="1"/>
          <p:nvPr/>
        </p:nvSpPr>
        <p:spPr>
          <a:xfrm>
            <a:off x="1285852" y="285728"/>
            <a:ext cx="6643734"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МАДОУ «Детский сад №9 </a:t>
            </a:r>
            <a:r>
              <a:rPr lang="ru-RU" b="1" dirty="0" err="1" smtClean="0">
                <a:latin typeface="Times New Roman" pitchFamily="18" charset="0"/>
                <a:cs typeface="Times New Roman" pitchFamily="18" charset="0"/>
              </a:rPr>
              <a:t>общеразвивающего</a:t>
            </a:r>
            <a:r>
              <a:rPr lang="ru-RU" b="1" dirty="0" smtClean="0">
                <a:latin typeface="Times New Roman" pitchFamily="18" charset="0"/>
                <a:cs typeface="Times New Roman" pitchFamily="18" charset="0"/>
              </a:rPr>
              <a:t> вида» г. Емвы </a:t>
            </a:r>
            <a:endParaRPr lang="ru-RU" b="1" dirty="0">
              <a:latin typeface="Times New Roman" pitchFamily="18" charset="0"/>
              <a:cs typeface="Times New Roman" pitchFamily="18" charset="0"/>
            </a:endParaRPr>
          </a:p>
        </p:txBody>
      </p:sp>
      <p:sp>
        <p:nvSpPr>
          <p:cNvPr id="5" name="TextBox 4"/>
          <p:cNvSpPr txBox="1"/>
          <p:nvPr/>
        </p:nvSpPr>
        <p:spPr>
          <a:xfrm>
            <a:off x="1071538" y="1214422"/>
            <a:ext cx="7000924" cy="341632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ru-RU" sz="3600" b="1" dirty="0" smtClean="0">
                <a:solidFill>
                  <a:srgbClr val="FF0000"/>
                </a:solidFill>
                <a:latin typeface="Times New Roman" pitchFamily="18" charset="0"/>
                <a:cs typeface="Times New Roman" pitchFamily="18" charset="0"/>
              </a:rPr>
              <a:t>«Развитие  познавательной активности у детей дошкольного возраста посредством современных технологий, различных методов и приёмов»</a:t>
            </a:r>
            <a:endParaRPr lang="ru-RU" sz="3600" b="1" dirty="0">
              <a:solidFill>
                <a:srgbClr val="FF0000"/>
              </a:solidFill>
              <a:latin typeface="Times New Roman" pitchFamily="18" charset="0"/>
              <a:cs typeface="Times New Roman" pitchFamily="18" charset="0"/>
            </a:endParaRPr>
          </a:p>
        </p:txBody>
      </p:sp>
      <p:sp>
        <p:nvSpPr>
          <p:cNvPr id="6" name="TextBox 5"/>
          <p:cNvSpPr txBox="1"/>
          <p:nvPr/>
        </p:nvSpPr>
        <p:spPr>
          <a:xfrm>
            <a:off x="5929322" y="5500702"/>
            <a:ext cx="2928958" cy="523220"/>
          </a:xfrm>
          <a:prstGeom prst="rect">
            <a:avLst/>
          </a:prstGeom>
          <a:noFill/>
        </p:spPr>
        <p:txBody>
          <a:bodyPr wrap="square" rtlCol="0">
            <a:spAutoFit/>
          </a:bodyPr>
          <a:lstStyle/>
          <a:p>
            <a:pPr algn="ctr"/>
            <a:r>
              <a:rPr lang="ru-RU" sz="1400" b="1" dirty="0" smtClean="0">
                <a:latin typeface="Times New Roman" pitchFamily="18" charset="0"/>
                <a:cs typeface="Times New Roman" pitchFamily="18" charset="0"/>
              </a:rPr>
              <a:t>Автор: Малышева Л. А., воспитатель </a:t>
            </a:r>
            <a:endParaRPr lang="ru-RU" sz="1400" b="1" dirty="0">
              <a:latin typeface="Times New Roman" pitchFamily="18" charset="0"/>
              <a:cs typeface="Times New Roman" pitchFamily="18" charset="0"/>
            </a:endParaRPr>
          </a:p>
        </p:txBody>
      </p:sp>
      <p:sp>
        <p:nvSpPr>
          <p:cNvPr id="7" name="TextBox 6"/>
          <p:cNvSpPr txBox="1"/>
          <p:nvPr/>
        </p:nvSpPr>
        <p:spPr>
          <a:xfrm>
            <a:off x="3643306" y="6286520"/>
            <a:ext cx="1928826" cy="369332"/>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2019 – 2021 год</a:t>
            </a:r>
            <a:endParaRPr lang="ru-RU" b="1" dirty="0">
              <a:latin typeface="Times New Roman" pitchFamily="18" charset="0"/>
              <a:cs typeface="Times New Roman" pitchFamily="18" charset="0"/>
            </a:endParaRPr>
          </a:p>
        </p:txBody>
      </p:sp>
      <p:pic>
        <p:nvPicPr>
          <p:cNvPr id="8" name="Рисунок 7" descr="1479133355.jpg"/>
          <p:cNvPicPr>
            <a:picLocks noChangeAspect="1"/>
          </p:cNvPicPr>
          <p:nvPr/>
        </p:nvPicPr>
        <p:blipFill>
          <a:blip r:embed="rId3" cstate="screen">
            <a:clrChange>
              <a:clrFrom>
                <a:srgbClr val="FFFFFF"/>
              </a:clrFrom>
              <a:clrTo>
                <a:srgbClr val="FFFFFF">
                  <a:alpha val="0"/>
                </a:srgbClr>
              </a:clrTo>
            </a:clrChange>
          </a:blip>
          <a:stretch>
            <a:fillRect/>
          </a:stretch>
        </p:blipFill>
        <p:spPr>
          <a:xfrm>
            <a:off x="571472" y="4929198"/>
            <a:ext cx="2130552" cy="1505712"/>
          </a:xfrm>
          <a:prstGeom prst="rect">
            <a:avLst/>
          </a:prstGeom>
          <a:ln w="38100">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285720" y="1071546"/>
          <a:ext cx="8429684" cy="3779520"/>
        </p:xfrm>
        <a:graphic>
          <a:graphicData uri="http://schemas.openxmlformats.org/drawingml/2006/table">
            <a:tbl>
              <a:tblPr firstRow="1" bandRow="1">
                <a:tableStyleId>{5C22544A-7EE6-4342-B048-85BDC9FD1C3A}</a:tableStyleId>
              </a:tblPr>
              <a:tblGrid>
                <a:gridCol w="357190"/>
                <a:gridCol w="6786610"/>
                <a:gridCol w="1285884"/>
              </a:tblGrid>
              <a:tr h="370840">
                <a:tc>
                  <a:txBody>
                    <a:bodyPr/>
                    <a:lstStyle/>
                    <a:p>
                      <a:r>
                        <a:rPr lang="ru-RU" sz="1400" b="1" i="0" u="none" dirty="0" smtClean="0">
                          <a:latin typeface="Times New Roman" pitchFamily="18" charset="0"/>
                          <a:cs typeface="Times New Roman" pitchFamily="18" charset="0"/>
                        </a:rPr>
                        <a:t>№</a:t>
                      </a:r>
                      <a:endParaRPr lang="ru-RU" sz="1400" b="1" i="0" u="none"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i="0" dirty="0" smtClean="0">
                          <a:latin typeface="Times New Roman" pitchFamily="18" charset="0"/>
                          <a:cs typeface="Times New Roman" pitchFamily="18" charset="0"/>
                        </a:rPr>
                        <a:t>мероприятия</a:t>
                      </a:r>
                    </a:p>
                    <a:p>
                      <a:endParaRPr lang="ru-RU" sz="1400" dirty="0"/>
                    </a:p>
                  </a:txBody>
                  <a:tcPr anchor="ctr"/>
                </a:tc>
                <a:tc>
                  <a:txBody>
                    <a:bodyPr/>
                    <a:lstStyle/>
                    <a:p>
                      <a:pPr algn="ctr"/>
                      <a:r>
                        <a:rPr lang="ru-RU" sz="1400" dirty="0" smtClean="0"/>
                        <a:t>время проведения</a:t>
                      </a:r>
                      <a:endParaRPr lang="ru-RU" sz="1400" dirty="0"/>
                    </a:p>
                  </a:txBody>
                  <a:tcPr/>
                </a:tc>
              </a:tr>
              <a:tr h="370840">
                <a:tc>
                  <a:txBody>
                    <a:bodyPr/>
                    <a:lstStyle/>
                    <a:p>
                      <a:r>
                        <a:rPr lang="ru-RU" sz="1400" b="1" i="0" dirty="0" smtClean="0">
                          <a:latin typeface="Times New Roman" pitchFamily="18" charset="0"/>
                          <a:cs typeface="Times New Roman" pitchFamily="18" charset="0"/>
                        </a:rPr>
                        <a:t>6.</a:t>
                      </a:r>
                      <a:endParaRPr lang="ru-RU" sz="1400" b="1" i="0" dirty="0">
                        <a:latin typeface="Times New Roman" pitchFamily="18" charset="0"/>
                        <a:cs typeface="Times New Roman" pitchFamily="18" charset="0"/>
                      </a:endParaRPr>
                    </a:p>
                  </a:txBody>
                  <a:tcPr/>
                </a:tc>
                <a:tc>
                  <a:txBody>
                    <a:bodyPr/>
                    <a:lstStyle/>
                    <a:p>
                      <a:r>
                        <a:rPr lang="ru-RU" sz="1400" b="1" i="0" u="none" kern="1200" dirty="0" smtClean="0">
                          <a:solidFill>
                            <a:schemeClr val="dk1"/>
                          </a:solidFill>
                          <a:latin typeface="Times New Roman" pitchFamily="18" charset="0"/>
                          <a:ea typeface="+mn-ea"/>
                          <a:cs typeface="Times New Roman" pitchFamily="18" charset="0"/>
                        </a:rPr>
                        <a:t>Растение</a:t>
                      </a:r>
                    </a:p>
                    <a:p>
                      <a:r>
                        <a:rPr lang="ru-RU" sz="1400" b="0" i="0" u="none" kern="1200" dirty="0" smtClean="0">
                          <a:solidFill>
                            <a:schemeClr val="dk1"/>
                          </a:solidFill>
                          <a:latin typeface="Times New Roman" pitchFamily="18" charset="0"/>
                          <a:ea typeface="+mn-ea"/>
                          <a:cs typeface="Times New Roman" pitchFamily="18" charset="0"/>
                        </a:rPr>
                        <a:t>Презентация – беседа «Маленький цветочек»</a:t>
                      </a:r>
                    </a:p>
                    <a:p>
                      <a:r>
                        <a:rPr lang="ru-RU" sz="1400" b="0" i="0" u="none" kern="1200" dirty="0" smtClean="0">
                          <a:solidFill>
                            <a:schemeClr val="dk1"/>
                          </a:solidFill>
                          <a:latin typeface="Times New Roman" pitchFamily="18" charset="0"/>
                          <a:ea typeface="+mn-ea"/>
                          <a:cs typeface="Times New Roman" pitchFamily="18" charset="0"/>
                        </a:rPr>
                        <a:t>Опыт</a:t>
                      </a:r>
                      <a:r>
                        <a:rPr lang="ru-RU" sz="1400" b="0" i="0" u="none" kern="1200" baseline="0" dirty="0" smtClean="0">
                          <a:solidFill>
                            <a:schemeClr val="dk1"/>
                          </a:solidFill>
                          <a:latin typeface="Times New Roman" pitchFamily="18" charset="0"/>
                          <a:ea typeface="+mn-ea"/>
                          <a:cs typeface="Times New Roman" pitchFamily="18" charset="0"/>
                        </a:rPr>
                        <a:t> </a:t>
                      </a:r>
                      <a:r>
                        <a:rPr lang="ru-RU" sz="1400" b="0" i="0" u="none" kern="1200" dirty="0" smtClean="0">
                          <a:solidFill>
                            <a:schemeClr val="dk1"/>
                          </a:solidFill>
                          <a:latin typeface="Times New Roman" pitchFamily="18" charset="0"/>
                          <a:ea typeface="+mn-ea"/>
                          <a:cs typeface="Times New Roman" pitchFamily="18" charset="0"/>
                        </a:rPr>
                        <a:t>«Может ли растение дышать»</a:t>
                      </a:r>
                    </a:p>
                    <a:p>
                      <a:r>
                        <a:rPr lang="ru-RU" sz="1400" b="0" i="0" u="none" kern="1200" dirty="0" smtClean="0">
                          <a:solidFill>
                            <a:schemeClr val="dk1"/>
                          </a:solidFill>
                          <a:latin typeface="Times New Roman" pitchFamily="18" charset="0"/>
                          <a:ea typeface="+mn-ea"/>
                          <a:cs typeface="Times New Roman" pitchFamily="18" charset="0"/>
                        </a:rPr>
                        <a:t>Наблюдение  за растениями.</a:t>
                      </a:r>
                    </a:p>
                    <a:p>
                      <a:r>
                        <a:rPr lang="ru-RU" sz="1400" b="0" i="0" u="none" kern="1200" dirty="0" smtClean="0">
                          <a:solidFill>
                            <a:schemeClr val="dk1"/>
                          </a:solidFill>
                          <a:latin typeface="Times New Roman" pitchFamily="18" charset="0"/>
                          <a:ea typeface="+mn-ea"/>
                          <a:cs typeface="Times New Roman" pitchFamily="18" charset="0"/>
                        </a:rPr>
                        <a:t>Х/т:</a:t>
                      </a:r>
                      <a:r>
                        <a:rPr lang="ru-RU" sz="1400" b="0" i="0" u="none" kern="1200" baseline="0" dirty="0" smtClean="0">
                          <a:solidFill>
                            <a:schemeClr val="dk1"/>
                          </a:solidFill>
                          <a:latin typeface="Times New Roman" pitchFamily="18" charset="0"/>
                          <a:ea typeface="+mn-ea"/>
                          <a:cs typeface="Times New Roman" pitchFamily="18" charset="0"/>
                        </a:rPr>
                        <a:t> аппликация «Цветок для мамы»</a:t>
                      </a:r>
                    </a:p>
                    <a:p>
                      <a:r>
                        <a:rPr lang="ru-RU" sz="1400" b="0" i="0" u="none" kern="1200" dirty="0" smtClean="0">
                          <a:solidFill>
                            <a:schemeClr val="dk1"/>
                          </a:solidFill>
                          <a:latin typeface="Times New Roman" pitchFamily="18" charset="0"/>
                          <a:ea typeface="+mn-ea"/>
                          <a:cs typeface="Times New Roman" pitchFamily="18" charset="0"/>
                        </a:rPr>
                        <a:t>Посадка лука.</a:t>
                      </a:r>
                      <a:endParaRPr lang="ru-RU" sz="1400" b="0" i="0" u="none" dirty="0" smtClean="0">
                        <a:latin typeface="Times New Roman" pitchFamily="18" charset="0"/>
                        <a:cs typeface="Times New Roman" pitchFamily="18" charset="0"/>
                      </a:endParaRPr>
                    </a:p>
                  </a:txBody>
                  <a:tcPr/>
                </a:tc>
                <a:tc>
                  <a:txBody>
                    <a:bodyPr/>
                    <a:lstStyle/>
                    <a:p>
                      <a:pPr algn="ctr"/>
                      <a:r>
                        <a:rPr lang="ru-RU" sz="1400" i="0" dirty="0" smtClean="0">
                          <a:latin typeface="Times New Roman" pitchFamily="18" charset="0"/>
                          <a:cs typeface="Times New Roman" pitchFamily="18" charset="0"/>
                        </a:rPr>
                        <a:t>март</a:t>
                      </a:r>
                      <a:endParaRPr lang="ru-RU" sz="1400" i="0" dirty="0">
                        <a:latin typeface="Times New Roman" pitchFamily="18" charset="0"/>
                        <a:cs typeface="Times New Roman" pitchFamily="18" charset="0"/>
                      </a:endParaRPr>
                    </a:p>
                  </a:txBody>
                  <a:tcPr/>
                </a:tc>
              </a:tr>
              <a:tr h="370840">
                <a:tc>
                  <a:txBody>
                    <a:bodyPr/>
                    <a:lstStyle/>
                    <a:p>
                      <a:r>
                        <a:rPr lang="ru-RU" sz="1400" b="1" i="0" dirty="0" smtClean="0">
                          <a:latin typeface="Times New Roman" pitchFamily="18" charset="0"/>
                          <a:cs typeface="Times New Roman" pitchFamily="18" charset="0"/>
                        </a:rPr>
                        <a:t>7.</a:t>
                      </a:r>
                      <a:endParaRPr lang="ru-RU" sz="1400" b="1" i="0" dirty="0">
                        <a:latin typeface="Times New Roman" pitchFamily="18" charset="0"/>
                        <a:cs typeface="Times New Roman" pitchFamily="18" charset="0"/>
                      </a:endParaRPr>
                    </a:p>
                  </a:txBody>
                  <a:tcPr/>
                </a:tc>
                <a:tc>
                  <a:txBody>
                    <a:bodyPr/>
                    <a:lstStyle/>
                    <a:p>
                      <a:r>
                        <a:rPr lang="ru-RU" sz="1400" b="1" i="0" kern="1200" dirty="0" smtClean="0">
                          <a:solidFill>
                            <a:schemeClr val="dk1"/>
                          </a:solidFill>
                          <a:latin typeface="Times New Roman" pitchFamily="18" charset="0"/>
                          <a:ea typeface="+mn-ea"/>
                          <a:cs typeface="Times New Roman" pitchFamily="18" charset="0"/>
                        </a:rPr>
                        <a:t>Солнце</a:t>
                      </a:r>
                    </a:p>
                    <a:p>
                      <a:r>
                        <a:rPr lang="ru-RU" sz="1400" i="0" kern="1200" dirty="0" smtClean="0">
                          <a:solidFill>
                            <a:schemeClr val="dk1"/>
                          </a:solidFill>
                          <a:latin typeface="Times New Roman" pitchFamily="18" charset="0"/>
                          <a:ea typeface="+mn-ea"/>
                          <a:cs typeface="Times New Roman" pitchFamily="18" charset="0"/>
                        </a:rPr>
                        <a:t>Опыты «Поиграем с солнышком» ,</a:t>
                      </a:r>
                      <a:r>
                        <a:rPr lang="ru-RU" sz="1400" i="0" kern="1200" baseline="0" dirty="0" smtClean="0">
                          <a:solidFill>
                            <a:schemeClr val="dk1"/>
                          </a:solidFill>
                          <a:latin typeface="Times New Roman" pitchFamily="18" charset="0"/>
                          <a:ea typeface="+mn-ea"/>
                          <a:cs typeface="Times New Roman" pitchFamily="18" charset="0"/>
                        </a:rPr>
                        <a:t> </a:t>
                      </a:r>
                      <a:r>
                        <a:rPr lang="ru-RU" sz="1400" i="0" kern="1200" dirty="0" smtClean="0">
                          <a:solidFill>
                            <a:schemeClr val="dk1"/>
                          </a:solidFill>
                          <a:latin typeface="Times New Roman" pitchFamily="18" charset="0"/>
                          <a:ea typeface="+mn-ea"/>
                          <a:cs typeface="Times New Roman" pitchFamily="18" charset="0"/>
                        </a:rPr>
                        <a:t>«Солнечные «Зайчики» </a:t>
                      </a:r>
                    </a:p>
                    <a:p>
                      <a:r>
                        <a:rPr lang="ru-RU" sz="1400" i="0" kern="1200" dirty="0" smtClean="0">
                          <a:solidFill>
                            <a:schemeClr val="dk1"/>
                          </a:solidFill>
                          <a:latin typeface="Times New Roman" pitchFamily="18" charset="0"/>
                          <a:ea typeface="+mn-ea"/>
                          <a:cs typeface="Times New Roman" pitchFamily="18" charset="0"/>
                        </a:rPr>
                        <a:t>Наблюдение за солнцем.</a:t>
                      </a:r>
                    </a:p>
                    <a:p>
                      <a:r>
                        <a:rPr lang="ru-RU" sz="1400" i="0" kern="1200" dirty="0" smtClean="0">
                          <a:solidFill>
                            <a:schemeClr val="dk1"/>
                          </a:solidFill>
                          <a:latin typeface="Times New Roman" pitchFamily="18" charset="0"/>
                          <a:ea typeface="+mn-ea"/>
                          <a:cs typeface="Times New Roman" pitchFamily="18" charset="0"/>
                        </a:rPr>
                        <a:t>Х/т рисование:</a:t>
                      </a:r>
                      <a:r>
                        <a:rPr lang="ru-RU" sz="1400" i="0" kern="1200" baseline="0" dirty="0" smtClean="0">
                          <a:solidFill>
                            <a:schemeClr val="dk1"/>
                          </a:solidFill>
                          <a:latin typeface="Times New Roman" pitchFamily="18" charset="0"/>
                          <a:ea typeface="+mn-ea"/>
                          <a:cs typeface="Times New Roman" pitchFamily="18" charset="0"/>
                        </a:rPr>
                        <a:t> «Весёлое солнышко»</a:t>
                      </a:r>
                    </a:p>
                  </a:txBody>
                  <a:tcPr/>
                </a:tc>
                <a:tc>
                  <a:txBody>
                    <a:bodyPr/>
                    <a:lstStyle/>
                    <a:p>
                      <a:pPr algn="ctr"/>
                      <a:r>
                        <a:rPr lang="ru-RU" sz="1400" i="0" dirty="0" smtClean="0">
                          <a:latin typeface="Times New Roman" pitchFamily="18" charset="0"/>
                          <a:cs typeface="Times New Roman" pitchFamily="18" charset="0"/>
                        </a:rPr>
                        <a:t>Апрель </a:t>
                      </a:r>
                      <a:endParaRPr lang="ru-RU" sz="1400" i="0" dirty="0">
                        <a:latin typeface="Times New Roman" pitchFamily="18" charset="0"/>
                        <a:cs typeface="Times New Roman" pitchFamily="18" charset="0"/>
                      </a:endParaRPr>
                    </a:p>
                  </a:txBody>
                  <a:tcPr/>
                </a:tc>
              </a:tr>
              <a:tr h="370840">
                <a:tc>
                  <a:txBody>
                    <a:bodyPr/>
                    <a:lstStyle/>
                    <a:p>
                      <a:r>
                        <a:rPr lang="ru-RU" sz="1400" b="1" i="0" dirty="0" smtClean="0">
                          <a:latin typeface="Times New Roman" pitchFamily="18" charset="0"/>
                          <a:cs typeface="Times New Roman" pitchFamily="18" charset="0"/>
                        </a:rPr>
                        <a:t>8.</a:t>
                      </a:r>
                      <a:endParaRPr lang="ru-RU" sz="1400" b="1" i="0" dirty="0">
                        <a:latin typeface="Times New Roman" pitchFamily="18" charset="0"/>
                        <a:cs typeface="Times New Roman" pitchFamily="18" charset="0"/>
                      </a:endParaRPr>
                    </a:p>
                  </a:txBody>
                  <a:tcPr/>
                </a:tc>
                <a:tc>
                  <a:txBody>
                    <a:bodyPr/>
                    <a:lstStyle/>
                    <a:p>
                      <a:r>
                        <a:rPr lang="ru-RU" sz="1400" b="1" i="0" u="none" kern="1200" dirty="0" smtClean="0">
                          <a:solidFill>
                            <a:schemeClr val="dk1"/>
                          </a:solidFill>
                          <a:latin typeface="Times New Roman" pitchFamily="18" charset="0"/>
                          <a:ea typeface="+mn-ea"/>
                          <a:cs typeface="Times New Roman" pitchFamily="18" charset="0"/>
                        </a:rPr>
                        <a:t>Природный материал</a:t>
                      </a:r>
                      <a:r>
                        <a:rPr lang="ru-RU" sz="1400" b="1" i="0" u="none" kern="1200" baseline="0" dirty="0" smtClean="0">
                          <a:solidFill>
                            <a:schemeClr val="dk1"/>
                          </a:solidFill>
                          <a:latin typeface="Times New Roman" pitchFamily="18" charset="0"/>
                          <a:ea typeface="+mn-ea"/>
                          <a:cs typeface="Times New Roman" pitchFamily="18" charset="0"/>
                        </a:rPr>
                        <a:t> (опыты)</a:t>
                      </a:r>
                      <a:endParaRPr lang="ru-RU" sz="1400" b="1" i="0" u="none" kern="1200" dirty="0" smtClean="0">
                        <a:solidFill>
                          <a:schemeClr val="dk1"/>
                        </a:solidFill>
                        <a:latin typeface="Times New Roman" pitchFamily="18" charset="0"/>
                        <a:ea typeface="+mn-ea"/>
                        <a:cs typeface="Times New Roman" pitchFamily="18" charset="0"/>
                      </a:endParaRPr>
                    </a:p>
                    <a:p>
                      <a:r>
                        <a:rPr lang="ru-RU" sz="1400" i="0" u="none" kern="1200" dirty="0" smtClean="0">
                          <a:solidFill>
                            <a:schemeClr val="dk1"/>
                          </a:solidFill>
                          <a:latin typeface="Times New Roman" pitchFamily="18" charset="0"/>
                          <a:ea typeface="+mn-ea"/>
                          <a:cs typeface="Times New Roman" pitchFamily="18" charset="0"/>
                        </a:rPr>
                        <a:t>«Пластмасса, ее качества и свойства» </a:t>
                      </a:r>
                    </a:p>
                    <a:p>
                      <a:r>
                        <a:rPr lang="ru-RU" sz="1400" i="0" u="none" kern="1200" dirty="0" smtClean="0">
                          <a:solidFill>
                            <a:schemeClr val="dk1"/>
                          </a:solidFill>
                          <a:latin typeface="Times New Roman" pitchFamily="18" charset="0"/>
                          <a:ea typeface="+mn-ea"/>
                          <a:cs typeface="Times New Roman" pitchFamily="18" charset="0"/>
                        </a:rPr>
                        <a:t>«Перо» </a:t>
                      </a:r>
                    </a:p>
                    <a:p>
                      <a:r>
                        <a:rPr lang="ru-RU" sz="1400" i="0" u="none" kern="1200" dirty="0" smtClean="0">
                          <a:solidFill>
                            <a:schemeClr val="dk1"/>
                          </a:solidFill>
                          <a:latin typeface="Times New Roman" pitchFamily="18" charset="0"/>
                          <a:ea typeface="+mn-ea"/>
                          <a:cs typeface="Times New Roman" pitchFamily="18" charset="0"/>
                        </a:rPr>
                        <a:t>«Камни» </a:t>
                      </a:r>
                    </a:p>
                  </a:txBody>
                  <a:tcPr/>
                </a:tc>
                <a:tc>
                  <a:txBody>
                    <a:bodyPr/>
                    <a:lstStyle/>
                    <a:p>
                      <a:pPr algn="ctr"/>
                      <a:r>
                        <a:rPr lang="ru-RU" sz="1400" i="0" dirty="0" smtClean="0">
                          <a:latin typeface="Times New Roman" pitchFamily="18" charset="0"/>
                          <a:cs typeface="Times New Roman" pitchFamily="18" charset="0"/>
                        </a:rPr>
                        <a:t>май</a:t>
                      </a:r>
                      <a:endParaRPr lang="ru-RU" sz="1400" i="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857224" y="1285861"/>
          <a:ext cx="7643865" cy="5294950"/>
        </p:xfrm>
        <a:graphic>
          <a:graphicData uri="http://schemas.openxmlformats.org/drawingml/2006/table">
            <a:tbl>
              <a:tblPr firstRow="1" bandRow="1">
                <a:tableStyleId>{21E4AEA4-8DFA-4A89-87EB-49C32662AFE0}</a:tableStyleId>
              </a:tblPr>
              <a:tblGrid>
                <a:gridCol w="642942"/>
                <a:gridCol w="5072098"/>
                <a:gridCol w="1928825"/>
              </a:tblGrid>
              <a:tr h="728030">
                <a:tc>
                  <a:txBody>
                    <a:bodyPr/>
                    <a:lstStyle/>
                    <a:p>
                      <a:pPr algn="ctr"/>
                      <a:r>
                        <a:rPr lang="ru-RU" sz="1100" dirty="0" smtClean="0">
                          <a:latin typeface="Times New Roman" pitchFamily="18" charset="0"/>
                          <a:cs typeface="Times New Roman" pitchFamily="18" charset="0"/>
                        </a:rPr>
                        <a:t>№</a:t>
                      </a:r>
                      <a:r>
                        <a:rPr lang="ru-RU" sz="1100" baseline="0" dirty="0" smtClean="0">
                          <a:latin typeface="Times New Roman" pitchFamily="18" charset="0"/>
                          <a:cs typeface="Times New Roman" pitchFamily="18" charset="0"/>
                        </a:rPr>
                        <a:t> </a:t>
                      </a:r>
                      <a:r>
                        <a:rPr lang="ru-RU" sz="1100" baseline="0" dirty="0" err="1" smtClean="0">
                          <a:latin typeface="Times New Roman" pitchFamily="18" charset="0"/>
                          <a:cs typeface="Times New Roman" pitchFamily="18" charset="0"/>
                        </a:rPr>
                        <a:t>п</a:t>
                      </a:r>
                      <a:r>
                        <a:rPr lang="ru-RU" sz="1100" baseline="0" dirty="0" smtClean="0">
                          <a:latin typeface="Times New Roman" pitchFamily="18" charset="0"/>
                          <a:cs typeface="Times New Roman" pitchFamily="18" charset="0"/>
                        </a:rPr>
                        <a:t>/</a:t>
                      </a:r>
                      <a:r>
                        <a:rPr lang="ru-RU" sz="1100" baseline="0" dirty="0" err="1" smtClean="0">
                          <a:latin typeface="Times New Roman" pitchFamily="18" charset="0"/>
                          <a:cs typeface="Times New Roman" pitchFamily="18" charset="0"/>
                        </a:rPr>
                        <a:t>п</a:t>
                      </a:r>
                      <a:endParaRPr lang="ru-RU" sz="1100" dirty="0">
                        <a:latin typeface="Times New Roman" pitchFamily="18" charset="0"/>
                        <a:cs typeface="Times New Roman" pitchFamily="18" charset="0"/>
                      </a:endParaRPr>
                    </a:p>
                  </a:txBody>
                  <a:tcPr anchor="ctr"/>
                </a:tc>
                <a:tc>
                  <a:txBody>
                    <a:bodyPr/>
                    <a:lstStyle/>
                    <a:p>
                      <a:pPr algn="ctr"/>
                      <a:r>
                        <a:rPr lang="ru-RU" sz="1100" dirty="0" smtClean="0">
                          <a:latin typeface="Times New Roman" pitchFamily="18" charset="0"/>
                          <a:cs typeface="Times New Roman" pitchFamily="18" charset="0"/>
                        </a:rPr>
                        <a:t>Мероприятия</a:t>
                      </a:r>
                      <a:endParaRPr lang="ru-RU" sz="1100" dirty="0">
                        <a:latin typeface="Times New Roman" pitchFamily="18" charset="0"/>
                        <a:cs typeface="Times New Roman" pitchFamily="18" charset="0"/>
                      </a:endParaRPr>
                    </a:p>
                  </a:txBody>
                  <a:tcPr anchor="ctr"/>
                </a:tc>
                <a:tc>
                  <a:txBody>
                    <a:bodyPr/>
                    <a:lstStyle/>
                    <a:p>
                      <a:pPr algn="ctr"/>
                      <a:r>
                        <a:rPr lang="ru-RU" sz="1100" dirty="0" smtClean="0">
                          <a:latin typeface="Times New Roman" pitchFamily="18" charset="0"/>
                          <a:cs typeface="Times New Roman" pitchFamily="18" charset="0"/>
                        </a:rPr>
                        <a:t>Время проведения</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1.</a:t>
                      </a:r>
                      <a:endParaRPr lang="ru-RU" sz="1100" dirty="0">
                        <a:latin typeface="Times New Roman" pitchFamily="18" charset="0"/>
                        <a:cs typeface="Times New Roman" pitchFamily="18"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i="0" kern="1200" baseline="0" dirty="0" smtClean="0">
                          <a:solidFill>
                            <a:schemeClr val="dk1"/>
                          </a:solidFill>
                          <a:latin typeface="Times New Roman" pitchFamily="18" charset="0"/>
                          <a:ea typeface="+mn-ea"/>
                          <a:cs typeface="Times New Roman" pitchFamily="18" charset="0"/>
                        </a:rPr>
                        <a:t>Составление плана работы с детьми на новый учебный год.</a:t>
                      </a:r>
                      <a:endParaRPr lang="ru-RU" sz="1100" i="0" dirty="0" smtClean="0">
                        <a:latin typeface="Times New Roman" pitchFamily="18" charset="0"/>
                        <a:cs typeface="Times New Roman" pitchFamily="18" charset="0"/>
                      </a:endParaRPr>
                    </a:p>
                    <a:p>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сентябрь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2.</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Создание коллекции «Ткани».</a:t>
                      </a:r>
                    </a:p>
                    <a:p>
                      <a:r>
                        <a:rPr lang="ru-RU" sz="1100" dirty="0" smtClean="0">
                          <a:latin typeface="Times New Roman" pitchFamily="18" charset="0"/>
                          <a:cs typeface="Times New Roman" pitchFamily="18" charset="0"/>
                        </a:rPr>
                        <a:t>Наблюдение за растениями, неживой природой, животными</a:t>
                      </a:r>
                      <a:r>
                        <a:rPr lang="ru-RU" sz="1100" baseline="0" dirty="0" smtClean="0">
                          <a:latin typeface="Times New Roman" pitchFamily="18" charset="0"/>
                          <a:cs typeface="Times New Roman" pitchFamily="18" charset="0"/>
                        </a:rPr>
                        <a:t> осенью.</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октябрь</a:t>
                      </a:r>
                      <a:endParaRPr lang="ru-RU" sz="1100" dirty="0">
                        <a:latin typeface="Times New Roman" pitchFamily="18" charset="0"/>
                        <a:cs typeface="Times New Roman" pitchFamily="18" charset="0"/>
                      </a:endParaRPr>
                    </a:p>
                  </a:txBody>
                  <a:tcPr anchor="ct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100" dirty="0" smtClean="0">
                          <a:latin typeface="Times New Roman" pitchFamily="18" charset="0"/>
                          <a:cs typeface="Times New Roman" pitchFamily="18" charset="0"/>
                        </a:rPr>
                        <a:t>3.</a:t>
                      </a:r>
                    </a:p>
                    <a:p>
                      <a:pPr algn="ct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Игры с </a:t>
                      </a:r>
                      <a:r>
                        <a:rPr lang="ru-RU" sz="1100" dirty="0" err="1" smtClean="0">
                          <a:latin typeface="Times New Roman" pitchFamily="18" charset="0"/>
                          <a:cs typeface="Times New Roman" pitchFamily="18" charset="0"/>
                        </a:rPr>
                        <a:t>лэпбуком</a:t>
                      </a:r>
                      <a:r>
                        <a:rPr lang="ru-RU" sz="1100" dirty="0" smtClean="0">
                          <a:latin typeface="Times New Roman" pitchFamily="18" charset="0"/>
                          <a:cs typeface="Times New Roman" pitchFamily="18" charset="0"/>
                        </a:rPr>
                        <a:t> «Осень» (закрепление)</a:t>
                      </a:r>
                    </a:p>
                    <a:p>
                      <a:r>
                        <a:rPr lang="ru-RU" sz="1100" dirty="0" smtClean="0">
                          <a:latin typeface="Times New Roman" pitchFamily="18" charset="0"/>
                          <a:cs typeface="Times New Roman" pitchFamily="18" charset="0"/>
                        </a:rPr>
                        <a:t>Создание коллекции «Бумага»</a:t>
                      </a:r>
                    </a:p>
                    <a:p>
                      <a:r>
                        <a:rPr lang="ru-RU" sz="1100" dirty="0" err="1" smtClean="0">
                          <a:latin typeface="Times New Roman" pitchFamily="18" charset="0"/>
                          <a:cs typeface="Times New Roman" pitchFamily="18" charset="0"/>
                        </a:rPr>
                        <a:t>Мультимедийная</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д</a:t>
                      </a:r>
                      <a:r>
                        <a:rPr lang="ru-RU" sz="1100" dirty="0" smtClean="0">
                          <a:latin typeface="Times New Roman" pitchFamily="18" charset="0"/>
                          <a:cs typeface="Times New Roman" pitchFamily="18" charset="0"/>
                        </a:rPr>
                        <a:t>/игра</a:t>
                      </a:r>
                      <a:r>
                        <a:rPr lang="ru-RU" sz="1100" baseline="0" dirty="0" smtClean="0">
                          <a:latin typeface="Times New Roman" pitchFamily="18" charset="0"/>
                          <a:cs typeface="Times New Roman" pitchFamily="18" charset="0"/>
                        </a:rPr>
                        <a:t> «Осень»</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ноябрь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4.</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Наблюдение за растениями, за</a:t>
                      </a:r>
                      <a:r>
                        <a:rPr lang="ru-RU" sz="1100" baseline="0" dirty="0" smtClean="0">
                          <a:latin typeface="Times New Roman" pitchFamily="18" charset="0"/>
                          <a:cs typeface="Times New Roman" pitchFamily="18" charset="0"/>
                        </a:rPr>
                        <a:t> неживой природой, животными зимой</a:t>
                      </a:r>
                    </a:p>
                    <a:p>
                      <a:pPr marL="0" marR="0" indent="0" algn="l" defTabSz="914400" rtl="0" eaLnBrk="1" fontAlgn="auto" latinLnBrk="0" hangingPunct="1">
                        <a:lnSpc>
                          <a:spcPct val="100000"/>
                        </a:lnSpc>
                        <a:spcBef>
                          <a:spcPts val="0"/>
                        </a:spcBef>
                        <a:spcAft>
                          <a:spcPts val="0"/>
                        </a:spcAft>
                        <a:buClrTx/>
                        <a:buSzTx/>
                        <a:buFontTx/>
                        <a:buNone/>
                        <a:tabLst/>
                        <a:defRPr/>
                      </a:pPr>
                      <a:r>
                        <a:rPr lang="ru-RU" sz="1100" baseline="0" dirty="0" smtClean="0">
                          <a:latin typeface="Times New Roman" pitchFamily="18" charset="0"/>
                          <a:cs typeface="Times New Roman" pitchFamily="18" charset="0"/>
                        </a:rPr>
                        <a:t>Познавательная беседа «Кто как к зиме готовиться» </a:t>
                      </a:r>
                    </a:p>
                    <a:p>
                      <a:pPr marL="0" marR="0" indent="0" algn="l" defTabSz="914400" rtl="0" eaLnBrk="1" fontAlgn="auto" latinLnBrk="0" hangingPunct="1">
                        <a:lnSpc>
                          <a:spcPct val="100000"/>
                        </a:lnSpc>
                        <a:spcBef>
                          <a:spcPts val="0"/>
                        </a:spcBef>
                        <a:spcAft>
                          <a:spcPts val="0"/>
                        </a:spcAft>
                        <a:buClrTx/>
                        <a:buSzTx/>
                        <a:buFontTx/>
                        <a:buNone/>
                        <a:tabLst/>
                        <a:defRPr/>
                      </a:pPr>
                      <a:r>
                        <a:rPr lang="ru-RU" sz="1100" baseline="0" dirty="0" smtClean="0">
                          <a:latin typeface="Times New Roman" pitchFamily="18" charset="0"/>
                          <a:cs typeface="Times New Roman" pitchFamily="18" charset="0"/>
                        </a:rPr>
                        <a:t>Экспериментирование «Как вытолкнуть воду?»</a:t>
                      </a:r>
                      <a:endParaRPr lang="ru-RU" sz="1100" dirty="0" smtClean="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декабрь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5.</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Игровая технология «</a:t>
                      </a:r>
                      <a:r>
                        <a:rPr lang="ru-RU" sz="1100" dirty="0" err="1" smtClean="0">
                          <a:latin typeface="Times New Roman" pitchFamily="18" charset="0"/>
                          <a:cs typeface="Times New Roman" pitchFamily="18" charset="0"/>
                        </a:rPr>
                        <a:t>Друдлы</a:t>
                      </a:r>
                      <a:r>
                        <a:rPr lang="ru-RU" sz="1100" dirty="0" smtClean="0">
                          <a:latin typeface="Times New Roman" pitchFamily="18" charset="0"/>
                          <a:cs typeface="Times New Roman" pitchFamily="18" charset="0"/>
                        </a:rPr>
                        <a:t>».</a:t>
                      </a:r>
                    </a:p>
                    <a:p>
                      <a:r>
                        <a:rPr lang="ru-RU" sz="1100" dirty="0" smtClean="0">
                          <a:latin typeface="Times New Roman" pitchFamily="18" charset="0"/>
                          <a:cs typeface="Times New Roman" pitchFamily="18" charset="0"/>
                        </a:rPr>
                        <a:t>Игры с </a:t>
                      </a:r>
                      <a:r>
                        <a:rPr lang="ru-RU" sz="1100" dirty="0" err="1" smtClean="0">
                          <a:latin typeface="Times New Roman" pitchFamily="18" charset="0"/>
                          <a:cs typeface="Times New Roman" pitchFamily="18" charset="0"/>
                        </a:rPr>
                        <a:t>лэпбуком</a:t>
                      </a:r>
                      <a:r>
                        <a:rPr lang="ru-RU" sz="1100" dirty="0" smtClean="0">
                          <a:latin typeface="Times New Roman" pitchFamily="18" charset="0"/>
                          <a:cs typeface="Times New Roman" pitchFamily="18" charset="0"/>
                        </a:rPr>
                        <a:t> «Зимующие птицы»</a:t>
                      </a:r>
                    </a:p>
                    <a:p>
                      <a:r>
                        <a:rPr lang="ru-RU" sz="1100" dirty="0" err="1" smtClean="0">
                          <a:latin typeface="Times New Roman" pitchFamily="18" charset="0"/>
                          <a:cs typeface="Times New Roman" pitchFamily="18" charset="0"/>
                        </a:rPr>
                        <a:t>Мультимедийная</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д</a:t>
                      </a:r>
                      <a:r>
                        <a:rPr lang="ru-RU" sz="1100" dirty="0" smtClean="0">
                          <a:latin typeface="Times New Roman" pitchFamily="18" charset="0"/>
                          <a:cs typeface="Times New Roman" pitchFamily="18" charset="0"/>
                        </a:rPr>
                        <a:t>/игра «Зимующие птицы», «Рыбы РК».</a:t>
                      </a:r>
                    </a:p>
                    <a:p>
                      <a:r>
                        <a:rPr lang="ru-RU" sz="1100" dirty="0" smtClean="0">
                          <a:latin typeface="Times New Roman" pitchFamily="18" charset="0"/>
                          <a:cs typeface="Times New Roman" pitchFamily="18" charset="0"/>
                        </a:rPr>
                        <a:t>Проект «Птичья столовая»</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январь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6.</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Игры с </a:t>
                      </a:r>
                      <a:r>
                        <a:rPr lang="ru-RU" sz="1100" dirty="0" err="1" smtClean="0">
                          <a:latin typeface="Times New Roman" pitchFamily="18" charset="0"/>
                          <a:cs typeface="Times New Roman" pitchFamily="18" charset="0"/>
                        </a:rPr>
                        <a:t>лэпбуком</a:t>
                      </a:r>
                      <a:r>
                        <a:rPr lang="ru-RU" sz="1100" baseline="0" dirty="0" smtClean="0">
                          <a:latin typeface="Times New Roman" pitchFamily="18" charset="0"/>
                          <a:cs typeface="Times New Roman" pitchFamily="18" charset="0"/>
                        </a:rPr>
                        <a:t> «Зима» (закрепление)</a:t>
                      </a:r>
                    </a:p>
                    <a:p>
                      <a:r>
                        <a:rPr lang="ru-RU" sz="1100" baseline="0" dirty="0" smtClean="0">
                          <a:latin typeface="Times New Roman" pitchFamily="18" charset="0"/>
                          <a:cs typeface="Times New Roman" pitchFamily="18" charset="0"/>
                        </a:rPr>
                        <a:t>Создание коллекции «Пуговицы»</a:t>
                      </a:r>
                    </a:p>
                    <a:p>
                      <a:r>
                        <a:rPr lang="ru-RU" sz="1100" baseline="0" dirty="0" smtClean="0">
                          <a:latin typeface="Times New Roman" pitchFamily="18" charset="0"/>
                          <a:cs typeface="Times New Roman" pitchFamily="18" charset="0"/>
                        </a:rPr>
                        <a:t>Проект «Мой Коми край»</a:t>
                      </a:r>
                    </a:p>
                  </a:txBody>
                  <a:tcPr/>
                </a:tc>
                <a:tc>
                  <a:txBody>
                    <a:bodyPr/>
                    <a:lstStyle/>
                    <a:p>
                      <a:pPr algn="ctr"/>
                      <a:r>
                        <a:rPr lang="ru-RU" sz="1100" dirty="0" smtClean="0">
                          <a:latin typeface="Times New Roman" pitchFamily="18" charset="0"/>
                          <a:cs typeface="Times New Roman" pitchFamily="18" charset="0"/>
                        </a:rPr>
                        <a:t>февраль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7.</a:t>
                      </a:r>
                      <a:endParaRPr lang="ru-RU" sz="1100" dirty="0">
                        <a:latin typeface="Times New Roman" pitchFamily="18" charset="0"/>
                        <a:cs typeface="Times New Roman" pitchFamily="18"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dirty="0" smtClean="0">
                          <a:latin typeface="Times New Roman" pitchFamily="18" charset="0"/>
                          <a:cs typeface="Times New Roman" pitchFamily="18" charset="0"/>
                        </a:rPr>
                        <a:t>Наблюдение за растениями, за</a:t>
                      </a:r>
                      <a:r>
                        <a:rPr lang="ru-RU" sz="1100" baseline="0" dirty="0" smtClean="0">
                          <a:latin typeface="Times New Roman" pitchFamily="18" charset="0"/>
                          <a:cs typeface="Times New Roman" pitchFamily="18" charset="0"/>
                        </a:rPr>
                        <a:t> неживой природой, животными весной.</a:t>
                      </a:r>
                    </a:p>
                    <a:p>
                      <a:pPr marL="0" marR="0" indent="0" algn="l" defTabSz="914400" rtl="0" eaLnBrk="1" fontAlgn="auto" latinLnBrk="0" hangingPunct="1">
                        <a:lnSpc>
                          <a:spcPct val="100000"/>
                        </a:lnSpc>
                        <a:spcBef>
                          <a:spcPts val="0"/>
                        </a:spcBef>
                        <a:spcAft>
                          <a:spcPts val="0"/>
                        </a:spcAft>
                        <a:buClrTx/>
                        <a:buSzTx/>
                        <a:buFontTx/>
                        <a:buNone/>
                        <a:tabLst/>
                        <a:defRPr/>
                      </a:pPr>
                      <a:r>
                        <a:rPr lang="ru-RU" sz="1100" baseline="0" dirty="0" smtClean="0">
                          <a:latin typeface="Times New Roman" pitchFamily="18" charset="0"/>
                          <a:cs typeface="Times New Roman" pitchFamily="18" charset="0"/>
                        </a:rPr>
                        <a:t>Экспериментирование «Почему нельзя есть снег?»</a:t>
                      </a:r>
                      <a:endParaRPr lang="ru-RU" sz="1100" dirty="0" smtClean="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март</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8.</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Экспериментирование «</a:t>
                      </a:r>
                      <a:r>
                        <a:rPr lang="ru-RU" sz="1100" dirty="0" err="1" smtClean="0">
                          <a:latin typeface="Times New Roman" pitchFamily="18" charset="0"/>
                          <a:cs typeface="Times New Roman" pitchFamily="18" charset="0"/>
                        </a:rPr>
                        <a:t>Стеклло</a:t>
                      </a:r>
                      <a:r>
                        <a:rPr lang="ru-RU" sz="1100" dirty="0" smtClean="0">
                          <a:latin typeface="Times New Roman" pitchFamily="18" charset="0"/>
                          <a:cs typeface="Times New Roman" pitchFamily="18" charset="0"/>
                        </a:rPr>
                        <a:t>»</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апрель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9.</a:t>
                      </a:r>
                      <a:endParaRPr lang="ru-RU" sz="1100" dirty="0">
                        <a:latin typeface="Times New Roman" pitchFamily="18" charset="0"/>
                        <a:cs typeface="Times New Roman" pitchFamily="18" charset="0"/>
                      </a:endParaRPr>
                    </a:p>
                  </a:txBody>
                  <a:tcPr anchor="ctr"/>
                </a:tc>
                <a:tc>
                  <a:txBody>
                    <a:bodyPr/>
                    <a:lstStyle/>
                    <a:p>
                      <a:r>
                        <a:rPr lang="ru-RU" sz="1100" dirty="0" err="1" smtClean="0">
                          <a:latin typeface="Times New Roman" pitchFamily="18" charset="0"/>
                          <a:cs typeface="Times New Roman" pitchFamily="18" charset="0"/>
                        </a:rPr>
                        <a:t>Мультимедийная</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д</a:t>
                      </a:r>
                      <a:r>
                        <a:rPr lang="ru-RU" sz="1100" dirty="0" smtClean="0">
                          <a:latin typeface="Times New Roman" pitchFamily="18" charset="0"/>
                          <a:cs typeface="Times New Roman" pitchFamily="18" charset="0"/>
                        </a:rPr>
                        <a:t>/игра «Весна» (закрепление)</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май</a:t>
                      </a:r>
                      <a:endParaRPr lang="ru-RU" sz="1100" dirty="0">
                        <a:latin typeface="Times New Roman" pitchFamily="18" charset="0"/>
                        <a:cs typeface="Times New Roman" pitchFamily="18" charset="0"/>
                      </a:endParaRPr>
                    </a:p>
                  </a:txBody>
                  <a:tcPr anchor="ctr"/>
                </a:tc>
              </a:tr>
            </a:tbl>
          </a:graphicData>
        </a:graphic>
      </p:graphicFrame>
      <p:sp>
        <p:nvSpPr>
          <p:cNvPr id="3" name="TextBox 2"/>
          <p:cNvSpPr txBox="1"/>
          <p:nvPr/>
        </p:nvSpPr>
        <p:spPr>
          <a:xfrm>
            <a:off x="2000232" y="571480"/>
            <a:ext cx="535785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ru-RU" b="1" dirty="0" smtClean="0">
                <a:solidFill>
                  <a:srgbClr val="FF0000"/>
                </a:solidFill>
                <a:latin typeface="Times New Roman" pitchFamily="18" charset="0"/>
                <a:cs typeface="Times New Roman" pitchFamily="18" charset="0"/>
              </a:rPr>
              <a:t>План работы с детьми на 2020 – 2021 </a:t>
            </a:r>
            <a:r>
              <a:rPr lang="ru-RU" b="1" dirty="0" err="1" smtClean="0">
                <a:solidFill>
                  <a:srgbClr val="FF0000"/>
                </a:solidFill>
                <a:latin typeface="Times New Roman" pitchFamily="18" charset="0"/>
                <a:cs typeface="Times New Roman" pitchFamily="18" charset="0"/>
              </a:rPr>
              <a:t>уч</a:t>
            </a:r>
            <a:r>
              <a:rPr lang="ru-RU" b="1" dirty="0" smtClean="0">
                <a:solidFill>
                  <a:srgbClr val="FF0000"/>
                </a:solidFill>
                <a:latin typeface="Times New Roman" pitchFamily="18" charset="0"/>
                <a:cs typeface="Times New Roman" pitchFamily="18" charset="0"/>
              </a:rPr>
              <a:t>. год</a:t>
            </a:r>
            <a:endParaRPr lang="ru-RU"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00034" y="857232"/>
          <a:ext cx="8286809" cy="5659120"/>
        </p:xfrm>
        <a:graphic>
          <a:graphicData uri="http://schemas.openxmlformats.org/drawingml/2006/table">
            <a:tbl>
              <a:tblPr firstRow="1" bandRow="1">
                <a:tableStyleId>{00A15C55-8517-42AA-B614-E9B94910E393}</a:tableStyleId>
              </a:tblPr>
              <a:tblGrid>
                <a:gridCol w="744494"/>
                <a:gridCol w="6312262"/>
                <a:gridCol w="1230053"/>
              </a:tblGrid>
              <a:tr h="370840">
                <a:tc>
                  <a:txBody>
                    <a:bodyPr/>
                    <a:lstStyle/>
                    <a:p>
                      <a:pPr algn="ctr"/>
                      <a:r>
                        <a:rPr lang="ru-RU" sz="1300" b="1" dirty="0" smtClean="0">
                          <a:latin typeface="Times New Roman" pitchFamily="18" charset="0"/>
                          <a:cs typeface="Times New Roman" pitchFamily="18" charset="0"/>
                        </a:rPr>
                        <a:t>№</a:t>
                      </a:r>
                      <a:endParaRPr lang="ru-RU" sz="1300" b="1" dirty="0">
                        <a:latin typeface="Times New Roman" pitchFamily="18" charset="0"/>
                        <a:cs typeface="Times New Roman" pitchFamily="18" charset="0"/>
                      </a:endParaRPr>
                    </a:p>
                  </a:txBody>
                  <a:tcPr/>
                </a:tc>
                <a:tc>
                  <a:txBody>
                    <a:bodyPr/>
                    <a:lstStyle/>
                    <a:p>
                      <a:pPr algn="ctr"/>
                      <a:r>
                        <a:rPr lang="ru-RU" sz="1300" dirty="0" smtClean="0">
                          <a:latin typeface="Times New Roman" pitchFamily="18" charset="0"/>
                          <a:cs typeface="Times New Roman" pitchFamily="18" charset="0"/>
                        </a:rPr>
                        <a:t>мероприятия</a:t>
                      </a:r>
                      <a:endParaRPr lang="ru-RU" sz="1300" dirty="0">
                        <a:latin typeface="Times New Roman" pitchFamily="18" charset="0"/>
                        <a:cs typeface="Times New Roman" pitchFamily="18" charset="0"/>
                      </a:endParaRPr>
                    </a:p>
                  </a:txBody>
                  <a:tcPr/>
                </a:tc>
                <a:tc>
                  <a:txBody>
                    <a:bodyPr/>
                    <a:lstStyle/>
                    <a:p>
                      <a:pPr algn="ctr"/>
                      <a:r>
                        <a:rPr lang="ru-RU" sz="1300" b="1" dirty="0" smtClean="0">
                          <a:latin typeface="Times New Roman" pitchFamily="18" charset="0"/>
                          <a:cs typeface="Times New Roman" pitchFamily="18" charset="0"/>
                        </a:rPr>
                        <a:t>время проведения</a:t>
                      </a:r>
                      <a:endParaRPr lang="ru-RU" sz="1300" b="1" dirty="0">
                        <a:latin typeface="Times New Roman" pitchFamily="18" charset="0"/>
                        <a:cs typeface="Times New Roman" pitchFamily="18" charset="0"/>
                      </a:endParaRPr>
                    </a:p>
                  </a:txBody>
                  <a:tcPr/>
                </a:tc>
              </a:tr>
              <a:tr h="370840">
                <a:tc>
                  <a:txBody>
                    <a:bodyPr/>
                    <a:lstStyle/>
                    <a:p>
                      <a:pPr algn="ctr"/>
                      <a:r>
                        <a:rPr lang="ru-RU" sz="1300" b="1" dirty="0" smtClean="0">
                          <a:latin typeface="Times New Roman" pitchFamily="18" charset="0"/>
                          <a:cs typeface="Times New Roman" pitchFamily="18" charset="0"/>
                        </a:rPr>
                        <a:t>1.</a:t>
                      </a:r>
                      <a:endParaRPr lang="ru-RU" sz="1300" b="1" dirty="0">
                        <a:latin typeface="Times New Roman" pitchFamily="18" charset="0"/>
                        <a:cs typeface="Times New Roman" pitchFamily="18" charset="0"/>
                      </a:endParaRPr>
                    </a:p>
                  </a:txBody>
                  <a:tcPr/>
                </a:tc>
                <a:tc>
                  <a:txBody>
                    <a:bodyPr/>
                    <a:lstStyle/>
                    <a:p>
                      <a:r>
                        <a:rPr lang="ru-RU" sz="1300" kern="1200" dirty="0" smtClean="0">
                          <a:solidFill>
                            <a:schemeClr val="dk1"/>
                          </a:solidFill>
                          <a:latin typeface="Times New Roman" pitchFamily="18" charset="0"/>
                          <a:ea typeface="+mn-ea"/>
                          <a:cs typeface="Times New Roman" pitchFamily="18" charset="0"/>
                        </a:rPr>
                        <a:t>Изучение методической</a:t>
                      </a:r>
                      <a:r>
                        <a:rPr lang="ru-RU" sz="1300" kern="1200" baseline="0" dirty="0" smtClean="0">
                          <a:solidFill>
                            <a:schemeClr val="dk1"/>
                          </a:solidFill>
                          <a:latin typeface="Times New Roman" pitchFamily="18" charset="0"/>
                          <a:ea typeface="+mn-ea"/>
                          <a:cs typeface="Times New Roman" pitchFamily="18" charset="0"/>
                        </a:rPr>
                        <a:t> </a:t>
                      </a:r>
                      <a:r>
                        <a:rPr lang="ru-RU" sz="1300" kern="1200" dirty="0" smtClean="0">
                          <a:solidFill>
                            <a:schemeClr val="dk1"/>
                          </a:solidFill>
                          <a:latin typeface="Times New Roman" pitchFamily="18" charset="0"/>
                          <a:ea typeface="+mn-ea"/>
                          <a:cs typeface="Times New Roman" pitchFamily="18" charset="0"/>
                        </a:rPr>
                        <a:t>литературы</a:t>
                      </a:r>
                      <a:r>
                        <a:rPr lang="ru-RU" sz="1300" kern="1200" baseline="0" dirty="0" smtClean="0">
                          <a:solidFill>
                            <a:schemeClr val="dk1"/>
                          </a:solidFill>
                          <a:latin typeface="Times New Roman" pitchFamily="18" charset="0"/>
                          <a:ea typeface="+mn-ea"/>
                          <a:cs typeface="Times New Roman" pitchFamily="18" charset="0"/>
                        </a:rPr>
                        <a:t> по теме, составление плана работы с родителями.</a:t>
                      </a:r>
                    </a:p>
                    <a:p>
                      <a:r>
                        <a:rPr lang="ru-RU" sz="1300" kern="1200" baseline="0" dirty="0" smtClean="0">
                          <a:solidFill>
                            <a:schemeClr val="dk1"/>
                          </a:solidFill>
                          <a:latin typeface="Times New Roman" pitchFamily="18" charset="0"/>
                          <a:ea typeface="+mn-ea"/>
                          <a:cs typeface="Times New Roman" pitchFamily="18" charset="0"/>
                        </a:rPr>
                        <a:t>Консультация «Развитие познавательной активности детей младшего дошкольного возраста»</a:t>
                      </a:r>
                    </a:p>
                    <a:p>
                      <a:pPr marL="0" marR="0" indent="0" algn="l" defTabSz="914400" rtl="0" eaLnBrk="1" fontAlgn="auto" latinLnBrk="0" hangingPunct="1">
                        <a:lnSpc>
                          <a:spcPct val="100000"/>
                        </a:lnSpc>
                        <a:spcBef>
                          <a:spcPts val="0"/>
                        </a:spcBef>
                        <a:spcAft>
                          <a:spcPts val="0"/>
                        </a:spcAft>
                        <a:buClrTx/>
                        <a:buSzTx/>
                        <a:buFontTx/>
                        <a:buNone/>
                        <a:tabLst/>
                        <a:defRPr/>
                      </a:pPr>
                      <a:r>
                        <a:rPr lang="ru-RU" sz="1300" b="0" kern="1200" dirty="0" smtClean="0">
                          <a:solidFill>
                            <a:schemeClr val="dk1"/>
                          </a:solidFill>
                          <a:latin typeface="Times New Roman" pitchFamily="18" charset="0"/>
                          <a:ea typeface="+mn-ea"/>
                          <a:cs typeface="Times New Roman" pitchFamily="18" charset="0"/>
                        </a:rPr>
                        <a:t>Практические рекомендации родителям по развитию познавательной активности детей младшего дошкольного возраста.</a:t>
                      </a:r>
                      <a:endParaRPr lang="ru-RU" sz="1300" b="1" kern="1200" dirty="0" smtClean="0">
                        <a:solidFill>
                          <a:schemeClr val="dk1"/>
                        </a:solidFill>
                        <a:latin typeface="Times New Roman" pitchFamily="18" charset="0"/>
                        <a:ea typeface="+mn-ea"/>
                        <a:cs typeface="Times New Roman" pitchFamily="18" charset="0"/>
                      </a:endParaRPr>
                    </a:p>
                  </a:txBody>
                  <a:tcPr/>
                </a:tc>
                <a:tc>
                  <a:txBody>
                    <a:bodyPr/>
                    <a:lstStyle/>
                    <a:p>
                      <a:pPr algn="ctr"/>
                      <a:r>
                        <a:rPr lang="ru-RU" sz="1300" b="1" dirty="0" smtClean="0">
                          <a:latin typeface="Times New Roman" pitchFamily="18" charset="0"/>
                          <a:cs typeface="Times New Roman" pitchFamily="18" charset="0"/>
                        </a:rPr>
                        <a:t>сентябрь</a:t>
                      </a:r>
                      <a:endParaRPr lang="ru-RU" sz="1300" b="1" dirty="0">
                        <a:latin typeface="Times New Roman" pitchFamily="18" charset="0"/>
                        <a:cs typeface="Times New Roman" pitchFamily="18" charset="0"/>
                      </a:endParaRPr>
                    </a:p>
                  </a:txBody>
                  <a:tcPr/>
                </a:tc>
              </a:tr>
              <a:tr h="370840">
                <a:tc>
                  <a:txBody>
                    <a:bodyPr/>
                    <a:lstStyle/>
                    <a:p>
                      <a:pPr algn="ctr"/>
                      <a:r>
                        <a:rPr lang="ru-RU" sz="1300" b="1" dirty="0" smtClean="0">
                          <a:latin typeface="Times New Roman" pitchFamily="18" charset="0"/>
                          <a:cs typeface="Times New Roman" pitchFamily="18" charset="0"/>
                        </a:rPr>
                        <a:t>2.</a:t>
                      </a:r>
                      <a:endParaRPr lang="ru-RU" sz="1300" b="1" dirty="0">
                        <a:latin typeface="Times New Roman" pitchFamily="18" charset="0"/>
                        <a:cs typeface="Times New Roman" pitchFamily="18" charset="0"/>
                      </a:endParaRPr>
                    </a:p>
                  </a:txBody>
                  <a:tcPr/>
                </a:tc>
                <a:tc>
                  <a:txBody>
                    <a:bodyPr/>
                    <a:lstStyle/>
                    <a:p>
                      <a:r>
                        <a:rPr lang="ru-RU" sz="1300" dirty="0" smtClean="0">
                          <a:latin typeface="Times New Roman" pitchFamily="18" charset="0"/>
                          <a:cs typeface="Times New Roman" pitchFamily="18" charset="0"/>
                        </a:rPr>
                        <a:t>Выставка творческих работ из осенних листьев «В мире животных»</a:t>
                      </a:r>
                    </a:p>
                    <a:p>
                      <a:r>
                        <a:rPr lang="ru-RU" sz="1300" dirty="0" smtClean="0">
                          <a:latin typeface="Times New Roman" pitchFamily="18" charset="0"/>
                          <a:cs typeface="Times New Roman" pitchFamily="18" charset="0"/>
                        </a:rPr>
                        <a:t>Выставка творческих работ «Дары  осени»</a:t>
                      </a:r>
                    </a:p>
                    <a:p>
                      <a:r>
                        <a:rPr lang="ru-RU" sz="1300" dirty="0" smtClean="0">
                          <a:latin typeface="Times New Roman" pitchFamily="18" charset="0"/>
                          <a:cs typeface="Times New Roman" pitchFamily="18" charset="0"/>
                        </a:rPr>
                        <a:t>Папка – передвижка «Осень золотая»</a:t>
                      </a:r>
                      <a:endParaRPr lang="ru-RU" sz="1300" dirty="0">
                        <a:latin typeface="Times New Roman" pitchFamily="18" charset="0"/>
                        <a:cs typeface="Times New Roman" pitchFamily="18" charset="0"/>
                      </a:endParaRPr>
                    </a:p>
                  </a:txBody>
                  <a:tcPr/>
                </a:tc>
                <a:tc>
                  <a:txBody>
                    <a:bodyPr/>
                    <a:lstStyle/>
                    <a:p>
                      <a:pPr algn="ctr"/>
                      <a:r>
                        <a:rPr lang="ru-RU" sz="1300" b="1" dirty="0" smtClean="0">
                          <a:latin typeface="Times New Roman" pitchFamily="18" charset="0"/>
                          <a:cs typeface="Times New Roman" pitchFamily="18" charset="0"/>
                        </a:rPr>
                        <a:t>октябрь - ноябрь</a:t>
                      </a:r>
                      <a:endParaRPr lang="ru-RU" sz="1300" b="1" dirty="0">
                        <a:latin typeface="Times New Roman" pitchFamily="18" charset="0"/>
                        <a:cs typeface="Times New Roman" pitchFamily="18" charset="0"/>
                      </a:endParaRPr>
                    </a:p>
                  </a:txBody>
                  <a:tcPr/>
                </a:tc>
              </a:tr>
              <a:tr h="370840">
                <a:tc>
                  <a:txBody>
                    <a:bodyPr/>
                    <a:lstStyle/>
                    <a:p>
                      <a:pPr algn="ctr"/>
                      <a:r>
                        <a:rPr lang="ru-RU" sz="1300" b="1" dirty="0" smtClean="0">
                          <a:latin typeface="Times New Roman" pitchFamily="18" charset="0"/>
                          <a:cs typeface="Times New Roman" pitchFamily="18" charset="0"/>
                        </a:rPr>
                        <a:t>3.</a:t>
                      </a:r>
                      <a:endParaRPr lang="ru-RU" sz="1300" b="1" dirty="0">
                        <a:latin typeface="Times New Roman" pitchFamily="18" charset="0"/>
                        <a:cs typeface="Times New Roman" pitchFamily="18" charset="0"/>
                      </a:endParaRPr>
                    </a:p>
                  </a:txBody>
                  <a:tcPr/>
                </a:tc>
                <a:tc>
                  <a:txBody>
                    <a:bodyPr/>
                    <a:lstStyle/>
                    <a:p>
                      <a:r>
                        <a:rPr lang="ru-RU" sz="1300" dirty="0" smtClean="0">
                          <a:latin typeface="Times New Roman" pitchFamily="18" charset="0"/>
                          <a:cs typeface="Times New Roman" pitchFamily="18" charset="0"/>
                        </a:rPr>
                        <a:t>Выставка творческих работ «Зима -  чародейка» (аппликация)</a:t>
                      </a:r>
                    </a:p>
                    <a:p>
                      <a:r>
                        <a:rPr lang="ru-RU" sz="1300" dirty="0" smtClean="0">
                          <a:latin typeface="Times New Roman" pitchFamily="18" charset="0"/>
                          <a:cs typeface="Times New Roman" pitchFamily="18" charset="0"/>
                        </a:rPr>
                        <a:t>Памятка «Осторожно – гололёд!»</a:t>
                      </a:r>
                    </a:p>
                    <a:p>
                      <a:r>
                        <a:rPr lang="ru-RU" sz="1300" dirty="0" smtClean="0">
                          <a:latin typeface="Times New Roman" pitchFamily="18" charset="0"/>
                          <a:cs typeface="Times New Roman" pitchFamily="18" charset="0"/>
                        </a:rPr>
                        <a:t>Консультация «Как отучить ребёнка есть снег»</a:t>
                      </a:r>
                      <a:endParaRPr lang="ru-RU" sz="1300" dirty="0">
                        <a:latin typeface="Times New Roman" pitchFamily="18" charset="0"/>
                        <a:cs typeface="Times New Roman" pitchFamily="18" charset="0"/>
                      </a:endParaRPr>
                    </a:p>
                  </a:txBody>
                  <a:tcPr/>
                </a:tc>
                <a:tc>
                  <a:txBody>
                    <a:bodyPr/>
                    <a:lstStyle/>
                    <a:p>
                      <a:pPr algn="ctr"/>
                      <a:r>
                        <a:rPr lang="ru-RU" sz="1300" b="1" dirty="0" smtClean="0">
                          <a:latin typeface="Times New Roman" pitchFamily="18" charset="0"/>
                          <a:cs typeface="Times New Roman" pitchFamily="18" charset="0"/>
                        </a:rPr>
                        <a:t>декабрь</a:t>
                      </a:r>
                      <a:endParaRPr lang="ru-RU" sz="1300" b="1" dirty="0">
                        <a:latin typeface="Times New Roman" pitchFamily="18" charset="0"/>
                        <a:cs typeface="Times New Roman" pitchFamily="18" charset="0"/>
                      </a:endParaRPr>
                    </a:p>
                  </a:txBody>
                  <a:tcPr/>
                </a:tc>
              </a:tr>
              <a:tr h="370840">
                <a:tc>
                  <a:txBody>
                    <a:bodyPr/>
                    <a:lstStyle/>
                    <a:p>
                      <a:pPr algn="ctr"/>
                      <a:r>
                        <a:rPr lang="ru-RU" sz="1300" b="1" dirty="0" smtClean="0">
                          <a:latin typeface="Times New Roman" pitchFamily="18" charset="0"/>
                          <a:cs typeface="Times New Roman" pitchFamily="18" charset="0"/>
                        </a:rPr>
                        <a:t>4.</a:t>
                      </a:r>
                      <a:endParaRPr lang="ru-RU" sz="1300" b="1" dirty="0">
                        <a:latin typeface="Times New Roman" pitchFamily="18" charset="0"/>
                        <a:cs typeface="Times New Roman" pitchFamily="18" charset="0"/>
                      </a:endParaRPr>
                    </a:p>
                  </a:txBody>
                  <a:tcPr/>
                </a:tc>
                <a:tc>
                  <a:txBody>
                    <a:bodyPr/>
                    <a:lstStyle/>
                    <a:p>
                      <a:r>
                        <a:rPr lang="ru-RU" sz="1300" dirty="0" smtClean="0">
                          <a:latin typeface="Times New Roman" pitchFamily="18" charset="0"/>
                          <a:cs typeface="Times New Roman" pitchFamily="18" charset="0"/>
                        </a:rPr>
                        <a:t>Выставка творческих работ «Чудо – пластилин»</a:t>
                      </a:r>
                    </a:p>
                    <a:p>
                      <a:r>
                        <a:rPr lang="ru-RU" sz="1300" dirty="0" smtClean="0">
                          <a:latin typeface="Times New Roman" pitchFamily="18" charset="0"/>
                          <a:cs typeface="Times New Roman" pitchFamily="18" charset="0"/>
                        </a:rPr>
                        <a:t>Консультация «Пластилин</a:t>
                      </a:r>
                      <a:r>
                        <a:rPr lang="ru-RU" sz="1300" baseline="0" dirty="0" smtClean="0">
                          <a:latin typeface="Times New Roman" pitchFamily="18" charset="0"/>
                          <a:cs typeface="Times New Roman" pitchFamily="18" charset="0"/>
                        </a:rPr>
                        <a:t> в развитии ребёнка»</a:t>
                      </a:r>
                      <a:endParaRPr lang="ru-RU" sz="1300" dirty="0">
                        <a:latin typeface="Times New Roman" pitchFamily="18" charset="0"/>
                        <a:cs typeface="Times New Roman" pitchFamily="18" charset="0"/>
                      </a:endParaRPr>
                    </a:p>
                  </a:txBody>
                  <a:tcPr/>
                </a:tc>
                <a:tc>
                  <a:txBody>
                    <a:bodyPr/>
                    <a:lstStyle/>
                    <a:p>
                      <a:pPr algn="ctr"/>
                      <a:r>
                        <a:rPr lang="ru-RU" sz="1300" b="1" dirty="0" smtClean="0">
                          <a:latin typeface="Times New Roman" pitchFamily="18" charset="0"/>
                          <a:cs typeface="Times New Roman" pitchFamily="18" charset="0"/>
                        </a:rPr>
                        <a:t>январь</a:t>
                      </a:r>
                      <a:endParaRPr lang="ru-RU" sz="1300" b="1" dirty="0">
                        <a:latin typeface="Times New Roman" pitchFamily="18" charset="0"/>
                        <a:cs typeface="Times New Roman" pitchFamily="18" charset="0"/>
                      </a:endParaRPr>
                    </a:p>
                  </a:txBody>
                  <a:tcPr/>
                </a:tc>
              </a:tr>
              <a:tr h="370840">
                <a:tc>
                  <a:txBody>
                    <a:bodyPr/>
                    <a:lstStyle/>
                    <a:p>
                      <a:pPr algn="ctr"/>
                      <a:r>
                        <a:rPr lang="ru-RU" sz="1300" b="1" dirty="0" smtClean="0">
                          <a:latin typeface="Times New Roman" pitchFamily="18" charset="0"/>
                          <a:cs typeface="Times New Roman" pitchFamily="18" charset="0"/>
                        </a:rPr>
                        <a:t>5.</a:t>
                      </a:r>
                      <a:endParaRPr lang="ru-RU" sz="1300" b="1" dirty="0">
                        <a:latin typeface="Times New Roman" pitchFamily="18" charset="0"/>
                        <a:cs typeface="Times New Roman" pitchFamily="18" charset="0"/>
                      </a:endParaRPr>
                    </a:p>
                  </a:txBody>
                  <a:tcPr/>
                </a:tc>
                <a:tc>
                  <a:txBody>
                    <a:bodyPr/>
                    <a:lstStyle/>
                    <a:p>
                      <a:r>
                        <a:rPr lang="ru-RU" sz="1300" dirty="0" smtClean="0">
                          <a:latin typeface="Times New Roman" pitchFamily="18" charset="0"/>
                          <a:cs typeface="Times New Roman" pitchFamily="18" charset="0"/>
                        </a:rPr>
                        <a:t>Мастер – класс «Поделки из бумаги»</a:t>
                      </a:r>
                    </a:p>
                    <a:p>
                      <a:r>
                        <a:rPr lang="ru-RU" sz="1300" dirty="0" smtClean="0">
                          <a:latin typeface="Times New Roman" pitchFamily="18" charset="0"/>
                          <a:cs typeface="Times New Roman" pitchFamily="18" charset="0"/>
                        </a:rPr>
                        <a:t>Выставка творческих работ из бумаги разного вида</a:t>
                      </a:r>
                      <a:r>
                        <a:rPr lang="ru-RU" sz="1300" baseline="0" dirty="0" smtClean="0">
                          <a:latin typeface="Times New Roman" pitchFamily="18" charset="0"/>
                          <a:cs typeface="Times New Roman" pitchFamily="18" charset="0"/>
                        </a:rPr>
                        <a:t> «Бумажная фантазия»</a:t>
                      </a:r>
                      <a:endParaRPr lang="ru-RU" sz="1300" dirty="0">
                        <a:latin typeface="Times New Roman" pitchFamily="18" charset="0"/>
                        <a:cs typeface="Times New Roman" pitchFamily="18" charset="0"/>
                      </a:endParaRPr>
                    </a:p>
                  </a:txBody>
                  <a:tcPr/>
                </a:tc>
                <a:tc>
                  <a:txBody>
                    <a:bodyPr/>
                    <a:lstStyle/>
                    <a:p>
                      <a:pPr algn="ctr"/>
                      <a:r>
                        <a:rPr lang="ru-RU" sz="1300" b="1" dirty="0" smtClean="0">
                          <a:latin typeface="Times New Roman" pitchFamily="18" charset="0"/>
                          <a:cs typeface="Times New Roman" pitchFamily="18" charset="0"/>
                        </a:rPr>
                        <a:t>февраль</a:t>
                      </a:r>
                      <a:endParaRPr lang="ru-RU" sz="1300" b="1" dirty="0">
                        <a:latin typeface="Times New Roman" pitchFamily="18" charset="0"/>
                        <a:cs typeface="Times New Roman" pitchFamily="18" charset="0"/>
                      </a:endParaRPr>
                    </a:p>
                  </a:txBody>
                  <a:tcPr/>
                </a:tc>
              </a:tr>
              <a:tr h="370840">
                <a:tc>
                  <a:txBody>
                    <a:bodyPr/>
                    <a:lstStyle/>
                    <a:p>
                      <a:pPr algn="ctr"/>
                      <a:r>
                        <a:rPr lang="ru-RU" sz="1300" b="1" dirty="0" smtClean="0">
                          <a:latin typeface="Times New Roman" pitchFamily="18" charset="0"/>
                          <a:cs typeface="Times New Roman" pitchFamily="18" charset="0"/>
                        </a:rPr>
                        <a:t>6.</a:t>
                      </a:r>
                      <a:endParaRPr lang="ru-RU" sz="1300" b="1" dirty="0">
                        <a:latin typeface="Times New Roman" pitchFamily="18" charset="0"/>
                        <a:cs typeface="Times New Roman" pitchFamily="18" charset="0"/>
                      </a:endParaRPr>
                    </a:p>
                  </a:txBody>
                  <a:tcPr/>
                </a:tc>
                <a:tc>
                  <a:txBody>
                    <a:bodyPr/>
                    <a:lstStyle/>
                    <a:p>
                      <a:r>
                        <a:rPr lang="ru-RU" sz="1300" dirty="0" smtClean="0">
                          <a:latin typeface="Times New Roman" pitchFamily="18" charset="0"/>
                          <a:cs typeface="Times New Roman" pitchFamily="18" charset="0"/>
                        </a:rPr>
                        <a:t>Посадка лука дома и наблюдение.( </a:t>
                      </a:r>
                      <a:r>
                        <a:rPr lang="ru-RU" sz="1300" dirty="0" err="1" smtClean="0">
                          <a:latin typeface="Times New Roman" pitchFamily="18" charset="0"/>
                          <a:cs typeface="Times New Roman" pitchFamily="18" charset="0"/>
                        </a:rPr>
                        <a:t>фотоотчет</a:t>
                      </a:r>
                      <a:r>
                        <a:rPr lang="ru-RU" sz="1300" dirty="0" smtClean="0">
                          <a:latin typeface="Times New Roman" pitchFamily="18" charset="0"/>
                          <a:cs typeface="Times New Roman"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ru-RU" sz="1300" kern="1200" dirty="0" smtClean="0">
                          <a:solidFill>
                            <a:schemeClr val="dk1"/>
                          </a:solidFill>
                          <a:latin typeface="Times New Roman" pitchFamily="18" charset="0"/>
                          <a:ea typeface="+mn-ea"/>
                          <a:cs typeface="Times New Roman" pitchFamily="18" charset="0"/>
                        </a:rPr>
                        <a:t> Конкурс </a:t>
                      </a:r>
                      <a:r>
                        <a:rPr lang="ru-RU" sz="1300" i="1" kern="1200" dirty="0" smtClean="0">
                          <a:solidFill>
                            <a:schemeClr val="dk1"/>
                          </a:solidFill>
                          <a:latin typeface="Times New Roman" pitchFamily="18" charset="0"/>
                          <a:ea typeface="+mn-ea"/>
                          <a:cs typeface="Times New Roman" pitchFamily="18" charset="0"/>
                        </a:rPr>
                        <a:t>«Лучшая книжка</a:t>
                      </a:r>
                      <a:r>
                        <a:rPr lang="ru-RU" sz="1300" i="1" kern="1200" baseline="0" dirty="0" smtClean="0">
                          <a:solidFill>
                            <a:schemeClr val="dk1"/>
                          </a:solidFill>
                          <a:latin typeface="Times New Roman" pitchFamily="18" charset="0"/>
                          <a:ea typeface="+mn-ea"/>
                          <a:cs typeface="Times New Roman" pitchFamily="18" charset="0"/>
                        </a:rPr>
                        <a:t> – малышка </a:t>
                      </a:r>
                      <a:r>
                        <a:rPr lang="ru-RU" sz="1300" i="1" kern="1200" dirty="0" smtClean="0">
                          <a:solidFill>
                            <a:schemeClr val="dk1"/>
                          </a:solidFill>
                          <a:latin typeface="Times New Roman" pitchFamily="18" charset="0"/>
                          <a:ea typeface="+mn-ea"/>
                          <a:cs typeface="Times New Roman" pitchFamily="18" charset="0"/>
                        </a:rPr>
                        <a:t> загадок про растения»</a:t>
                      </a:r>
                      <a:r>
                        <a:rPr lang="ru-RU" sz="1300" kern="1200" dirty="0" smtClean="0">
                          <a:solidFill>
                            <a:schemeClr val="dk1"/>
                          </a:solidFill>
                          <a:latin typeface="Times New Roman" pitchFamily="18" charset="0"/>
                          <a:ea typeface="+mn-ea"/>
                          <a:cs typeface="Times New Roman" pitchFamily="18" charset="0"/>
                        </a:rPr>
                        <a:t>.</a:t>
                      </a:r>
                    </a:p>
                  </a:txBody>
                  <a:tcPr/>
                </a:tc>
                <a:tc>
                  <a:txBody>
                    <a:bodyPr/>
                    <a:lstStyle/>
                    <a:p>
                      <a:pPr algn="ctr"/>
                      <a:r>
                        <a:rPr lang="ru-RU" sz="1300" b="1" dirty="0" smtClean="0">
                          <a:latin typeface="Times New Roman" pitchFamily="18" charset="0"/>
                          <a:cs typeface="Times New Roman" pitchFamily="18" charset="0"/>
                        </a:rPr>
                        <a:t>март</a:t>
                      </a:r>
                      <a:endParaRPr lang="ru-RU" sz="1300" b="1" dirty="0">
                        <a:latin typeface="Times New Roman" pitchFamily="18" charset="0"/>
                        <a:cs typeface="Times New Roman" pitchFamily="18" charset="0"/>
                      </a:endParaRPr>
                    </a:p>
                  </a:txBody>
                  <a:tcPr/>
                </a:tc>
              </a:tr>
              <a:tr h="370840">
                <a:tc>
                  <a:txBody>
                    <a:bodyPr/>
                    <a:lstStyle/>
                    <a:p>
                      <a:pPr algn="ctr"/>
                      <a:r>
                        <a:rPr lang="ru-RU" sz="1300" b="1" dirty="0" smtClean="0">
                          <a:latin typeface="Times New Roman" pitchFamily="18" charset="0"/>
                          <a:cs typeface="Times New Roman" pitchFamily="18" charset="0"/>
                        </a:rPr>
                        <a:t>7.</a:t>
                      </a:r>
                      <a:endParaRPr lang="ru-RU" sz="1300" b="1" dirty="0">
                        <a:latin typeface="Times New Roman" pitchFamily="18" charset="0"/>
                        <a:cs typeface="Times New Roman" pitchFamily="18" charset="0"/>
                      </a:endParaRPr>
                    </a:p>
                  </a:txBody>
                  <a:tcPr/>
                </a:tc>
                <a:tc>
                  <a:txBody>
                    <a:bodyPr/>
                    <a:lstStyle/>
                    <a:p>
                      <a:r>
                        <a:rPr lang="ru-RU" sz="1300" dirty="0" smtClean="0">
                          <a:latin typeface="Times New Roman" pitchFamily="18" charset="0"/>
                          <a:cs typeface="Times New Roman" pitchFamily="18" charset="0"/>
                        </a:rPr>
                        <a:t>Выставка творческих работ «Солнышко лучистое»</a:t>
                      </a:r>
                      <a:endParaRPr lang="ru-RU" sz="1300" dirty="0">
                        <a:latin typeface="Times New Roman" pitchFamily="18" charset="0"/>
                        <a:cs typeface="Times New Roman" pitchFamily="18" charset="0"/>
                      </a:endParaRPr>
                    </a:p>
                  </a:txBody>
                  <a:tcPr/>
                </a:tc>
                <a:tc>
                  <a:txBody>
                    <a:bodyPr/>
                    <a:lstStyle/>
                    <a:p>
                      <a:pPr algn="ctr"/>
                      <a:r>
                        <a:rPr lang="ru-RU" sz="1300" b="1" dirty="0" smtClean="0">
                          <a:latin typeface="Times New Roman" pitchFamily="18" charset="0"/>
                          <a:cs typeface="Times New Roman" pitchFamily="18" charset="0"/>
                        </a:rPr>
                        <a:t>апрель</a:t>
                      </a:r>
                      <a:endParaRPr lang="ru-RU" sz="1300" b="1" dirty="0">
                        <a:latin typeface="Times New Roman" pitchFamily="18" charset="0"/>
                        <a:cs typeface="Times New Roman" pitchFamily="18" charset="0"/>
                      </a:endParaRPr>
                    </a:p>
                  </a:txBody>
                  <a:tcPr/>
                </a:tc>
              </a:tr>
              <a:tr h="370840">
                <a:tc>
                  <a:txBody>
                    <a:bodyPr/>
                    <a:lstStyle/>
                    <a:p>
                      <a:pPr algn="ctr"/>
                      <a:r>
                        <a:rPr lang="ru-RU" sz="1300" b="1" dirty="0" smtClean="0">
                          <a:latin typeface="Times New Roman" pitchFamily="18" charset="0"/>
                          <a:cs typeface="Times New Roman" pitchFamily="18" charset="0"/>
                        </a:rPr>
                        <a:t>8.</a:t>
                      </a:r>
                      <a:endParaRPr lang="ru-RU" sz="1300" b="1" dirty="0">
                        <a:latin typeface="Times New Roman" pitchFamily="18" charset="0"/>
                        <a:cs typeface="Times New Roman" pitchFamily="18" charset="0"/>
                      </a:endParaRPr>
                    </a:p>
                  </a:txBody>
                  <a:tcPr/>
                </a:tc>
                <a:tc>
                  <a:txBody>
                    <a:bodyPr/>
                    <a:lstStyle/>
                    <a:p>
                      <a:r>
                        <a:rPr lang="ru-RU" sz="1300" dirty="0" smtClean="0">
                          <a:latin typeface="Times New Roman" pitchFamily="18" charset="0"/>
                          <a:cs typeface="Times New Roman" pitchFamily="18" charset="0"/>
                        </a:rPr>
                        <a:t>Пополнение уголка природы</a:t>
                      </a:r>
                      <a:r>
                        <a:rPr lang="ru-RU" sz="1300" baseline="0" dirty="0" smtClean="0">
                          <a:latin typeface="Times New Roman" pitchFamily="18" charset="0"/>
                          <a:cs typeface="Times New Roman" pitchFamily="18" charset="0"/>
                        </a:rPr>
                        <a:t> природным материалом.</a:t>
                      </a:r>
                    </a:p>
                    <a:p>
                      <a:pPr marL="0" marR="0" indent="0" algn="l" defTabSz="914400" rtl="0" eaLnBrk="1" fontAlgn="auto" latinLnBrk="0" hangingPunct="1">
                        <a:lnSpc>
                          <a:spcPct val="100000"/>
                        </a:lnSpc>
                        <a:spcBef>
                          <a:spcPts val="0"/>
                        </a:spcBef>
                        <a:spcAft>
                          <a:spcPts val="0"/>
                        </a:spcAft>
                        <a:buClrTx/>
                        <a:buSzTx/>
                        <a:buFontTx/>
                        <a:buNone/>
                        <a:tabLst/>
                        <a:defRPr/>
                      </a:pPr>
                      <a:r>
                        <a:rPr lang="ru-RU" sz="1300" b="0" i="0" kern="1200" dirty="0" smtClean="0">
                          <a:solidFill>
                            <a:schemeClr val="dk1"/>
                          </a:solidFill>
                          <a:latin typeface="Times New Roman" pitchFamily="18" charset="0"/>
                          <a:ea typeface="+mn-ea"/>
                          <a:cs typeface="Times New Roman" pitchFamily="18" charset="0"/>
                        </a:rPr>
                        <a:t>Консультация для родителей «Как научить детей любить и беречь природу».</a:t>
                      </a:r>
                    </a:p>
                    <a:p>
                      <a:pPr marL="0" marR="0" indent="0" algn="l" defTabSz="914400" rtl="0" eaLnBrk="1" fontAlgn="auto" latinLnBrk="0" hangingPunct="1">
                        <a:lnSpc>
                          <a:spcPct val="100000"/>
                        </a:lnSpc>
                        <a:spcBef>
                          <a:spcPts val="0"/>
                        </a:spcBef>
                        <a:spcAft>
                          <a:spcPts val="0"/>
                        </a:spcAft>
                        <a:buClrTx/>
                        <a:buSzTx/>
                        <a:buFontTx/>
                        <a:buNone/>
                        <a:tabLst/>
                        <a:defRPr/>
                      </a:pPr>
                      <a:r>
                        <a:rPr lang="ru-RU" sz="1300" b="0" i="0" kern="1200" dirty="0" smtClean="0">
                          <a:solidFill>
                            <a:schemeClr val="dk1"/>
                          </a:solidFill>
                          <a:latin typeface="Times New Roman" pitchFamily="18" charset="0"/>
                          <a:ea typeface="+mn-ea"/>
                          <a:cs typeface="Times New Roman" pitchFamily="18" charset="0"/>
                        </a:rPr>
                        <a:t>Фотовыставка «Люблю природу русскую»</a:t>
                      </a:r>
                    </a:p>
                    <a:p>
                      <a:pPr marL="0" marR="0" indent="0" algn="l" defTabSz="914400" rtl="0" eaLnBrk="1" fontAlgn="auto" latinLnBrk="0" hangingPunct="1">
                        <a:lnSpc>
                          <a:spcPct val="100000"/>
                        </a:lnSpc>
                        <a:spcBef>
                          <a:spcPts val="0"/>
                        </a:spcBef>
                        <a:spcAft>
                          <a:spcPts val="0"/>
                        </a:spcAft>
                        <a:buClrTx/>
                        <a:buSzTx/>
                        <a:buFontTx/>
                        <a:buNone/>
                        <a:tabLst/>
                        <a:defRPr/>
                      </a:pPr>
                      <a:r>
                        <a:rPr lang="ru-RU" sz="1300" b="0" i="0" kern="1200" dirty="0" smtClean="0">
                          <a:solidFill>
                            <a:schemeClr val="dk1"/>
                          </a:solidFill>
                          <a:latin typeface="Times New Roman" pitchFamily="18" charset="0"/>
                          <a:ea typeface="+mn-ea"/>
                          <a:cs typeface="Times New Roman" pitchFamily="18" charset="0"/>
                        </a:rPr>
                        <a:t>Консультация «Экспериментируем дома»</a:t>
                      </a:r>
                    </a:p>
                  </a:txBody>
                  <a:tcPr/>
                </a:tc>
                <a:tc>
                  <a:txBody>
                    <a:bodyPr/>
                    <a:lstStyle/>
                    <a:p>
                      <a:pPr algn="ctr"/>
                      <a:r>
                        <a:rPr lang="ru-RU" sz="1300" b="1" dirty="0" smtClean="0">
                          <a:latin typeface="Times New Roman" pitchFamily="18" charset="0"/>
                          <a:cs typeface="Times New Roman" pitchFamily="18" charset="0"/>
                        </a:rPr>
                        <a:t>май</a:t>
                      </a:r>
                      <a:endParaRPr lang="ru-RU" sz="1300" b="1" dirty="0">
                        <a:latin typeface="Times New Roman" pitchFamily="18" charset="0"/>
                        <a:cs typeface="Times New Roman" pitchFamily="18" charset="0"/>
                      </a:endParaRPr>
                    </a:p>
                  </a:txBody>
                  <a:tcPr/>
                </a:tc>
              </a:tr>
            </a:tbl>
          </a:graphicData>
        </a:graphic>
      </p:graphicFrame>
      <p:sp>
        <p:nvSpPr>
          <p:cNvPr id="3" name="TextBox 2"/>
          <p:cNvSpPr txBox="1"/>
          <p:nvPr/>
        </p:nvSpPr>
        <p:spPr>
          <a:xfrm>
            <a:off x="1857356" y="285728"/>
            <a:ext cx="5643602"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b="1" dirty="0" smtClean="0">
                <a:solidFill>
                  <a:srgbClr val="FF0000"/>
                </a:solidFill>
                <a:latin typeface="Times New Roman" pitchFamily="18" charset="0"/>
                <a:cs typeface="Times New Roman" pitchFamily="18" charset="0"/>
              </a:rPr>
              <a:t>План работы с родителями на 2019 – 2020 </a:t>
            </a:r>
            <a:r>
              <a:rPr lang="ru-RU" b="1" dirty="0" err="1" smtClean="0">
                <a:solidFill>
                  <a:srgbClr val="FF0000"/>
                </a:solidFill>
                <a:latin typeface="Times New Roman" pitchFamily="18" charset="0"/>
                <a:cs typeface="Times New Roman" pitchFamily="18" charset="0"/>
              </a:rPr>
              <a:t>уч</a:t>
            </a:r>
            <a:r>
              <a:rPr lang="ru-RU" b="1" dirty="0" smtClean="0">
                <a:solidFill>
                  <a:srgbClr val="FF0000"/>
                </a:solidFill>
                <a:latin typeface="Times New Roman" pitchFamily="18" charset="0"/>
                <a:cs typeface="Times New Roman" pitchFamily="18" charset="0"/>
              </a:rPr>
              <a:t>. год</a:t>
            </a:r>
            <a:endParaRPr lang="ru-RU"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1071546"/>
          <a:ext cx="8643998" cy="4602480"/>
        </p:xfrm>
        <a:graphic>
          <a:graphicData uri="http://schemas.openxmlformats.org/drawingml/2006/table">
            <a:tbl>
              <a:tblPr firstRow="1" bandRow="1">
                <a:tableStyleId>{5C22544A-7EE6-4342-B048-85BDC9FD1C3A}</a:tableStyleId>
              </a:tblPr>
              <a:tblGrid>
                <a:gridCol w="675287"/>
                <a:gridCol w="6397075"/>
                <a:gridCol w="1571636"/>
              </a:tblGrid>
              <a:tr h="370840">
                <a:tc>
                  <a:txBody>
                    <a:bodyPr/>
                    <a:lstStyle/>
                    <a:p>
                      <a:pPr algn="ctr"/>
                      <a:r>
                        <a:rPr lang="ru-RU" sz="1100" dirty="0" smtClean="0">
                          <a:latin typeface="Times New Roman" pitchFamily="18" charset="0"/>
                          <a:cs typeface="Times New Roman" pitchFamily="18" charset="0"/>
                        </a:rPr>
                        <a:t>№</a:t>
                      </a:r>
                      <a:r>
                        <a:rPr lang="ru-RU" sz="1100" dirty="0" err="1" smtClean="0">
                          <a:latin typeface="Times New Roman" pitchFamily="18" charset="0"/>
                          <a:cs typeface="Times New Roman" pitchFamily="18" charset="0"/>
                        </a:rPr>
                        <a:t>п</a:t>
                      </a:r>
                      <a:r>
                        <a:rPr lang="ru-RU" sz="1100" dirty="0" smtClean="0">
                          <a:latin typeface="Times New Roman" pitchFamily="18" charset="0"/>
                          <a:cs typeface="Times New Roman" pitchFamily="18" charset="0"/>
                        </a:rPr>
                        <a:t>/</a:t>
                      </a:r>
                      <a:r>
                        <a:rPr lang="ru-RU" sz="1100" dirty="0" err="1" smtClean="0">
                          <a:latin typeface="Times New Roman" pitchFamily="18" charset="0"/>
                          <a:cs typeface="Times New Roman" pitchFamily="18" charset="0"/>
                        </a:rPr>
                        <a:t>п</a:t>
                      </a:r>
                      <a:endParaRPr lang="ru-RU" sz="1100" dirty="0">
                        <a:latin typeface="Times New Roman" pitchFamily="18" charset="0"/>
                        <a:cs typeface="Times New Roman" pitchFamily="18" charset="0"/>
                      </a:endParaRPr>
                    </a:p>
                  </a:txBody>
                  <a:tcPr anchor="ctr"/>
                </a:tc>
                <a:tc>
                  <a:txBody>
                    <a:bodyPr/>
                    <a:lstStyle/>
                    <a:p>
                      <a:pPr algn="ctr"/>
                      <a:r>
                        <a:rPr lang="ru-RU" sz="1100" dirty="0" smtClean="0">
                          <a:latin typeface="Times New Roman" pitchFamily="18" charset="0"/>
                          <a:cs typeface="Times New Roman" pitchFamily="18" charset="0"/>
                        </a:rPr>
                        <a:t>Мероприятия</a:t>
                      </a:r>
                      <a:endParaRPr lang="ru-RU" sz="1100" dirty="0">
                        <a:latin typeface="Times New Roman" pitchFamily="18" charset="0"/>
                        <a:cs typeface="Times New Roman" pitchFamily="18" charset="0"/>
                      </a:endParaRPr>
                    </a:p>
                  </a:txBody>
                  <a:tcPr anchor="ctr"/>
                </a:tc>
                <a:tc>
                  <a:txBody>
                    <a:bodyPr/>
                    <a:lstStyle/>
                    <a:p>
                      <a:pPr algn="ctr"/>
                      <a:r>
                        <a:rPr lang="ru-RU" sz="1100" dirty="0" smtClean="0">
                          <a:latin typeface="Times New Roman" pitchFamily="18" charset="0"/>
                          <a:cs typeface="Times New Roman" pitchFamily="18" charset="0"/>
                        </a:rPr>
                        <a:t>Время</a:t>
                      </a:r>
                      <a:r>
                        <a:rPr lang="ru-RU" sz="1100" baseline="0" dirty="0" smtClean="0">
                          <a:latin typeface="Times New Roman" pitchFamily="18" charset="0"/>
                          <a:cs typeface="Times New Roman" pitchFamily="18" charset="0"/>
                        </a:rPr>
                        <a:t> проведения</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1.</a:t>
                      </a:r>
                      <a:endParaRPr lang="ru-RU" sz="1100" dirty="0">
                        <a:latin typeface="Times New Roman" pitchFamily="18" charset="0"/>
                        <a:cs typeface="Times New Roman" pitchFamily="18" charset="0"/>
                      </a:endParaRPr>
                    </a:p>
                  </a:txBody>
                  <a:tcPr anchor="ctr"/>
                </a:tc>
                <a:tc>
                  <a:txBody>
                    <a:bodyPr/>
                    <a:lstStyle/>
                    <a:p>
                      <a:r>
                        <a:rPr lang="ru-RU" sz="1100" i="0" kern="1200" baseline="0" dirty="0" smtClean="0">
                          <a:solidFill>
                            <a:schemeClr val="dk1"/>
                          </a:solidFill>
                          <a:latin typeface="Times New Roman" pitchFamily="18" charset="0"/>
                          <a:ea typeface="+mn-ea"/>
                          <a:cs typeface="Times New Roman" pitchFamily="18" charset="0"/>
                        </a:rPr>
                        <a:t>Составление плана работы с родителями на новый учебный год.</a:t>
                      </a:r>
                    </a:p>
                    <a:p>
                      <a:r>
                        <a:rPr lang="ru-RU" sz="1100" i="0" kern="1200" baseline="0" dirty="0" smtClean="0">
                          <a:solidFill>
                            <a:schemeClr val="dk1"/>
                          </a:solidFill>
                          <a:latin typeface="Times New Roman" pitchFamily="18" charset="0"/>
                          <a:ea typeface="+mn-ea"/>
                          <a:cs typeface="Times New Roman" pitchFamily="18" charset="0"/>
                        </a:rPr>
                        <a:t>Родительское собрание «Возрастные особенности детей 4-5 лет»</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сентябрь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2.</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Папка-передвижка «Осень»</a:t>
                      </a:r>
                    </a:p>
                    <a:p>
                      <a:r>
                        <a:rPr lang="ru-RU" sz="1100" dirty="0" smtClean="0">
                          <a:latin typeface="Times New Roman" pitchFamily="18" charset="0"/>
                          <a:cs typeface="Times New Roman" pitchFamily="18" charset="0"/>
                        </a:rPr>
                        <a:t>Создание коллекции «Ткани»</a:t>
                      </a:r>
                    </a:p>
                    <a:p>
                      <a:r>
                        <a:rPr lang="ru-RU" sz="1100" dirty="0" smtClean="0">
                          <a:latin typeface="Times New Roman" pitchFamily="18" charset="0"/>
                          <a:cs typeface="Times New Roman" pitchFamily="18" charset="0"/>
                        </a:rPr>
                        <a:t>Консультация «Наблюдение за природой осенью»</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октябрь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3</a:t>
                      </a:r>
                      <a:endParaRPr lang="ru-RU" sz="1100" dirty="0">
                        <a:latin typeface="Times New Roman" pitchFamily="18" charset="0"/>
                        <a:cs typeface="Times New Roman" pitchFamily="18" charset="0"/>
                      </a:endParaRPr>
                    </a:p>
                  </a:txBody>
                  <a:tcPr anchor="ctr"/>
                </a:tc>
                <a:tc>
                  <a:txBody>
                    <a:bodyPr/>
                    <a:lstStyle/>
                    <a:p>
                      <a:r>
                        <a:rPr lang="ru-RU" sz="1100" dirty="0" err="1" smtClean="0">
                          <a:latin typeface="Times New Roman" pitchFamily="18" charset="0"/>
                          <a:cs typeface="Times New Roman" pitchFamily="18" charset="0"/>
                        </a:rPr>
                        <a:t>Мультимедийная</a:t>
                      </a:r>
                      <a:r>
                        <a:rPr lang="ru-RU" sz="1100" dirty="0" smtClean="0">
                          <a:latin typeface="Times New Roman" pitchFamily="18" charset="0"/>
                          <a:cs typeface="Times New Roman" pitchFamily="18" charset="0"/>
                        </a:rPr>
                        <a:t>  </a:t>
                      </a:r>
                      <a:r>
                        <a:rPr lang="ru-RU" sz="1100" dirty="0" err="1" smtClean="0">
                          <a:latin typeface="Times New Roman" pitchFamily="18" charset="0"/>
                          <a:cs typeface="Times New Roman" pitchFamily="18" charset="0"/>
                        </a:rPr>
                        <a:t>д</a:t>
                      </a:r>
                      <a:r>
                        <a:rPr lang="ru-RU" sz="1100" dirty="0" smtClean="0">
                          <a:latin typeface="Times New Roman" pitchFamily="18" charset="0"/>
                          <a:cs typeface="Times New Roman" pitchFamily="18" charset="0"/>
                        </a:rPr>
                        <a:t>/игра «Осень» (закрепление)</a:t>
                      </a:r>
                    </a:p>
                    <a:p>
                      <a:r>
                        <a:rPr lang="ru-RU" sz="1100" dirty="0" smtClean="0">
                          <a:latin typeface="Times New Roman" pitchFamily="18" charset="0"/>
                          <a:cs typeface="Times New Roman" pitchFamily="18" charset="0"/>
                        </a:rPr>
                        <a:t>Экспериментируем дома.</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ноябрь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4.</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Папка-передвижка «Зима»</a:t>
                      </a:r>
                    </a:p>
                    <a:p>
                      <a:r>
                        <a:rPr lang="ru-RU" sz="1100" dirty="0" smtClean="0">
                          <a:latin typeface="Times New Roman" pitchFamily="18" charset="0"/>
                          <a:cs typeface="Times New Roman" pitchFamily="18" charset="0"/>
                        </a:rPr>
                        <a:t>Консультация «Наблюдение с детьми зимой»</a:t>
                      </a:r>
                    </a:p>
                    <a:p>
                      <a:r>
                        <a:rPr lang="ru-RU" sz="1100" dirty="0" smtClean="0">
                          <a:latin typeface="Times New Roman" pitchFamily="18" charset="0"/>
                          <a:cs typeface="Times New Roman" pitchFamily="18" charset="0"/>
                        </a:rPr>
                        <a:t>Родительское собрание нетрадиционной формы «У снежинки в гостях»</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декабрь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5.</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Игровая технология «</a:t>
                      </a:r>
                      <a:r>
                        <a:rPr lang="ru-RU" sz="1100" dirty="0" err="1" smtClean="0">
                          <a:latin typeface="Times New Roman" pitchFamily="18" charset="0"/>
                          <a:cs typeface="Times New Roman" pitchFamily="18" charset="0"/>
                        </a:rPr>
                        <a:t>Друдлы</a:t>
                      </a:r>
                      <a:r>
                        <a:rPr lang="ru-RU" sz="1100" dirty="0" smtClean="0">
                          <a:latin typeface="Times New Roman" pitchFamily="18" charset="0"/>
                          <a:cs typeface="Times New Roman" pitchFamily="18" charset="0"/>
                        </a:rPr>
                        <a:t>»</a:t>
                      </a:r>
                    </a:p>
                    <a:p>
                      <a:r>
                        <a:rPr lang="ru-RU" sz="1100" dirty="0" smtClean="0">
                          <a:latin typeface="Times New Roman" pitchFamily="18" charset="0"/>
                          <a:cs typeface="Times New Roman" pitchFamily="18" charset="0"/>
                        </a:rPr>
                        <a:t>Проект «Птичья столовая»</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январь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6.</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Проект «Мой Коми край»</a:t>
                      </a:r>
                    </a:p>
                    <a:p>
                      <a:r>
                        <a:rPr lang="ru-RU" sz="1100" dirty="0" smtClean="0">
                          <a:latin typeface="Times New Roman" pitchFamily="18" charset="0"/>
                          <a:cs typeface="Times New Roman" pitchFamily="18" charset="0"/>
                        </a:rPr>
                        <a:t>Создание коллекции «Пуговицы». Домашние коллекции.</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февраль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7.</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Папка-передвижка «Весна»</a:t>
                      </a:r>
                    </a:p>
                    <a:p>
                      <a:r>
                        <a:rPr lang="ru-RU" sz="1100" dirty="0" smtClean="0">
                          <a:latin typeface="Times New Roman" pitchFamily="18" charset="0"/>
                          <a:cs typeface="Times New Roman" pitchFamily="18" charset="0"/>
                        </a:rPr>
                        <a:t>Родительское собрание «ФЭМП у детей 4-5 лет»</a:t>
                      </a:r>
                    </a:p>
                    <a:p>
                      <a:r>
                        <a:rPr lang="ru-RU" sz="1100" dirty="0" err="1" smtClean="0">
                          <a:latin typeface="Times New Roman" pitchFamily="18" charset="0"/>
                          <a:cs typeface="Times New Roman" pitchFamily="18" charset="0"/>
                        </a:rPr>
                        <a:t>Мультимедийная</a:t>
                      </a:r>
                      <a:r>
                        <a:rPr lang="ru-RU" sz="1100" baseline="0" dirty="0" smtClean="0">
                          <a:latin typeface="Times New Roman" pitchFamily="18" charset="0"/>
                          <a:cs typeface="Times New Roman" pitchFamily="18" charset="0"/>
                        </a:rPr>
                        <a:t> </a:t>
                      </a:r>
                      <a:r>
                        <a:rPr lang="ru-RU" sz="1100" baseline="0" dirty="0" err="1" smtClean="0">
                          <a:latin typeface="Times New Roman" pitchFamily="18" charset="0"/>
                          <a:cs typeface="Times New Roman" pitchFamily="18" charset="0"/>
                        </a:rPr>
                        <a:t>д</a:t>
                      </a:r>
                      <a:r>
                        <a:rPr lang="ru-RU" sz="1100" baseline="0" dirty="0" smtClean="0">
                          <a:latin typeface="Times New Roman" pitchFamily="18" charset="0"/>
                          <a:cs typeface="Times New Roman" pitchFamily="18" charset="0"/>
                        </a:rPr>
                        <a:t>/игра «ФЭМП у детей 4-5 лет» (закрепление)</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март</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8.</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Консультация «Наблюдение за природой весной»</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апрель</a:t>
                      </a:r>
                      <a:endParaRPr lang="ru-RU" sz="1100" dirty="0">
                        <a:latin typeface="Times New Roman" pitchFamily="18" charset="0"/>
                        <a:cs typeface="Times New Roman" pitchFamily="18" charset="0"/>
                      </a:endParaRPr>
                    </a:p>
                  </a:txBody>
                  <a:tcPr anchor="ctr"/>
                </a:tc>
              </a:tr>
              <a:tr h="370840">
                <a:tc>
                  <a:txBody>
                    <a:bodyPr/>
                    <a:lstStyle/>
                    <a:p>
                      <a:pPr algn="ctr"/>
                      <a:r>
                        <a:rPr lang="ru-RU" sz="1100" dirty="0" smtClean="0">
                          <a:latin typeface="Times New Roman" pitchFamily="18" charset="0"/>
                          <a:cs typeface="Times New Roman" pitchFamily="18" charset="0"/>
                        </a:rPr>
                        <a:t>9.</a:t>
                      </a:r>
                      <a:endParaRPr lang="ru-RU" sz="1100" dirty="0">
                        <a:latin typeface="Times New Roman" pitchFamily="18" charset="0"/>
                        <a:cs typeface="Times New Roman" pitchFamily="18" charset="0"/>
                      </a:endParaRPr>
                    </a:p>
                  </a:txBody>
                  <a:tcPr anchor="ctr"/>
                </a:tc>
                <a:tc>
                  <a:txBody>
                    <a:bodyPr/>
                    <a:lstStyle/>
                    <a:p>
                      <a:r>
                        <a:rPr lang="ru-RU" sz="1100" dirty="0" smtClean="0">
                          <a:latin typeface="Times New Roman" pitchFamily="18" charset="0"/>
                          <a:cs typeface="Times New Roman" pitchFamily="18" charset="0"/>
                        </a:rPr>
                        <a:t>Итоговое родительское собрание</a:t>
                      </a:r>
                      <a:r>
                        <a:rPr lang="ru-RU" sz="1100" baseline="0" dirty="0" smtClean="0">
                          <a:latin typeface="Times New Roman" pitchFamily="18" charset="0"/>
                          <a:cs typeface="Times New Roman" pitchFamily="18" charset="0"/>
                        </a:rPr>
                        <a:t> «Стали на год мы взрослей»</a:t>
                      </a:r>
                      <a:endParaRPr lang="ru-RU" sz="1100" dirty="0">
                        <a:latin typeface="Times New Roman" pitchFamily="18" charset="0"/>
                        <a:cs typeface="Times New Roman" pitchFamily="18" charset="0"/>
                      </a:endParaRPr>
                    </a:p>
                  </a:txBody>
                  <a:tcPr/>
                </a:tc>
                <a:tc>
                  <a:txBody>
                    <a:bodyPr/>
                    <a:lstStyle/>
                    <a:p>
                      <a:pPr algn="ctr"/>
                      <a:r>
                        <a:rPr lang="ru-RU" sz="1100" dirty="0" smtClean="0">
                          <a:latin typeface="Times New Roman" pitchFamily="18" charset="0"/>
                          <a:cs typeface="Times New Roman" pitchFamily="18" charset="0"/>
                        </a:rPr>
                        <a:t>май</a:t>
                      </a:r>
                      <a:endParaRPr lang="ru-RU" sz="1100" dirty="0">
                        <a:latin typeface="Times New Roman" pitchFamily="18" charset="0"/>
                        <a:cs typeface="Times New Roman" pitchFamily="18" charset="0"/>
                      </a:endParaRPr>
                    </a:p>
                  </a:txBody>
                  <a:tcPr anchor="ctr"/>
                </a:tc>
              </a:tr>
            </a:tbl>
          </a:graphicData>
        </a:graphic>
      </p:graphicFrame>
      <p:sp>
        <p:nvSpPr>
          <p:cNvPr id="3" name="TextBox 2"/>
          <p:cNvSpPr txBox="1"/>
          <p:nvPr/>
        </p:nvSpPr>
        <p:spPr>
          <a:xfrm>
            <a:off x="1857356" y="285728"/>
            <a:ext cx="5643602"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b="1" dirty="0" smtClean="0">
                <a:solidFill>
                  <a:srgbClr val="FF0000"/>
                </a:solidFill>
                <a:latin typeface="Times New Roman" pitchFamily="18" charset="0"/>
                <a:cs typeface="Times New Roman" pitchFamily="18" charset="0"/>
              </a:rPr>
              <a:t>План работы с родителями на 2020 – 2021 </a:t>
            </a:r>
            <a:r>
              <a:rPr lang="ru-RU" b="1" dirty="0" err="1" smtClean="0">
                <a:solidFill>
                  <a:srgbClr val="FF0000"/>
                </a:solidFill>
                <a:latin typeface="Times New Roman" pitchFamily="18" charset="0"/>
                <a:cs typeface="Times New Roman" pitchFamily="18" charset="0"/>
              </a:rPr>
              <a:t>уч</a:t>
            </a:r>
            <a:r>
              <a:rPr lang="ru-RU" b="1" dirty="0" smtClean="0">
                <a:solidFill>
                  <a:srgbClr val="FF0000"/>
                </a:solidFill>
                <a:latin typeface="Times New Roman" pitchFamily="18" charset="0"/>
                <a:cs typeface="Times New Roman" pitchFamily="18" charset="0"/>
              </a:rPr>
              <a:t>. год</a:t>
            </a:r>
            <a:endParaRPr lang="ru-RU"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2286000" y="335846"/>
            <a:ext cx="4572000" cy="369332"/>
          </a:xfrm>
          <a:prstGeom prst="rect">
            <a:avLst/>
          </a:prstGeom>
        </p:spPr>
        <p:txBody>
          <a:bodyPr>
            <a:spAutoFit/>
          </a:bodyPr>
          <a:lstStyle/>
          <a:p>
            <a:r>
              <a:rPr lang="ru-RU" dirty="0" smtClean="0"/>
              <a:t> </a:t>
            </a:r>
            <a:endParaRPr lang="ru-RU" dirty="0"/>
          </a:p>
        </p:txBody>
      </p:sp>
      <p:sp>
        <p:nvSpPr>
          <p:cNvPr id="4" name="TextBox 3"/>
          <p:cNvSpPr txBox="1"/>
          <p:nvPr/>
        </p:nvSpPr>
        <p:spPr>
          <a:xfrm>
            <a:off x="2285984" y="214290"/>
            <a:ext cx="4714908" cy="46166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ru-RU" sz="2400" b="1" dirty="0" smtClean="0">
                <a:solidFill>
                  <a:srgbClr val="FF0000"/>
                </a:solidFill>
                <a:latin typeface="Times New Roman" pitchFamily="18" charset="0"/>
                <a:cs typeface="Times New Roman" pitchFamily="18" charset="0"/>
              </a:rPr>
              <a:t>Ожидаемые результаты:</a:t>
            </a:r>
            <a:endParaRPr lang="ru-RU" sz="2400" b="1" dirty="0">
              <a:solidFill>
                <a:srgbClr val="FF0000"/>
              </a:solidFill>
              <a:latin typeface="Times New Roman" pitchFamily="18" charset="0"/>
              <a:cs typeface="Times New Roman" pitchFamily="18" charset="0"/>
            </a:endParaRPr>
          </a:p>
        </p:txBody>
      </p:sp>
      <p:sp>
        <p:nvSpPr>
          <p:cNvPr id="3" name="Rectangle 1"/>
          <p:cNvSpPr>
            <a:spLocks noChangeArrowheads="1"/>
          </p:cNvSpPr>
          <p:nvPr/>
        </p:nvSpPr>
        <p:spPr bwMode="auto">
          <a:xfrm>
            <a:off x="500034" y="928670"/>
            <a:ext cx="8286808" cy="338554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228600" algn="just" defTabSz="914400" rtl="0" eaLnBrk="1" fontAlgn="base" latinLnBrk="0" hangingPunct="1">
              <a:lnSpc>
                <a:spcPct val="100000"/>
              </a:lnSpc>
              <a:spcBef>
                <a:spcPct val="0"/>
              </a:spcBef>
              <a:spcAft>
                <a:spcPct val="0"/>
              </a:spcAft>
              <a:buClrTx/>
              <a:buSzTx/>
              <a:buFontTx/>
              <a:buNone/>
              <a:tabLst/>
            </a:pPr>
            <a:r>
              <a:rPr kumimoji="0" lang="ru-RU" sz="2800" i="0" u="none" strike="noStrike" cap="none" normalizeH="0" baseline="0" dirty="0" smtClean="0">
                <a:ln>
                  <a:noFill/>
                </a:ln>
                <a:solidFill>
                  <a:srgbClr val="111111"/>
                </a:solidFill>
                <a:effectLst/>
                <a:latin typeface="Times New Roman" pitchFamily="18" charset="0"/>
                <a:ea typeface="Times New Roman" pitchFamily="18" charset="0"/>
                <a:cs typeface="Times New Roman" pitchFamily="18" charset="0"/>
              </a:rPr>
              <a:t>К концу </a:t>
            </a:r>
            <a:r>
              <a:rPr lang="ru-RU" sz="2800" dirty="0" smtClean="0">
                <a:solidFill>
                  <a:srgbClr val="111111"/>
                </a:solidFill>
                <a:latin typeface="Times New Roman" pitchFamily="18" charset="0"/>
                <a:ea typeface="Times New Roman" pitchFamily="18" charset="0"/>
                <a:cs typeface="Times New Roman" pitchFamily="18" charset="0"/>
              </a:rPr>
              <a:t>средней</a:t>
            </a:r>
            <a:r>
              <a:rPr kumimoji="0" lang="ru-RU" sz="2800" i="0" u="none" strike="noStrike" cap="none" normalizeH="0" baseline="0" dirty="0" smtClean="0">
                <a:ln>
                  <a:noFill/>
                </a:ln>
                <a:solidFill>
                  <a:srgbClr val="111111"/>
                </a:solidFill>
                <a:effectLst/>
                <a:latin typeface="Times New Roman" pitchFamily="18" charset="0"/>
                <a:ea typeface="Times New Roman" pitchFamily="18" charset="0"/>
                <a:cs typeface="Times New Roman" pitchFamily="18" charset="0"/>
              </a:rPr>
              <a:t> группы у детей обогатится словарный запас, произойдет интенсивное накопление знаний и умений об окружающем мире, дети будут стараться логически мыслить, делать правильные выводы о взаимосвязях живой и неживой природы,</a:t>
            </a:r>
            <a:r>
              <a:rPr kumimoji="0" lang="ru-RU" sz="2800" i="0" u="none" strike="noStrike" cap="none" normalizeH="0" dirty="0" smtClean="0">
                <a:ln>
                  <a:noFill/>
                </a:ln>
                <a:solidFill>
                  <a:srgbClr val="111111"/>
                </a:solidFill>
                <a:effectLst/>
                <a:latin typeface="Times New Roman" pitchFamily="18" charset="0"/>
                <a:ea typeface="Times New Roman" pitchFamily="18" charset="0"/>
                <a:cs typeface="Times New Roman" pitchFamily="18" charset="0"/>
              </a:rPr>
              <a:t> проявлять самостоятельность и </a:t>
            </a:r>
            <a:r>
              <a:rPr lang="ru-RU" sz="2800" dirty="0" smtClean="0">
                <a:solidFill>
                  <a:srgbClr val="111111"/>
                </a:solidFill>
                <a:latin typeface="Times New Roman" pitchFamily="18" charset="0"/>
                <a:ea typeface="Times New Roman" pitchFamily="18" charset="0"/>
                <a:cs typeface="Times New Roman" pitchFamily="18" charset="0"/>
              </a:rPr>
              <a:t>инициативу.</a:t>
            </a:r>
            <a:endParaRPr kumimoji="0" lang="ru-RU" sz="28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Рисунок 5" descr="Vospitatel-kartinka-na-prozrachnom-fone-risunok024.jpg"/>
          <p:cNvPicPr>
            <a:picLocks noChangeAspect="1"/>
          </p:cNvPicPr>
          <p:nvPr/>
        </p:nvPicPr>
        <p:blipFill>
          <a:blip r:embed="rId3" cstate="screen">
            <a:clrChange>
              <a:clrFrom>
                <a:srgbClr val="FFFFFF"/>
              </a:clrFrom>
              <a:clrTo>
                <a:srgbClr val="FFFFFF">
                  <a:alpha val="0"/>
                </a:srgbClr>
              </a:clrTo>
            </a:clrChange>
          </a:blip>
          <a:stretch>
            <a:fillRect/>
          </a:stretch>
        </p:blipFill>
        <p:spPr>
          <a:xfrm>
            <a:off x="3286116" y="4429132"/>
            <a:ext cx="2286016" cy="2230499"/>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dU6D7q_OylQ.jpg"/>
          <p:cNvPicPr>
            <a:picLocks noChangeAspect="1"/>
          </p:cNvPicPr>
          <p:nvPr/>
        </p:nvPicPr>
        <p:blipFill>
          <a:blip r:embed="rId3" cstate="screen"/>
          <a:stretch>
            <a:fillRect/>
          </a:stretch>
        </p:blipFill>
        <p:spPr>
          <a:xfrm>
            <a:off x="3428993" y="214290"/>
            <a:ext cx="2591999" cy="1944000"/>
          </a:xfrm>
          <a:prstGeom prst="rect">
            <a:avLst/>
          </a:prstGeom>
          <a:ln w="38100">
            <a:solidFill>
              <a:srgbClr val="00B0F0"/>
            </a:solidFill>
          </a:ln>
        </p:spPr>
      </p:pic>
      <p:pic>
        <p:nvPicPr>
          <p:cNvPr id="3" name="Рисунок 2" descr="IMG_20210209_214504.jpg"/>
          <p:cNvPicPr>
            <a:picLocks noChangeAspect="1"/>
          </p:cNvPicPr>
          <p:nvPr/>
        </p:nvPicPr>
        <p:blipFill>
          <a:blip r:embed="rId4" cstate="screen"/>
          <a:stretch>
            <a:fillRect/>
          </a:stretch>
        </p:blipFill>
        <p:spPr>
          <a:xfrm>
            <a:off x="6715140" y="2357430"/>
            <a:ext cx="1842589" cy="2520000"/>
          </a:xfrm>
          <a:prstGeom prst="rect">
            <a:avLst/>
          </a:prstGeom>
          <a:ln w="38100">
            <a:solidFill>
              <a:schemeClr val="tx2">
                <a:lumMod val="75000"/>
              </a:schemeClr>
            </a:solidFill>
          </a:ln>
        </p:spPr>
      </p:pic>
      <p:pic>
        <p:nvPicPr>
          <p:cNvPr id="4" name="Рисунок 3" descr="IMG_20210209_214401.jpg"/>
          <p:cNvPicPr>
            <a:picLocks noChangeAspect="1"/>
          </p:cNvPicPr>
          <p:nvPr/>
        </p:nvPicPr>
        <p:blipFill>
          <a:blip r:embed="rId5" cstate="screen"/>
          <a:stretch>
            <a:fillRect/>
          </a:stretch>
        </p:blipFill>
        <p:spPr>
          <a:xfrm>
            <a:off x="714348" y="2500306"/>
            <a:ext cx="1975790" cy="2520000"/>
          </a:xfrm>
          <a:prstGeom prst="rect">
            <a:avLst/>
          </a:prstGeom>
          <a:ln w="38100">
            <a:solidFill>
              <a:srgbClr val="FF0000"/>
            </a:solidFill>
          </a:ln>
        </p:spPr>
      </p:pic>
      <p:pic>
        <p:nvPicPr>
          <p:cNvPr id="4098" name="Picture 2" descr="C:\Users\LYDIYA\Downloads\фото по самообраз\photo_blob0.59767167.jpg"/>
          <p:cNvPicPr>
            <a:picLocks noChangeAspect="1" noChangeArrowheads="1"/>
          </p:cNvPicPr>
          <p:nvPr/>
        </p:nvPicPr>
        <p:blipFill>
          <a:blip r:embed="rId6" cstate="screen"/>
          <a:srcRect/>
          <a:stretch>
            <a:fillRect/>
          </a:stretch>
        </p:blipFill>
        <p:spPr bwMode="auto">
          <a:xfrm>
            <a:off x="3500430" y="4714884"/>
            <a:ext cx="2592000" cy="1944000"/>
          </a:xfrm>
          <a:prstGeom prst="rect">
            <a:avLst/>
          </a:prstGeom>
          <a:noFill/>
          <a:ln w="38100">
            <a:solidFill>
              <a:srgbClr val="FFFF00"/>
            </a:solidFill>
          </a:ln>
        </p:spPr>
      </p:pic>
      <p:sp>
        <p:nvSpPr>
          <p:cNvPr id="6" name="Счетверенная стрелка 5"/>
          <p:cNvSpPr/>
          <p:nvPr/>
        </p:nvSpPr>
        <p:spPr>
          <a:xfrm>
            <a:off x="3500430" y="2285992"/>
            <a:ext cx="2500330" cy="2357454"/>
          </a:xfrm>
          <a:prstGeom prst="quad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Сюжетно-ролевая игра</a:t>
            </a:r>
            <a:endParaRPr lang="ru-RU" b="1" dirty="0">
              <a:solidFill>
                <a:schemeClr val="tx1"/>
              </a:solidFill>
              <a:latin typeface="Times New Roman" pitchFamily="18" charset="0"/>
              <a:cs typeface="Times New Roman" pitchFamily="18" charset="0"/>
            </a:endParaRPr>
          </a:p>
        </p:txBody>
      </p:sp>
      <p:sp>
        <p:nvSpPr>
          <p:cNvPr id="7" name="TextBox 6"/>
          <p:cNvSpPr txBox="1"/>
          <p:nvPr/>
        </p:nvSpPr>
        <p:spPr>
          <a:xfrm>
            <a:off x="642910" y="2143116"/>
            <a:ext cx="2000264"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«Пожарная часть»</a:t>
            </a:r>
            <a:endParaRPr lang="ru-RU" sz="1400" b="1" dirty="0">
              <a:latin typeface="Times New Roman" pitchFamily="18" charset="0"/>
              <a:cs typeface="Times New Roman" pitchFamily="18" charset="0"/>
            </a:endParaRPr>
          </a:p>
        </p:txBody>
      </p:sp>
      <p:sp>
        <p:nvSpPr>
          <p:cNvPr id="8" name="TextBox 7"/>
          <p:cNvSpPr txBox="1"/>
          <p:nvPr/>
        </p:nvSpPr>
        <p:spPr>
          <a:xfrm>
            <a:off x="3714744" y="1928802"/>
            <a:ext cx="1857388"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«Едем в автобусе»</a:t>
            </a:r>
            <a:endParaRPr lang="ru-RU" sz="1400" b="1" dirty="0">
              <a:latin typeface="Times New Roman" pitchFamily="18" charset="0"/>
              <a:cs typeface="Times New Roman" pitchFamily="18" charset="0"/>
            </a:endParaRPr>
          </a:p>
        </p:txBody>
      </p:sp>
      <p:sp>
        <p:nvSpPr>
          <p:cNvPr id="9" name="TextBox 8"/>
          <p:cNvSpPr txBox="1"/>
          <p:nvPr/>
        </p:nvSpPr>
        <p:spPr>
          <a:xfrm>
            <a:off x="6643702" y="1928802"/>
            <a:ext cx="1857388"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«Скорая помощь»</a:t>
            </a:r>
            <a:endParaRPr lang="ru-RU" sz="1400" b="1" dirty="0">
              <a:latin typeface="Times New Roman" pitchFamily="18" charset="0"/>
              <a:cs typeface="Times New Roman" pitchFamily="18" charset="0"/>
            </a:endParaRPr>
          </a:p>
        </p:txBody>
      </p:sp>
      <p:sp>
        <p:nvSpPr>
          <p:cNvPr id="10" name="TextBox 9"/>
          <p:cNvSpPr txBox="1"/>
          <p:nvPr/>
        </p:nvSpPr>
        <p:spPr>
          <a:xfrm>
            <a:off x="4214810" y="4714884"/>
            <a:ext cx="1071570" cy="30777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«Кафе»</a:t>
            </a:r>
            <a:endParaRPr lang="ru-RU" sz="1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4" name="Рисунок 3" descr="cUV2wCPtVbU.jpg"/>
          <p:cNvPicPr>
            <a:picLocks noChangeAspect="1"/>
          </p:cNvPicPr>
          <p:nvPr/>
        </p:nvPicPr>
        <p:blipFill>
          <a:blip r:embed="rId3" cstate="screen"/>
          <a:stretch>
            <a:fillRect/>
          </a:stretch>
        </p:blipFill>
        <p:spPr>
          <a:xfrm>
            <a:off x="2500298" y="1071546"/>
            <a:ext cx="4143372" cy="2330647"/>
          </a:xfrm>
          <a:prstGeom prst="rect">
            <a:avLst/>
          </a:prstGeom>
          <a:ln w="38100">
            <a:solidFill>
              <a:srgbClr val="FF0000"/>
            </a:solidFill>
          </a:ln>
        </p:spPr>
      </p:pic>
      <p:pic>
        <p:nvPicPr>
          <p:cNvPr id="5" name="Рисунок 4" descr="8OYvBqZCMPo.jpg"/>
          <p:cNvPicPr>
            <a:picLocks noChangeAspect="1"/>
          </p:cNvPicPr>
          <p:nvPr/>
        </p:nvPicPr>
        <p:blipFill>
          <a:blip r:embed="rId4" cstate="screen"/>
          <a:stretch>
            <a:fillRect/>
          </a:stretch>
        </p:blipFill>
        <p:spPr>
          <a:xfrm>
            <a:off x="6215074" y="3929066"/>
            <a:ext cx="2688000" cy="2016000"/>
          </a:xfrm>
          <a:prstGeom prst="rect">
            <a:avLst/>
          </a:prstGeom>
          <a:ln w="38100">
            <a:solidFill>
              <a:srgbClr val="7030A0"/>
            </a:solidFill>
          </a:ln>
        </p:spPr>
      </p:pic>
      <p:pic>
        <p:nvPicPr>
          <p:cNvPr id="6" name="Рисунок 5" descr="OVQ3lDrSL10.jpg"/>
          <p:cNvPicPr>
            <a:picLocks noChangeAspect="1"/>
          </p:cNvPicPr>
          <p:nvPr/>
        </p:nvPicPr>
        <p:blipFill>
          <a:blip r:embed="rId5" cstate="screen"/>
          <a:stretch>
            <a:fillRect/>
          </a:stretch>
        </p:blipFill>
        <p:spPr>
          <a:xfrm>
            <a:off x="285720" y="3929066"/>
            <a:ext cx="2687328" cy="2016000"/>
          </a:xfrm>
          <a:prstGeom prst="rect">
            <a:avLst/>
          </a:prstGeom>
          <a:ln w="38100">
            <a:solidFill>
              <a:schemeClr val="accent1">
                <a:lumMod val="75000"/>
              </a:schemeClr>
            </a:solidFill>
          </a:ln>
        </p:spPr>
      </p:pic>
      <p:sp>
        <p:nvSpPr>
          <p:cNvPr id="7" name="Тройная стрелка влево/вправо/вверх 6"/>
          <p:cNvSpPr/>
          <p:nvPr/>
        </p:nvSpPr>
        <p:spPr>
          <a:xfrm>
            <a:off x="3143240" y="3857628"/>
            <a:ext cx="2928958" cy="1785950"/>
          </a:xfrm>
          <a:prstGeom prst="leftRightUpArrow">
            <a:avLst/>
          </a:prstGeom>
          <a:solidFill>
            <a:srgbClr val="C9D03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Игры - соревнования</a:t>
            </a:r>
            <a:endParaRPr lang="ru-RU" b="1" dirty="0">
              <a:solidFill>
                <a:schemeClr val="tx1"/>
              </a:solidFill>
              <a:latin typeface="Times New Roman" pitchFamily="18" charset="0"/>
              <a:cs typeface="Times New Roman" pitchFamily="18" charset="0"/>
            </a:endParaRPr>
          </a:p>
        </p:txBody>
      </p:sp>
      <p:sp>
        <p:nvSpPr>
          <p:cNvPr id="8" name="TextBox 7"/>
          <p:cNvSpPr txBox="1"/>
          <p:nvPr/>
        </p:nvSpPr>
        <p:spPr>
          <a:xfrm>
            <a:off x="6786578" y="6000768"/>
            <a:ext cx="1857388" cy="52322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«Собери овощи и фрукты»</a:t>
            </a:r>
            <a:endParaRPr lang="ru-RU" sz="1400" b="1" dirty="0">
              <a:latin typeface="Times New Roman" pitchFamily="18" charset="0"/>
              <a:cs typeface="Times New Roman" pitchFamily="18" charset="0"/>
            </a:endParaRPr>
          </a:p>
        </p:txBody>
      </p:sp>
      <p:sp>
        <p:nvSpPr>
          <p:cNvPr id="9" name="TextBox 8"/>
          <p:cNvSpPr txBox="1"/>
          <p:nvPr/>
        </p:nvSpPr>
        <p:spPr>
          <a:xfrm>
            <a:off x="500034" y="6072206"/>
            <a:ext cx="2143140"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«Передай снежки»</a:t>
            </a:r>
            <a:endParaRPr lang="ru-RU" sz="1400" b="1" dirty="0">
              <a:latin typeface="Times New Roman" pitchFamily="18" charset="0"/>
              <a:cs typeface="Times New Roman" pitchFamily="18" charset="0"/>
            </a:endParaRPr>
          </a:p>
        </p:txBody>
      </p:sp>
      <p:sp>
        <p:nvSpPr>
          <p:cNvPr id="10" name="TextBox 9"/>
          <p:cNvSpPr txBox="1"/>
          <p:nvPr/>
        </p:nvSpPr>
        <p:spPr>
          <a:xfrm>
            <a:off x="3357554" y="714356"/>
            <a:ext cx="2357454"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«За покупками»</a:t>
            </a:r>
            <a:endParaRPr lang="ru-RU" sz="1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Выноска со стрелкой вниз 1"/>
          <p:cNvSpPr/>
          <p:nvPr/>
        </p:nvSpPr>
        <p:spPr>
          <a:xfrm>
            <a:off x="3071802" y="571480"/>
            <a:ext cx="2786082" cy="1071570"/>
          </a:xfrm>
          <a:prstGeom prst="downArrowCallou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Times New Roman" pitchFamily="18" charset="0"/>
                <a:cs typeface="Times New Roman" pitchFamily="18" charset="0"/>
              </a:rPr>
              <a:t>Дидактические игры</a:t>
            </a:r>
            <a:endParaRPr lang="ru-RU" sz="2000" b="1" dirty="0">
              <a:solidFill>
                <a:schemeClr val="tx1"/>
              </a:solidFill>
              <a:latin typeface="Times New Roman" pitchFamily="18" charset="0"/>
              <a:cs typeface="Times New Roman" pitchFamily="18" charset="0"/>
            </a:endParaRPr>
          </a:p>
        </p:txBody>
      </p:sp>
      <p:pic>
        <p:nvPicPr>
          <p:cNvPr id="4" name="Рисунок 3" descr="IMG_20210128_163931.jpg"/>
          <p:cNvPicPr>
            <a:picLocks noChangeAspect="1"/>
          </p:cNvPicPr>
          <p:nvPr/>
        </p:nvPicPr>
        <p:blipFill>
          <a:blip r:embed="rId3" cstate="screen"/>
          <a:stretch>
            <a:fillRect/>
          </a:stretch>
        </p:blipFill>
        <p:spPr>
          <a:xfrm>
            <a:off x="5857884" y="1571612"/>
            <a:ext cx="2975999" cy="2232000"/>
          </a:xfrm>
          <a:prstGeom prst="rect">
            <a:avLst/>
          </a:prstGeom>
          <a:ln w="38100">
            <a:solidFill>
              <a:srgbClr val="00B0F0"/>
            </a:solidFill>
          </a:ln>
        </p:spPr>
      </p:pic>
      <p:pic>
        <p:nvPicPr>
          <p:cNvPr id="5" name="Рисунок 4" descr="IMG_20210310_175657.jpg"/>
          <p:cNvPicPr>
            <a:picLocks noChangeAspect="1"/>
          </p:cNvPicPr>
          <p:nvPr/>
        </p:nvPicPr>
        <p:blipFill>
          <a:blip r:embed="rId4" cstate="screen"/>
          <a:stretch>
            <a:fillRect/>
          </a:stretch>
        </p:blipFill>
        <p:spPr>
          <a:xfrm>
            <a:off x="2643174" y="4000504"/>
            <a:ext cx="3500430" cy="2625323"/>
          </a:xfrm>
          <a:prstGeom prst="rect">
            <a:avLst/>
          </a:prstGeom>
          <a:ln w="38100">
            <a:solidFill>
              <a:srgbClr val="00B0F0"/>
            </a:solidFill>
          </a:ln>
        </p:spPr>
      </p:pic>
      <p:pic>
        <p:nvPicPr>
          <p:cNvPr id="3" name="Рисунок 2" descr="IMG_20191025_164647.jpg"/>
          <p:cNvPicPr>
            <a:picLocks noChangeAspect="1"/>
          </p:cNvPicPr>
          <p:nvPr/>
        </p:nvPicPr>
        <p:blipFill>
          <a:blip r:embed="rId5" cstate="screen"/>
          <a:stretch>
            <a:fillRect/>
          </a:stretch>
        </p:blipFill>
        <p:spPr>
          <a:xfrm>
            <a:off x="214282" y="1571612"/>
            <a:ext cx="3000364" cy="2250273"/>
          </a:xfrm>
          <a:prstGeom prst="rect">
            <a:avLst/>
          </a:prstGeom>
          <a:ln w="38100">
            <a:solidFill>
              <a:srgbClr val="00B0F0"/>
            </a:solidFill>
          </a:ln>
        </p:spPr>
      </p:pic>
      <p:sp>
        <p:nvSpPr>
          <p:cNvPr id="6" name="TextBox 5"/>
          <p:cNvSpPr txBox="1"/>
          <p:nvPr/>
        </p:nvSpPr>
        <p:spPr>
          <a:xfrm>
            <a:off x="785786" y="1000108"/>
            <a:ext cx="1643074"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«Вершки-корешки»</a:t>
            </a:r>
            <a:endParaRPr lang="ru-RU" sz="1400" b="1" dirty="0">
              <a:latin typeface="Times New Roman" pitchFamily="18" charset="0"/>
              <a:cs typeface="Times New Roman" pitchFamily="18" charset="0"/>
            </a:endParaRPr>
          </a:p>
        </p:txBody>
      </p:sp>
      <p:sp>
        <p:nvSpPr>
          <p:cNvPr id="7" name="TextBox 6"/>
          <p:cNvSpPr txBox="1"/>
          <p:nvPr/>
        </p:nvSpPr>
        <p:spPr>
          <a:xfrm>
            <a:off x="6572264" y="1000108"/>
            <a:ext cx="1714512" cy="52322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«Запоминай-ка: птицы»</a:t>
            </a:r>
            <a:endParaRPr lang="ru-RU" sz="1400" b="1" dirty="0">
              <a:latin typeface="Times New Roman" pitchFamily="18" charset="0"/>
              <a:cs typeface="Times New Roman" pitchFamily="18" charset="0"/>
            </a:endParaRPr>
          </a:p>
        </p:txBody>
      </p:sp>
      <p:sp>
        <p:nvSpPr>
          <p:cNvPr id="8" name="TextBox 7"/>
          <p:cNvSpPr txBox="1"/>
          <p:nvPr/>
        </p:nvSpPr>
        <p:spPr>
          <a:xfrm>
            <a:off x="3643306" y="3429000"/>
            <a:ext cx="1500198" cy="52322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Лото «Насекомые»</a:t>
            </a:r>
            <a:endParaRPr lang="ru-RU" sz="1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 name="Рисунок 2" descr="IMG_20210113_074442.jpg"/>
          <p:cNvPicPr>
            <a:picLocks noChangeAspect="1"/>
          </p:cNvPicPr>
          <p:nvPr/>
        </p:nvPicPr>
        <p:blipFill>
          <a:blip r:embed="rId3" cstate="screen"/>
          <a:stretch>
            <a:fillRect/>
          </a:stretch>
        </p:blipFill>
        <p:spPr>
          <a:xfrm>
            <a:off x="571472" y="4071942"/>
            <a:ext cx="3214710" cy="2411033"/>
          </a:xfrm>
          <a:prstGeom prst="rect">
            <a:avLst/>
          </a:prstGeom>
          <a:ln w="38100">
            <a:solidFill>
              <a:schemeClr val="accent6">
                <a:lumMod val="75000"/>
              </a:schemeClr>
            </a:solidFill>
          </a:ln>
        </p:spPr>
      </p:pic>
      <p:pic>
        <p:nvPicPr>
          <p:cNvPr id="4" name="Рисунок 3" descr="IMG_20210113_075111.jpg"/>
          <p:cNvPicPr>
            <a:picLocks noChangeAspect="1"/>
          </p:cNvPicPr>
          <p:nvPr/>
        </p:nvPicPr>
        <p:blipFill>
          <a:blip r:embed="rId4" cstate="screen"/>
          <a:stretch>
            <a:fillRect/>
          </a:stretch>
        </p:blipFill>
        <p:spPr>
          <a:xfrm>
            <a:off x="3500430" y="3500438"/>
            <a:ext cx="2428892" cy="1821669"/>
          </a:xfrm>
          <a:prstGeom prst="rect">
            <a:avLst/>
          </a:prstGeom>
          <a:ln w="38100">
            <a:solidFill>
              <a:schemeClr val="accent6">
                <a:lumMod val="75000"/>
              </a:schemeClr>
            </a:solidFill>
          </a:ln>
        </p:spPr>
      </p:pic>
      <p:pic>
        <p:nvPicPr>
          <p:cNvPr id="5" name="Рисунок 4" descr="IMG_20210114_155615.jpg"/>
          <p:cNvPicPr>
            <a:picLocks noChangeAspect="1"/>
          </p:cNvPicPr>
          <p:nvPr/>
        </p:nvPicPr>
        <p:blipFill>
          <a:blip r:embed="rId5" cstate="screen"/>
          <a:stretch>
            <a:fillRect/>
          </a:stretch>
        </p:blipFill>
        <p:spPr>
          <a:xfrm>
            <a:off x="428596" y="1142984"/>
            <a:ext cx="3214710" cy="2411033"/>
          </a:xfrm>
          <a:prstGeom prst="rect">
            <a:avLst/>
          </a:prstGeom>
          <a:ln w="38100">
            <a:solidFill>
              <a:srgbClr val="FFFF00"/>
            </a:solidFill>
          </a:ln>
        </p:spPr>
      </p:pic>
      <p:pic>
        <p:nvPicPr>
          <p:cNvPr id="6" name="Рисунок 5" descr="IMG_20210113_072637.jpg"/>
          <p:cNvPicPr>
            <a:picLocks noChangeAspect="1"/>
          </p:cNvPicPr>
          <p:nvPr/>
        </p:nvPicPr>
        <p:blipFill>
          <a:blip r:embed="rId6" cstate="screen"/>
          <a:stretch>
            <a:fillRect/>
          </a:stretch>
        </p:blipFill>
        <p:spPr>
          <a:xfrm>
            <a:off x="5643570" y="1142984"/>
            <a:ext cx="3216000" cy="2412000"/>
          </a:xfrm>
          <a:prstGeom prst="rect">
            <a:avLst/>
          </a:prstGeom>
          <a:ln w="38100">
            <a:solidFill>
              <a:srgbClr val="FFFF00"/>
            </a:solidFill>
          </a:ln>
        </p:spPr>
      </p:pic>
      <p:sp>
        <p:nvSpPr>
          <p:cNvPr id="7" name="Выноска со стрелкой вниз 6"/>
          <p:cNvSpPr/>
          <p:nvPr/>
        </p:nvSpPr>
        <p:spPr>
          <a:xfrm>
            <a:off x="3571868" y="285728"/>
            <a:ext cx="2214578" cy="1000132"/>
          </a:xfrm>
          <a:prstGeom prst="downArrowCallout">
            <a:avLst/>
          </a:prstGeom>
          <a:solidFill>
            <a:srgbClr val="59FC1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Конструкторская игра</a:t>
            </a:r>
            <a:endParaRPr lang="ru-RU" b="1" dirty="0">
              <a:solidFill>
                <a:schemeClr val="tx1"/>
              </a:solidFill>
              <a:latin typeface="Times New Roman" pitchFamily="18" charset="0"/>
              <a:cs typeface="Times New Roman" pitchFamily="18" charset="0"/>
            </a:endParaRPr>
          </a:p>
        </p:txBody>
      </p:sp>
      <p:pic>
        <p:nvPicPr>
          <p:cNvPr id="2" name="Рисунок 1" descr="IMG_20210113_072709.jpg"/>
          <p:cNvPicPr>
            <a:picLocks noChangeAspect="1"/>
          </p:cNvPicPr>
          <p:nvPr/>
        </p:nvPicPr>
        <p:blipFill>
          <a:blip r:embed="rId7" cstate="screen"/>
          <a:stretch>
            <a:fillRect/>
          </a:stretch>
        </p:blipFill>
        <p:spPr>
          <a:xfrm>
            <a:off x="5572132" y="4143380"/>
            <a:ext cx="3047989" cy="2285992"/>
          </a:xfrm>
          <a:prstGeom prst="rect">
            <a:avLst/>
          </a:prstGeom>
          <a:ln w="38100">
            <a:solidFill>
              <a:schemeClr val="accent6">
                <a:lumMod val="75000"/>
              </a:schemeClr>
            </a:solidFill>
          </a:ln>
        </p:spPr>
      </p:pic>
      <p:sp>
        <p:nvSpPr>
          <p:cNvPr id="8" name="TextBox 7"/>
          <p:cNvSpPr txBox="1"/>
          <p:nvPr/>
        </p:nvSpPr>
        <p:spPr>
          <a:xfrm>
            <a:off x="1214414" y="857232"/>
            <a:ext cx="1428760"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«Черепахи»</a:t>
            </a:r>
            <a:endParaRPr lang="ru-RU" sz="1400" b="1" dirty="0">
              <a:latin typeface="Times New Roman" pitchFamily="18" charset="0"/>
              <a:cs typeface="Times New Roman" pitchFamily="18" charset="0"/>
            </a:endParaRPr>
          </a:p>
        </p:txBody>
      </p:sp>
      <p:sp>
        <p:nvSpPr>
          <p:cNvPr id="9" name="TextBox 8"/>
          <p:cNvSpPr txBox="1"/>
          <p:nvPr/>
        </p:nvSpPr>
        <p:spPr>
          <a:xfrm>
            <a:off x="6215074" y="3714752"/>
            <a:ext cx="2214578" cy="3077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«Космический корабль»</a:t>
            </a:r>
            <a:endParaRPr lang="ru-RU" sz="1400" b="1" dirty="0">
              <a:latin typeface="Times New Roman" pitchFamily="18" charset="0"/>
              <a:cs typeface="Times New Roman" pitchFamily="18" charset="0"/>
            </a:endParaRPr>
          </a:p>
        </p:txBody>
      </p:sp>
      <p:sp>
        <p:nvSpPr>
          <p:cNvPr id="10" name="TextBox 9"/>
          <p:cNvSpPr txBox="1"/>
          <p:nvPr/>
        </p:nvSpPr>
        <p:spPr>
          <a:xfrm>
            <a:off x="4214810" y="3143248"/>
            <a:ext cx="1071570" cy="30777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«Робот»</a:t>
            </a:r>
            <a:endParaRPr lang="ru-RU" sz="1400" b="1" dirty="0">
              <a:latin typeface="Times New Roman" pitchFamily="18" charset="0"/>
              <a:cs typeface="Times New Roman" pitchFamily="18" charset="0"/>
            </a:endParaRPr>
          </a:p>
        </p:txBody>
      </p:sp>
      <p:sp>
        <p:nvSpPr>
          <p:cNvPr id="11" name="TextBox 10"/>
          <p:cNvSpPr txBox="1"/>
          <p:nvPr/>
        </p:nvSpPr>
        <p:spPr>
          <a:xfrm>
            <a:off x="1214414" y="6357958"/>
            <a:ext cx="2071702" cy="30777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«Транспорт будущего»</a:t>
            </a:r>
            <a:endParaRPr lang="ru-RU" sz="1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2643174" y="571480"/>
            <a:ext cx="3714776" cy="1200329"/>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ru-RU" b="1" dirty="0" smtClean="0">
                <a:solidFill>
                  <a:srgbClr val="000000"/>
                </a:solidFill>
                <a:latin typeface="Times New Roman" pitchFamily="18" charset="0"/>
                <a:ea typeface="Times New Roman" pitchFamily="18" charset="0"/>
                <a:cs typeface="Times New Roman" pitchFamily="18" charset="0"/>
              </a:rPr>
              <a:t>в</a:t>
            </a: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оспитывают</a:t>
            </a:r>
            <a:r>
              <a:rPr kumimoji="0" lang="ru-RU"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эмоционально - положительный отклик на игровые действия компьютерной игры</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Прямоугольник 3"/>
          <p:cNvSpPr/>
          <p:nvPr/>
        </p:nvSpPr>
        <p:spPr>
          <a:xfrm>
            <a:off x="285720" y="4643446"/>
            <a:ext cx="2286000" cy="1477328"/>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lvl="0" algn="ctr" fontAlgn="base">
              <a:spcBef>
                <a:spcPct val="0"/>
              </a:spcBef>
              <a:spcAft>
                <a:spcPct val="0"/>
              </a:spcAft>
            </a:pPr>
            <a:r>
              <a:rPr lang="ru-RU" b="1" dirty="0" smtClean="0">
                <a:solidFill>
                  <a:srgbClr val="000000"/>
                </a:solidFill>
                <a:latin typeface="Times New Roman" pitchFamily="18" charset="0"/>
                <a:ea typeface="Times New Roman" pitchFamily="18" charset="0"/>
                <a:cs typeface="Times New Roman" pitchFamily="18" charset="0"/>
              </a:rPr>
              <a:t>развивают познавательный интерес и познавательную активность</a:t>
            </a:r>
            <a:endParaRPr lang="ru-RU" b="1" dirty="0" smtClean="0">
              <a:solidFill>
                <a:prstClr val="black"/>
              </a:solidFill>
              <a:latin typeface="Times New Roman" pitchFamily="18" charset="0"/>
              <a:cs typeface="Times New Roman" pitchFamily="18" charset="0"/>
            </a:endParaRPr>
          </a:p>
        </p:txBody>
      </p:sp>
      <p:sp>
        <p:nvSpPr>
          <p:cNvPr id="5" name="Прямоугольник 4"/>
          <p:cNvSpPr/>
          <p:nvPr/>
        </p:nvSpPr>
        <p:spPr>
          <a:xfrm>
            <a:off x="6643702" y="4714884"/>
            <a:ext cx="2286000" cy="1477328"/>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lvl="0" algn="ctr" eaLnBrk="0" fontAlgn="base" hangingPunct="0">
              <a:spcBef>
                <a:spcPct val="0"/>
              </a:spcBef>
              <a:spcAft>
                <a:spcPct val="0"/>
              </a:spcAft>
            </a:pPr>
            <a:r>
              <a:rPr lang="ru-RU" b="1" dirty="0" smtClean="0">
                <a:solidFill>
                  <a:srgbClr val="000000"/>
                </a:solidFill>
                <a:latin typeface="Times New Roman" pitchFamily="18" charset="0"/>
                <a:ea typeface="Times New Roman" pitchFamily="18" charset="0"/>
                <a:cs typeface="Times New Roman" pitchFamily="18" charset="0"/>
              </a:rPr>
              <a:t>развивают внимание, восприятие, память, речь, мышление</a:t>
            </a:r>
            <a:endParaRPr lang="ru-RU" b="1" dirty="0" smtClean="0">
              <a:solidFill>
                <a:prstClr val="black"/>
              </a:solidFill>
              <a:latin typeface="Times New Roman" pitchFamily="18" charset="0"/>
              <a:cs typeface="Times New Roman" pitchFamily="18" charset="0"/>
            </a:endParaRPr>
          </a:p>
        </p:txBody>
      </p:sp>
      <p:sp>
        <p:nvSpPr>
          <p:cNvPr id="6" name="Равнобедренный треугольник 5"/>
          <p:cNvSpPr/>
          <p:nvPr/>
        </p:nvSpPr>
        <p:spPr>
          <a:xfrm>
            <a:off x="2500298" y="2143116"/>
            <a:ext cx="4214842" cy="2214578"/>
          </a:xfrm>
          <a:prstGeom prst="triangle">
            <a:avLst>
              <a:gd name="adj" fmla="val 50000"/>
            </a:avLst>
          </a:prstGeom>
          <a:solidFill>
            <a:srgbClr val="15DC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solidFill>
                  <a:schemeClr val="tx1"/>
                </a:solidFill>
                <a:latin typeface="Times New Roman" pitchFamily="18" charset="0"/>
                <a:cs typeface="Times New Roman" pitchFamily="18" charset="0"/>
              </a:rPr>
              <a:t>Мультимедийные</a:t>
            </a:r>
            <a:r>
              <a:rPr lang="ru-RU" b="1" dirty="0" smtClean="0">
                <a:solidFill>
                  <a:schemeClr val="tx1"/>
                </a:solidFill>
              </a:rPr>
              <a:t> дидактические игры</a:t>
            </a:r>
            <a:endParaRPr lang="ru-RU" b="1"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Box 3"/>
          <p:cNvSpPr txBox="1"/>
          <p:nvPr/>
        </p:nvSpPr>
        <p:spPr>
          <a:xfrm>
            <a:off x="928662" y="428604"/>
            <a:ext cx="7358114" cy="59093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ru-RU" b="1" dirty="0" smtClean="0">
                <a:solidFill>
                  <a:srgbClr val="002060"/>
                </a:solidFill>
                <a:latin typeface="Times New Roman" pitchFamily="18" charset="0"/>
                <a:cs typeface="Times New Roman" pitchFamily="18" charset="0"/>
              </a:rPr>
              <a:t>          Ребёнок дошкольного возраста – настоящий исследователь. Стремление к познанию пронизывает все сферы его деятельности. Ребёнок не только хочет рассматривать предметы, но и действовать с ними – разъединять и соединять, конструировать и экспериментировать.</a:t>
            </a:r>
          </a:p>
          <a:p>
            <a:pPr algn="just"/>
            <a:r>
              <a:rPr lang="ru-RU" b="1" dirty="0" smtClean="0">
                <a:solidFill>
                  <a:srgbClr val="002060"/>
                </a:solidFill>
                <a:latin typeface="Times New Roman" pitchFamily="18" charset="0"/>
                <a:cs typeface="Times New Roman" pitchFamily="18" charset="0"/>
              </a:rPr>
              <a:t>Ребёнок открывает мир с помощью ощущений, чувств, переживаний, действий – он познаёт. </a:t>
            </a:r>
          </a:p>
          <a:p>
            <a:pPr algn="just"/>
            <a:r>
              <a:rPr lang="ru-RU" b="1" dirty="0" smtClean="0">
                <a:solidFill>
                  <a:srgbClr val="002060"/>
                </a:solidFill>
                <a:latin typeface="Times New Roman" pitchFamily="18" charset="0"/>
                <a:cs typeface="Times New Roman" pitchFamily="18" charset="0"/>
              </a:rPr>
              <a:t>          У дошкольника вполне можно сформировать задатки исследователя. Детям этого возраста присущ высокий интерес ко всему происходящему вокруг. Ежедневно на их пути встречаются новые предметы, который они сравнивают. Узнают новые для себя названия, стремятся запомнить их. Поддерживая интерес детей ко всему новому. Можно всё время стимулировать их познавательную активность. Взрослый, являясь проводником в мир предметов и явлений, рассказывает ребёнку о назначений предметов и явлений: из области природы, деятельности, вещей. Так он получает необходимые знания обо всём с ранних лет и, проявляя любознательность, </a:t>
            </a:r>
            <a:r>
              <a:rPr lang="ru-RU" b="1" dirty="0" err="1" smtClean="0">
                <a:solidFill>
                  <a:srgbClr val="002060"/>
                </a:solidFill>
                <a:latin typeface="Times New Roman" pitchFamily="18" charset="0"/>
                <a:cs typeface="Times New Roman" pitchFamily="18" charset="0"/>
              </a:rPr>
              <a:t>саморазвивается</a:t>
            </a:r>
            <a:r>
              <a:rPr lang="ru-RU" b="1" dirty="0" smtClean="0">
                <a:solidFill>
                  <a:srgbClr val="002060"/>
                </a:solidFill>
                <a:latin typeface="Times New Roman" pitchFamily="18" charset="0"/>
                <a:cs typeface="Times New Roman" pitchFamily="18" charset="0"/>
              </a:rPr>
              <a:t>.</a:t>
            </a:r>
          </a:p>
          <a:p>
            <a:pPr algn="just"/>
            <a:r>
              <a:rPr lang="ru-RU" b="1" dirty="0" smtClean="0">
                <a:solidFill>
                  <a:srgbClr val="002060"/>
                </a:solidFill>
                <a:latin typeface="Times New Roman" pitchFamily="18" charset="0"/>
                <a:cs typeface="Times New Roman" pitchFamily="18" charset="0"/>
              </a:rPr>
              <a:t>          Познавательная деятельность ребенка предполагает развитие его мышления, восприятия, речи и понимания её, формирование умения обобщать.</a:t>
            </a:r>
            <a:endParaRPr lang="ru-RU" b="1"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IMG_20210111_101151.jpg"/>
          <p:cNvPicPr>
            <a:picLocks noChangeAspect="1"/>
          </p:cNvPicPr>
          <p:nvPr/>
        </p:nvPicPr>
        <p:blipFill>
          <a:blip r:embed="rId3" cstate="screen"/>
          <a:stretch>
            <a:fillRect/>
          </a:stretch>
        </p:blipFill>
        <p:spPr>
          <a:xfrm>
            <a:off x="2500298" y="500042"/>
            <a:ext cx="4000496" cy="3000372"/>
          </a:xfrm>
          <a:prstGeom prst="rect">
            <a:avLst/>
          </a:prstGeom>
          <a:ln w="38100">
            <a:solidFill>
              <a:srgbClr val="FF0000"/>
            </a:solidFill>
          </a:ln>
        </p:spPr>
      </p:pic>
      <p:pic>
        <p:nvPicPr>
          <p:cNvPr id="3" name="Рисунок 2" descr="IMG_20191211_091021.jpg"/>
          <p:cNvPicPr>
            <a:picLocks noChangeAspect="1"/>
          </p:cNvPicPr>
          <p:nvPr/>
        </p:nvPicPr>
        <p:blipFill>
          <a:blip r:embed="rId4" cstate="screen"/>
          <a:stretch>
            <a:fillRect/>
          </a:stretch>
        </p:blipFill>
        <p:spPr>
          <a:xfrm>
            <a:off x="5286380" y="4071942"/>
            <a:ext cx="3024000" cy="2268000"/>
          </a:xfrm>
          <a:prstGeom prst="rect">
            <a:avLst/>
          </a:prstGeom>
          <a:ln w="38100">
            <a:solidFill>
              <a:srgbClr val="FF0000"/>
            </a:solidFill>
          </a:ln>
        </p:spPr>
      </p:pic>
      <p:pic>
        <p:nvPicPr>
          <p:cNvPr id="4" name="Рисунок 3" descr="IMG_20191211_091406.jpg"/>
          <p:cNvPicPr>
            <a:picLocks noChangeAspect="1"/>
          </p:cNvPicPr>
          <p:nvPr/>
        </p:nvPicPr>
        <p:blipFill>
          <a:blip r:embed="rId5" cstate="screen"/>
          <a:stretch>
            <a:fillRect/>
          </a:stretch>
        </p:blipFill>
        <p:spPr>
          <a:xfrm>
            <a:off x="714348" y="4071942"/>
            <a:ext cx="3024000" cy="2268000"/>
          </a:xfrm>
          <a:prstGeom prst="rect">
            <a:avLst/>
          </a:prstGeom>
          <a:ln w="38100">
            <a:solidFill>
              <a:srgbClr val="FF0000"/>
            </a:solidFill>
          </a:ln>
        </p:spPr>
      </p:pic>
      <p:sp>
        <p:nvSpPr>
          <p:cNvPr id="5" name="TextBox 4"/>
          <p:cNvSpPr txBox="1"/>
          <p:nvPr/>
        </p:nvSpPr>
        <p:spPr>
          <a:xfrm>
            <a:off x="3071802" y="3571876"/>
            <a:ext cx="2857520" cy="73866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«Просмотр познавательного материала с использованием ИКТ»</a:t>
            </a:r>
            <a:endParaRPr lang="ru-RU" sz="1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Овал 2"/>
          <p:cNvSpPr/>
          <p:nvPr/>
        </p:nvSpPr>
        <p:spPr>
          <a:xfrm>
            <a:off x="5072066" y="642918"/>
            <a:ext cx="3357586" cy="107157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r>
              <a:rPr lang="ru-RU" sz="3600" b="1" dirty="0" err="1" smtClean="0">
                <a:solidFill>
                  <a:srgbClr val="000000"/>
                </a:solidFill>
                <a:latin typeface="Times New Roman" pitchFamily="18" charset="0"/>
                <a:ea typeface="Times New Roman" pitchFamily="18" charset="0"/>
                <a:cs typeface="Times New Roman" pitchFamily="18" charset="0"/>
              </a:rPr>
              <a:t>Друдлы</a:t>
            </a:r>
            <a:r>
              <a:rPr lang="ru-RU" sz="3600" b="1" dirty="0" smtClean="0">
                <a:solidFill>
                  <a:srgbClr val="000000"/>
                </a:solidFill>
                <a:latin typeface="Times New Roman" pitchFamily="18" charset="0"/>
                <a:ea typeface="Times New Roman" pitchFamily="18" charset="0"/>
                <a:cs typeface="Times New Roman" pitchFamily="18" charset="0"/>
              </a:rPr>
              <a:t>:</a:t>
            </a:r>
            <a:endParaRPr lang="ru-RU" sz="3600" b="1" dirty="0" smtClean="0">
              <a:solidFill>
                <a:schemeClr val="tx1"/>
              </a:solidFill>
              <a:latin typeface="Times New Roman" pitchFamily="18" charset="0"/>
              <a:ea typeface="Times New Roman" pitchFamily="18" charset="0"/>
              <a:cs typeface="Times New Roman" pitchFamily="18" charset="0"/>
            </a:endParaRPr>
          </a:p>
        </p:txBody>
      </p:sp>
      <p:sp>
        <p:nvSpPr>
          <p:cNvPr id="4" name="Прямоугольник 3"/>
          <p:cNvSpPr/>
          <p:nvPr/>
        </p:nvSpPr>
        <p:spPr>
          <a:xfrm>
            <a:off x="785786" y="1714488"/>
            <a:ext cx="2214578" cy="92869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000000"/>
                </a:solidFill>
                <a:latin typeface="Times New Roman" pitchFamily="18" charset="0"/>
                <a:ea typeface="Times New Roman" pitchFamily="18" charset="0"/>
                <a:cs typeface="Times New Roman" pitchFamily="18" charset="0"/>
              </a:rPr>
              <a:t>развивают речь ребёнка во время игры</a:t>
            </a:r>
            <a:endParaRPr lang="ru-RU" sz="2000" b="1" dirty="0">
              <a:latin typeface="Times New Roman" pitchFamily="18" charset="0"/>
              <a:cs typeface="Times New Roman" pitchFamily="18" charset="0"/>
            </a:endParaRPr>
          </a:p>
        </p:txBody>
      </p:sp>
      <p:sp>
        <p:nvSpPr>
          <p:cNvPr id="5" name="Прямоугольник 4"/>
          <p:cNvSpPr/>
          <p:nvPr/>
        </p:nvSpPr>
        <p:spPr>
          <a:xfrm>
            <a:off x="2500298" y="2928934"/>
            <a:ext cx="2214578" cy="92869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000000"/>
                </a:solidFill>
                <a:latin typeface="Times New Roman" pitchFamily="18" charset="0"/>
                <a:ea typeface="Times New Roman" pitchFamily="18" charset="0"/>
                <a:cs typeface="Times New Roman" pitchFamily="18" charset="0"/>
              </a:rPr>
              <a:t>повышают мыслительную деятельность</a:t>
            </a:r>
            <a:endParaRPr lang="ru-RU" sz="2000" b="1" dirty="0">
              <a:latin typeface="Times New Roman" pitchFamily="18" charset="0"/>
              <a:cs typeface="Times New Roman" pitchFamily="18" charset="0"/>
            </a:endParaRPr>
          </a:p>
        </p:txBody>
      </p:sp>
      <p:sp>
        <p:nvSpPr>
          <p:cNvPr id="6" name="Прямоугольник 5"/>
          <p:cNvSpPr/>
          <p:nvPr/>
        </p:nvSpPr>
        <p:spPr>
          <a:xfrm>
            <a:off x="4500562" y="4071942"/>
            <a:ext cx="2357454" cy="92869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000000"/>
                </a:solidFill>
                <a:latin typeface="Times New Roman" pitchFamily="18" charset="0"/>
                <a:ea typeface="Times New Roman" pitchFamily="18" charset="0"/>
                <a:cs typeface="Times New Roman" pitchFamily="18" charset="0"/>
              </a:rPr>
              <a:t>развивают пространственное мышление</a:t>
            </a:r>
            <a:endParaRPr lang="ru-RU" sz="2000" b="1" dirty="0">
              <a:latin typeface="Times New Roman" pitchFamily="18" charset="0"/>
              <a:cs typeface="Times New Roman" pitchFamily="18" charset="0"/>
            </a:endParaRPr>
          </a:p>
        </p:txBody>
      </p:sp>
      <p:sp>
        <p:nvSpPr>
          <p:cNvPr id="7" name="Прямоугольник 6"/>
          <p:cNvSpPr/>
          <p:nvPr/>
        </p:nvSpPr>
        <p:spPr>
          <a:xfrm>
            <a:off x="6286512" y="5214950"/>
            <a:ext cx="2214578" cy="92869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000000"/>
                </a:solidFill>
                <a:latin typeface="Times New Roman" pitchFamily="18" charset="0"/>
                <a:ea typeface="Times New Roman" pitchFamily="18" charset="0"/>
                <a:cs typeface="Times New Roman" pitchFamily="18" charset="0"/>
              </a:rPr>
              <a:t>развивают познавательную активность детей</a:t>
            </a:r>
            <a:endParaRPr lang="ru-RU" sz="2000" b="1" dirty="0">
              <a:latin typeface="Times New Roman" pitchFamily="18" charset="0"/>
              <a:cs typeface="Times New Roman" pitchFamily="18" charset="0"/>
            </a:endParaRPr>
          </a:p>
        </p:txBody>
      </p:sp>
      <p:pic>
        <p:nvPicPr>
          <p:cNvPr id="8" name="Рисунок 7" descr="-2_5ebd3ec1513b2.jpg"/>
          <p:cNvPicPr>
            <a:picLocks noChangeAspect="1"/>
          </p:cNvPicPr>
          <p:nvPr/>
        </p:nvPicPr>
        <p:blipFill>
          <a:blip r:embed="rId3" cstate="screen">
            <a:clrChange>
              <a:clrFrom>
                <a:srgbClr val="FFFFFF"/>
              </a:clrFrom>
              <a:clrTo>
                <a:srgbClr val="FFFFFF">
                  <a:alpha val="0"/>
                </a:srgbClr>
              </a:clrTo>
            </a:clrChange>
          </a:blip>
          <a:stretch>
            <a:fillRect/>
          </a:stretch>
        </p:blipFill>
        <p:spPr>
          <a:xfrm>
            <a:off x="642910" y="4214818"/>
            <a:ext cx="1828800" cy="2133600"/>
          </a:xfrm>
          <a:prstGeom prst="rect">
            <a:avLst/>
          </a:prstGeom>
        </p:spPr>
      </p:pic>
      <p:pic>
        <p:nvPicPr>
          <p:cNvPr id="58370" name="Picture 2" descr="C:\Users\LYDIYA\Documents\Виды друдлов\59f5517c4a833ef0008e3652841b706d — копия.jpg"/>
          <p:cNvPicPr>
            <a:picLocks noChangeAspect="1" noChangeArrowheads="1"/>
          </p:cNvPicPr>
          <p:nvPr/>
        </p:nvPicPr>
        <p:blipFill>
          <a:blip r:embed="rId4"/>
          <a:srcRect/>
          <a:stretch>
            <a:fillRect/>
          </a:stretch>
        </p:blipFill>
        <p:spPr bwMode="auto">
          <a:xfrm>
            <a:off x="6572264" y="2214554"/>
            <a:ext cx="1428760" cy="1393056"/>
          </a:xfrm>
          <a:prstGeom prst="rect">
            <a:avLst/>
          </a:prstGeom>
          <a:noFill/>
          <a:ln w="12700">
            <a:solidFill>
              <a:schemeClr val="tx1"/>
            </a:solid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1785918" y="357166"/>
            <a:ext cx="1357322" cy="46166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2400" b="1" dirty="0" err="1" smtClean="0">
                <a:latin typeface="Times New Roman" pitchFamily="18" charset="0"/>
                <a:cs typeface="Times New Roman" pitchFamily="18" charset="0"/>
              </a:rPr>
              <a:t>друдлы</a:t>
            </a:r>
            <a:endParaRPr lang="ru-RU" sz="2400" b="1"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3" cstate="screen"/>
          <a:srcRect/>
          <a:stretch>
            <a:fillRect/>
          </a:stretch>
        </p:blipFill>
        <p:spPr bwMode="auto">
          <a:xfrm>
            <a:off x="4643438" y="3214686"/>
            <a:ext cx="4182946" cy="3137210"/>
          </a:xfrm>
          <a:prstGeom prst="rect">
            <a:avLst/>
          </a:prstGeom>
          <a:ln w="88900" cap="sq" cmpd="thickThin">
            <a:solidFill>
              <a:srgbClr val="FFFF00"/>
            </a:solidFill>
            <a:prstDash val="solid"/>
            <a:miter lim="800000"/>
          </a:ln>
          <a:effectLst>
            <a:innerShdw blurRad="76200">
              <a:srgbClr val="000000"/>
            </a:innerShdw>
          </a:effectLst>
        </p:spPr>
      </p:pic>
      <p:pic>
        <p:nvPicPr>
          <p:cNvPr id="2050" name="Picture 2" descr="C:\Users\LYDIYA\Documents\Виды друдлов\341996.jpg"/>
          <p:cNvPicPr>
            <a:picLocks noChangeAspect="1" noChangeArrowheads="1"/>
          </p:cNvPicPr>
          <p:nvPr/>
        </p:nvPicPr>
        <p:blipFill>
          <a:blip r:embed="rId4" cstate="screen"/>
          <a:srcRect/>
          <a:stretch>
            <a:fillRect/>
          </a:stretch>
        </p:blipFill>
        <p:spPr bwMode="auto">
          <a:xfrm>
            <a:off x="6000760" y="714356"/>
            <a:ext cx="1214446" cy="1221187"/>
          </a:xfrm>
          <a:prstGeom prst="rect">
            <a:avLst/>
          </a:prstGeom>
          <a:noFill/>
        </p:spPr>
      </p:pic>
      <p:pic>
        <p:nvPicPr>
          <p:cNvPr id="2051" name="Picture 3" descr="C:\Users\LYDIYA\Documents\Виды друдлов\2556486413.jpg"/>
          <p:cNvPicPr>
            <a:picLocks noChangeAspect="1" noChangeArrowheads="1"/>
          </p:cNvPicPr>
          <p:nvPr/>
        </p:nvPicPr>
        <p:blipFill>
          <a:blip r:embed="rId5"/>
          <a:srcRect/>
          <a:stretch>
            <a:fillRect/>
          </a:stretch>
        </p:blipFill>
        <p:spPr bwMode="auto">
          <a:xfrm>
            <a:off x="857224" y="5429264"/>
            <a:ext cx="1071570" cy="1071570"/>
          </a:xfrm>
          <a:prstGeom prst="rect">
            <a:avLst/>
          </a:prstGeom>
          <a:noFill/>
        </p:spPr>
      </p:pic>
      <p:pic>
        <p:nvPicPr>
          <p:cNvPr id="2052" name="Picture 4" descr="C:\Users\LYDIYA\Documents\Виды друдлов\lwYzVqaLsC4.jpg"/>
          <p:cNvPicPr>
            <a:picLocks noChangeAspect="1" noChangeArrowheads="1"/>
          </p:cNvPicPr>
          <p:nvPr/>
        </p:nvPicPr>
        <p:blipFill>
          <a:blip r:embed="rId6" cstate="screen"/>
          <a:srcRect/>
          <a:stretch>
            <a:fillRect/>
          </a:stretch>
        </p:blipFill>
        <p:spPr bwMode="auto">
          <a:xfrm>
            <a:off x="7429520" y="1928802"/>
            <a:ext cx="1060444" cy="1060444"/>
          </a:xfrm>
          <a:prstGeom prst="rect">
            <a:avLst/>
          </a:prstGeom>
          <a:noFill/>
        </p:spPr>
      </p:pic>
      <p:pic>
        <p:nvPicPr>
          <p:cNvPr id="3" name="Picture 2"/>
          <p:cNvPicPr>
            <a:picLocks noChangeAspect="1" noChangeArrowheads="1"/>
          </p:cNvPicPr>
          <p:nvPr/>
        </p:nvPicPr>
        <p:blipFill>
          <a:blip r:embed="rId7" cstate="screen"/>
          <a:srcRect/>
          <a:stretch>
            <a:fillRect/>
          </a:stretch>
        </p:blipFill>
        <p:spPr bwMode="auto">
          <a:xfrm>
            <a:off x="642910" y="1071546"/>
            <a:ext cx="4286280" cy="3214710"/>
          </a:xfrm>
          <a:prstGeom prst="rect">
            <a:avLst/>
          </a:prstGeom>
          <a:ln w="88900" cap="sq" cmpd="thickThin">
            <a:solidFill>
              <a:srgbClr val="FF0000"/>
            </a:solidFill>
            <a:prstDash val="solid"/>
            <a:miter lim="800000"/>
          </a:ln>
          <a:effectLst>
            <a:innerShdw blurRad="76200">
              <a:srgbClr val="000000"/>
            </a:innerShdw>
          </a:effectLst>
        </p:spPr>
      </p:pic>
      <p:pic>
        <p:nvPicPr>
          <p:cNvPr id="2053" name="Picture 5" descr="C:\Users\LYDIYA\Documents\Виды друдлов\image040.jpg"/>
          <p:cNvPicPr>
            <a:picLocks noChangeAspect="1" noChangeArrowheads="1"/>
          </p:cNvPicPr>
          <p:nvPr/>
        </p:nvPicPr>
        <p:blipFill>
          <a:blip r:embed="rId8"/>
          <a:srcRect/>
          <a:stretch>
            <a:fillRect/>
          </a:stretch>
        </p:blipFill>
        <p:spPr bwMode="auto">
          <a:xfrm>
            <a:off x="3071802" y="5429264"/>
            <a:ext cx="1071570" cy="107157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642910" y="214290"/>
            <a:ext cx="3000396" cy="40011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ru-RU" sz="2000" b="1" dirty="0" smtClean="0">
                <a:latin typeface="Times New Roman" pitchFamily="18" charset="0"/>
                <a:cs typeface="Times New Roman" pitchFamily="18" charset="0"/>
              </a:rPr>
              <a:t>экспериментирование</a:t>
            </a:r>
            <a:endParaRPr lang="ru-RU" sz="2000" b="1" dirty="0">
              <a:latin typeface="Times New Roman" pitchFamily="18" charset="0"/>
              <a:cs typeface="Times New Roman" pitchFamily="18" charset="0"/>
            </a:endParaRPr>
          </a:p>
        </p:txBody>
      </p:sp>
      <p:pic>
        <p:nvPicPr>
          <p:cNvPr id="3" name="Рисунок 2" descr="IMG_20210312_091630.jpg"/>
          <p:cNvPicPr>
            <a:picLocks noChangeAspect="1"/>
          </p:cNvPicPr>
          <p:nvPr/>
        </p:nvPicPr>
        <p:blipFill>
          <a:blip r:embed="rId3" cstate="screen"/>
          <a:stretch>
            <a:fillRect/>
          </a:stretch>
        </p:blipFill>
        <p:spPr>
          <a:xfrm>
            <a:off x="5905478" y="571480"/>
            <a:ext cx="2857520" cy="2143140"/>
          </a:xfrm>
          <a:prstGeom prst="rect">
            <a:avLst/>
          </a:prstGeom>
          <a:ln w="38100">
            <a:solidFill>
              <a:srgbClr val="FF0000"/>
            </a:solidFill>
          </a:ln>
        </p:spPr>
      </p:pic>
      <p:pic>
        <p:nvPicPr>
          <p:cNvPr id="4" name="Рисунок 3" descr="IMG_20210312_092531.jpg"/>
          <p:cNvPicPr>
            <a:picLocks noChangeAspect="1"/>
          </p:cNvPicPr>
          <p:nvPr/>
        </p:nvPicPr>
        <p:blipFill>
          <a:blip r:embed="rId4" cstate="screen"/>
          <a:stretch>
            <a:fillRect/>
          </a:stretch>
        </p:blipFill>
        <p:spPr>
          <a:xfrm rot="5400000">
            <a:off x="3295050" y="2562810"/>
            <a:ext cx="2786050" cy="2089538"/>
          </a:xfrm>
          <a:prstGeom prst="rect">
            <a:avLst/>
          </a:prstGeom>
          <a:ln w="38100">
            <a:solidFill>
              <a:srgbClr val="FF0000"/>
            </a:solidFill>
          </a:ln>
        </p:spPr>
      </p:pic>
      <p:pic>
        <p:nvPicPr>
          <p:cNvPr id="5" name="Рисунок 4" descr="IMG_20210312_092717.jpg"/>
          <p:cNvPicPr>
            <a:picLocks noChangeAspect="1"/>
          </p:cNvPicPr>
          <p:nvPr/>
        </p:nvPicPr>
        <p:blipFill>
          <a:blip r:embed="rId5" cstate="screen"/>
          <a:stretch>
            <a:fillRect/>
          </a:stretch>
        </p:blipFill>
        <p:spPr>
          <a:xfrm>
            <a:off x="428596" y="4357694"/>
            <a:ext cx="3000364" cy="2250273"/>
          </a:xfrm>
          <a:prstGeom prst="rect">
            <a:avLst/>
          </a:prstGeom>
          <a:ln w="38100">
            <a:solidFill>
              <a:srgbClr val="FF0000"/>
            </a:solidFill>
          </a:ln>
        </p:spPr>
      </p:pic>
      <p:sp>
        <p:nvSpPr>
          <p:cNvPr id="8" name="Выноска-облако 7"/>
          <p:cNvSpPr/>
          <p:nvPr/>
        </p:nvSpPr>
        <p:spPr>
          <a:xfrm>
            <a:off x="214282" y="1571612"/>
            <a:ext cx="2857520" cy="1928826"/>
          </a:xfrm>
          <a:prstGeom prst="cloudCallout">
            <a:avLst>
              <a:gd name="adj1" fmla="val 90214"/>
              <a:gd name="adj2" fmla="val 37644"/>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Times New Roman" pitchFamily="18" charset="0"/>
                <a:cs typeface="Times New Roman" pitchFamily="18" charset="0"/>
              </a:rPr>
              <a:t>«Чем же вытолкнуть  воду?»</a:t>
            </a:r>
            <a:endParaRPr lang="ru-RU" sz="2000" b="1" dirty="0">
              <a:solidFill>
                <a:schemeClr val="tx1"/>
              </a:solidFill>
              <a:latin typeface="Times New Roman" pitchFamily="18" charset="0"/>
              <a:cs typeface="Times New Roman" pitchFamily="18" charset="0"/>
            </a:endParaRPr>
          </a:p>
        </p:txBody>
      </p:sp>
      <p:sp>
        <p:nvSpPr>
          <p:cNvPr id="9" name="TextBox 8"/>
          <p:cNvSpPr txBox="1"/>
          <p:nvPr/>
        </p:nvSpPr>
        <p:spPr>
          <a:xfrm>
            <a:off x="2214546" y="857232"/>
            <a:ext cx="3087640" cy="400110"/>
          </a:xfrm>
          <a:prstGeom prst="rect">
            <a:avLst/>
          </a:prstGeom>
          <a:noFill/>
        </p:spPr>
        <p:txBody>
          <a:bodyPr wrap="none" rtlCol="0">
            <a:spAutoFit/>
          </a:bodyPr>
          <a:lstStyle/>
          <a:p>
            <a:r>
              <a:rPr lang="ru-RU" sz="2000" b="1" dirty="0" smtClean="0">
                <a:latin typeface="Times New Roman" pitchFamily="18" charset="0"/>
                <a:cs typeface="Times New Roman" pitchFamily="18" charset="0"/>
              </a:rPr>
              <a:t>«Как вытолкнуть воду?»</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2286000" y="335846"/>
            <a:ext cx="4572000" cy="369332"/>
          </a:xfrm>
          <a:prstGeom prst="rect">
            <a:avLst/>
          </a:prstGeom>
        </p:spPr>
        <p:txBody>
          <a:bodyPr>
            <a:spAutoFit/>
          </a:bodyPr>
          <a:lstStyle/>
          <a:p>
            <a:r>
              <a:rPr lang="ru-RU" dirty="0" smtClean="0"/>
              <a:t> </a:t>
            </a:r>
            <a:endParaRPr lang="ru-RU" dirty="0"/>
          </a:p>
        </p:txBody>
      </p:sp>
      <p:pic>
        <p:nvPicPr>
          <p:cNvPr id="3" name="Рисунок 2" descr="IMG_20191007_101840.jpg"/>
          <p:cNvPicPr>
            <a:picLocks noChangeAspect="1"/>
          </p:cNvPicPr>
          <p:nvPr/>
        </p:nvPicPr>
        <p:blipFill>
          <a:blip r:embed="rId3" cstate="screen"/>
          <a:stretch>
            <a:fillRect/>
          </a:stretch>
        </p:blipFill>
        <p:spPr>
          <a:xfrm>
            <a:off x="1571604" y="4000504"/>
            <a:ext cx="3552000" cy="2664000"/>
          </a:xfrm>
          <a:prstGeom prst="rect">
            <a:avLst/>
          </a:prstGeom>
          <a:ln w="38100">
            <a:solidFill>
              <a:srgbClr val="0070C0"/>
            </a:solidFill>
          </a:ln>
        </p:spPr>
      </p:pic>
      <p:pic>
        <p:nvPicPr>
          <p:cNvPr id="5" name="Рисунок 4" descr="IMG_20191024_105354.jpg"/>
          <p:cNvPicPr>
            <a:picLocks noChangeAspect="1"/>
          </p:cNvPicPr>
          <p:nvPr/>
        </p:nvPicPr>
        <p:blipFill>
          <a:blip r:embed="rId4" cstate="screen"/>
          <a:stretch>
            <a:fillRect/>
          </a:stretch>
        </p:blipFill>
        <p:spPr>
          <a:xfrm>
            <a:off x="857224" y="1071546"/>
            <a:ext cx="3551999" cy="2664000"/>
          </a:xfrm>
          <a:prstGeom prst="rect">
            <a:avLst/>
          </a:prstGeom>
          <a:ln w="38100">
            <a:solidFill>
              <a:srgbClr val="0070C0"/>
            </a:solidFill>
          </a:ln>
        </p:spPr>
      </p:pic>
      <p:pic>
        <p:nvPicPr>
          <p:cNvPr id="6" name="Рисунок 5" descr="IMG_20191024_105412.jpg"/>
          <p:cNvPicPr>
            <a:picLocks noChangeAspect="1"/>
          </p:cNvPicPr>
          <p:nvPr/>
        </p:nvPicPr>
        <p:blipFill>
          <a:blip r:embed="rId5" cstate="screen"/>
          <a:stretch>
            <a:fillRect/>
          </a:stretch>
        </p:blipFill>
        <p:spPr>
          <a:xfrm>
            <a:off x="4786314" y="1071546"/>
            <a:ext cx="3552000" cy="2664000"/>
          </a:xfrm>
          <a:prstGeom prst="rect">
            <a:avLst/>
          </a:prstGeom>
          <a:ln w="38100">
            <a:solidFill>
              <a:srgbClr val="0070C0"/>
            </a:solidFill>
          </a:ln>
        </p:spPr>
      </p:pic>
      <p:sp>
        <p:nvSpPr>
          <p:cNvPr id="7" name="TextBox 6"/>
          <p:cNvSpPr txBox="1"/>
          <p:nvPr/>
        </p:nvSpPr>
        <p:spPr>
          <a:xfrm>
            <a:off x="3286116" y="428604"/>
            <a:ext cx="3108415" cy="400110"/>
          </a:xfrm>
          <a:prstGeom prst="rect">
            <a:avLst/>
          </a:prstGeom>
          <a:noFill/>
        </p:spPr>
        <p:txBody>
          <a:bodyPr wrap="none" rtlCol="0">
            <a:spAutoFit/>
          </a:bodyPr>
          <a:lstStyle/>
          <a:p>
            <a:r>
              <a:rPr lang="ru-RU" sz="2000" b="1" dirty="0" smtClean="0">
                <a:latin typeface="Times New Roman" pitchFamily="18" charset="0"/>
                <a:cs typeface="Times New Roman" pitchFamily="18" charset="0"/>
              </a:rPr>
              <a:t>«Свойства  льда и снега»</a:t>
            </a:r>
            <a:endParaRPr lang="ru-RU" sz="2000" b="1" dirty="0">
              <a:latin typeface="Times New Roman" pitchFamily="18" charset="0"/>
              <a:cs typeface="Times New Roman" pitchFamily="18" charset="0"/>
            </a:endParaRPr>
          </a:p>
        </p:txBody>
      </p:sp>
      <p:sp>
        <p:nvSpPr>
          <p:cNvPr id="8" name="Выноска-облако 7"/>
          <p:cNvSpPr/>
          <p:nvPr/>
        </p:nvSpPr>
        <p:spPr>
          <a:xfrm>
            <a:off x="5715008" y="4286256"/>
            <a:ext cx="2857520" cy="1857388"/>
          </a:xfrm>
          <a:prstGeom prst="cloudCallout">
            <a:avLst>
              <a:gd name="adj1" fmla="val -64511"/>
              <a:gd name="adj2" fmla="val -6057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«Играем со снегом и льдом!»</a:t>
            </a:r>
            <a:endParaRPr lang="ru-RU"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IMG_20210315_103008.jpg"/>
          <p:cNvPicPr>
            <a:picLocks noChangeAspect="1"/>
          </p:cNvPicPr>
          <p:nvPr/>
        </p:nvPicPr>
        <p:blipFill>
          <a:blip r:embed="rId3" cstate="screen"/>
          <a:stretch>
            <a:fillRect/>
          </a:stretch>
        </p:blipFill>
        <p:spPr>
          <a:xfrm>
            <a:off x="357158" y="1000108"/>
            <a:ext cx="4000528" cy="3000397"/>
          </a:xfrm>
          <a:prstGeom prst="rect">
            <a:avLst/>
          </a:prstGeom>
          <a:ln w="38100">
            <a:solidFill>
              <a:srgbClr val="FFFF00"/>
            </a:solidFill>
          </a:ln>
        </p:spPr>
      </p:pic>
      <p:pic>
        <p:nvPicPr>
          <p:cNvPr id="3" name="Рисунок 2" descr="IMG_20210315_103012.jpg"/>
          <p:cNvPicPr>
            <a:picLocks noChangeAspect="1"/>
          </p:cNvPicPr>
          <p:nvPr/>
        </p:nvPicPr>
        <p:blipFill>
          <a:blip r:embed="rId4" cstate="screen"/>
          <a:stretch>
            <a:fillRect/>
          </a:stretch>
        </p:blipFill>
        <p:spPr>
          <a:xfrm>
            <a:off x="4572000" y="3571876"/>
            <a:ext cx="4000528" cy="3000397"/>
          </a:xfrm>
          <a:prstGeom prst="rect">
            <a:avLst/>
          </a:prstGeom>
          <a:ln w="38100">
            <a:solidFill>
              <a:srgbClr val="FFFF00"/>
            </a:solidFill>
          </a:ln>
        </p:spPr>
      </p:pic>
      <p:sp>
        <p:nvSpPr>
          <p:cNvPr id="4" name="Выноска-облако 3"/>
          <p:cNvSpPr/>
          <p:nvPr/>
        </p:nvSpPr>
        <p:spPr>
          <a:xfrm>
            <a:off x="5357818" y="571480"/>
            <a:ext cx="2857520" cy="2071702"/>
          </a:xfrm>
          <a:prstGeom prst="cloudCallout">
            <a:avLst>
              <a:gd name="adj1" fmla="val -74283"/>
              <a:gd name="adj2" fmla="val 77051"/>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«Почему снег на ладошке тает, а на перчатке нет?»</a:t>
            </a:r>
            <a:endParaRPr lang="ru-RU" b="1" dirty="0">
              <a:solidFill>
                <a:schemeClr val="tx1"/>
              </a:solidFill>
              <a:latin typeface="Times New Roman" pitchFamily="18" charset="0"/>
              <a:cs typeface="Times New Roman" pitchFamily="18" charset="0"/>
            </a:endParaRPr>
          </a:p>
        </p:txBody>
      </p:sp>
      <p:sp>
        <p:nvSpPr>
          <p:cNvPr id="5" name="TextBox 4"/>
          <p:cNvSpPr txBox="1"/>
          <p:nvPr/>
        </p:nvSpPr>
        <p:spPr>
          <a:xfrm>
            <a:off x="1071538" y="357166"/>
            <a:ext cx="2574679" cy="400110"/>
          </a:xfrm>
          <a:prstGeom prst="rect">
            <a:avLst/>
          </a:prstGeom>
          <a:noFill/>
        </p:spPr>
        <p:txBody>
          <a:bodyPr wrap="none" rtlCol="0">
            <a:spAutoFit/>
          </a:bodyPr>
          <a:lstStyle/>
          <a:p>
            <a:r>
              <a:rPr lang="ru-RU" sz="2000" b="1" dirty="0" smtClean="0">
                <a:latin typeface="Times New Roman" pitchFamily="18" charset="0"/>
                <a:cs typeface="Times New Roman" pitchFamily="18" charset="0"/>
              </a:rPr>
              <a:t>«От чего тает снег?»</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IMG_20191216_091821.jpg"/>
          <p:cNvPicPr>
            <a:picLocks noChangeAspect="1"/>
          </p:cNvPicPr>
          <p:nvPr/>
        </p:nvPicPr>
        <p:blipFill>
          <a:blip r:embed="rId3" cstate="screen"/>
          <a:stretch>
            <a:fillRect/>
          </a:stretch>
        </p:blipFill>
        <p:spPr>
          <a:xfrm>
            <a:off x="6286512" y="1928802"/>
            <a:ext cx="2640000" cy="1980000"/>
          </a:xfrm>
          <a:prstGeom prst="rect">
            <a:avLst/>
          </a:prstGeom>
          <a:ln w="38100">
            <a:solidFill>
              <a:srgbClr val="FF0000"/>
            </a:solidFill>
          </a:ln>
        </p:spPr>
      </p:pic>
      <p:pic>
        <p:nvPicPr>
          <p:cNvPr id="3" name="Рисунок 2" descr="IMG_20191216_092001.jpg"/>
          <p:cNvPicPr>
            <a:picLocks noChangeAspect="1"/>
          </p:cNvPicPr>
          <p:nvPr/>
        </p:nvPicPr>
        <p:blipFill>
          <a:blip r:embed="rId4" cstate="screen"/>
          <a:stretch>
            <a:fillRect/>
          </a:stretch>
        </p:blipFill>
        <p:spPr>
          <a:xfrm>
            <a:off x="357158" y="1928802"/>
            <a:ext cx="2639999" cy="1980000"/>
          </a:xfrm>
          <a:prstGeom prst="rect">
            <a:avLst/>
          </a:prstGeom>
          <a:ln w="38100">
            <a:solidFill>
              <a:srgbClr val="FF0000"/>
            </a:solidFill>
          </a:ln>
        </p:spPr>
      </p:pic>
      <p:pic>
        <p:nvPicPr>
          <p:cNvPr id="4" name="Рисунок 3" descr="IMG_20191216_093951.jpg"/>
          <p:cNvPicPr>
            <a:picLocks noChangeAspect="1"/>
          </p:cNvPicPr>
          <p:nvPr/>
        </p:nvPicPr>
        <p:blipFill>
          <a:blip r:embed="rId5" cstate="screen"/>
          <a:stretch>
            <a:fillRect/>
          </a:stretch>
        </p:blipFill>
        <p:spPr>
          <a:xfrm>
            <a:off x="1428728" y="4572008"/>
            <a:ext cx="1428742" cy="1904989"/>
          </a:xfrm>
          <a:prstGeom prst="rect">
            <a:avLst/>
          </a:prstGeom>
          <a:ln w="38100">
            <a:solidFill>
              <a:srgbClr val="92D050"/>
            </a:solidFill>
          </a:ln>
        </p:spPr>
      </p:pic>
      <p:pic>
        <p:nvPicPr>
          <p:cNvPr id="5" name="Рисунок 4" descr="IMG_20191216_161616.jpg"/>
          <p:cNvPicPr>
            <a:picLocks noChangeAspect="1"/>
          </p:cNvPicPr>
          <p:nvPr/>
        </p:nvPicPr>
        <p:blipFill>
          <a:blip r:embed="rId6" cstate="screen"/>
          <a:stretch>
            <a:fillRect/>
          </a:stretch>
        </p:blipFill>
        <p:spPr>
          <a:xfrm>
            <a:off x="5857884" y="4411272"/>
            <a:ext cx="2786050" cy="2089538"/>
          </a:xfrm>
          <a:prstGeom prst="rect">
            <a:avLst/>
          </a:prstGeom>
          <a:ln w="38100">
            <a:solidFill>
              <a:srgbClr val="92D050"/>
            </a:solidFill>
          </a:ln>
        </p:spPr>
      </p:pic>
      <p:pic>
        <p:nvPicPr>
          <p:cNvPr id="6" name="Рисунок 5" descr="IMG_20191216_092352.jpg"/>
          <p:cNvPicPr>
            <a:picLocks noChangeAspect="1"/>
          </p:cNvPicPr>
          <p:nvPr/>
        </p:nvPicPr>
        <p:blipFill>
          <a:blip r:embed="rId7" cstate="screen"/>
          <a:stretch>
            <a:fillRect/>
          </a:stretch>
        </p:blipFill>
        <p:spPr>
          <a:xfrm>
            <a:off x="3286116" y="357166"/>
            <a:ext cx="2640000" cy="1980000"/>
          </a:xfrm>
          <a:prstGeom prst="rect">
            <a:avLst/>
          </a:prstGeom>
          <a:ln w="38100">
            <a:solidFill>
              <a:srgbClr val="7030A0"/>
            </a:solidFill>
          </a:ln>
        </p:spPr>
      </p:pic>
      <p:sp>
        <p:nvSpPr>
          <p:cNvPr id="7" name="Стрелка вправо 6"/>
          <p:cNvSpPr/>
          <p:nvPr/>
        </p:nvSpPr>
        <p:spPr>
          <a:xfrm>
            <a:off x="3357554" y="5286388"/>
            <a:ext cx="2143140"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3143240" y="2857496"/>
            <a:ext cx="3000396"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ru-RU" sz="2400" b="1" dirty="0" smtClean="0">
                <a:solidFill>
                  <a:srgbClr val="0070C0"/>
                </a:solidFill>
                <a:latin typeface="Times New Roman" pitchFamily="18" charset="0"/>
                <a:cs typeface="Times New Roman" pitchFamily="18" charset="0"/>
              </a:rPr>
              <a:t>«Экспериментируем со снегом»</a:t>
            </a:r>
            <a:endParaRPr lang="ru-RU" sz="2400" b="1"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IMG_20210316_120309.jpg"/>
          <p:cNvPicPr>
            <a:picLocks noChangeAspect="1"/>
          </p:cNvPicPr>
          <p:nvPr/>
        </p:nvPicPr>
        <p:blipFill>
          <a:blip r:embed="rId3" cstate="screen"/>
          <a:stretch>
            <a:fillRect/>
          </a:stretch>
        </p:blipFill>
        <p:spPr>
          <a:xfrm>
            <a:off x="3714744" y="857232"/>
            <a:ext cx="3500430" cy="2625323"/>
          </a:xfrm>
          <a:prstGeom prst="rect">
            <a:avLst/>
          </a:prstGeom>
          <a:ln w="38100">
            <a:solidFill>
              <a:srgbClr val="FF0000"/>
            </a:solidFill>
          </a:ln>
        </p:spPr>
      </p:pic>
      <p:pic>
        <p:nvPicPr>
          <p:cNvPr id="3" name="Рисунок 2" descr="IMG_20210316_115956.jpg"/>
          <p:cNvPicPr>
            <a:picLocks noChangeAspect="1"/>
          </p:cNvPicPr>
          <p:nvPr/>
        </p:nvPicPr>
        <p:blipFill>
          <a:blip r:embed="rId4" cstate="screen"/>
          <a:stretch>
            <a:fillRect/>
          </a:stretch>
        </p:blipFill>
        <p:spPr>
          <a:xfrm rot="5400000">
            <a:off x="142848" y="1214418"/>
            <a:ext cx="2857488" cy="2143116"/>
          </a:xfrm>
          <a:prstGeom prst="rect">
            <a:avLst/>
          </a:prstGeom>
          <a:ln w="38100">
            <a:solidFill>
              <a:srgbClr val="FF0000"/>
            </a:solidFill>
          </a:ln>
        </p:spPr>
      </p:pic>
      <p:pic>
        <p:nvPicPr>
          <p:cNvPr id="4" name="Рисунок 3" descr="IMG_20210316_155221.jpg"/>
          <p:cNvPicPr>
            <a:picLocks noChangeAspect="1"/>
          </p:cNvPicPr>
          <p:nvPr/>
        </p:nvPicPr>
        <p:blipFill>
          <a:blip r:embed="rId5" cstate="screen"/>
          <a:stretch>
            <a:fillRect/>
          </a:stretch>
        </p:blipFill>
        <p:spPr>
          <a:xfrm>
            <a:off x="500034" y="4357694"/>
            <a:ext cx="3071802" cy="2303852"/>
          </a:xfrm>
          <a:prstGeom prst="rect">
            <a:avLst/>
          </a:prstGeom>
          <a:ln w="38100">
            <a:solidFill>
              <a:srgbClr val="FF0000"/>
            </a:solidFill>
          </a:ln>
        </p:spPr>
      </p:pic>
      <p:pic>
        <p:nvPicPr>
          <p:cNvPr id="5" name="Рисунок 4" descr="IMG_20210316_155249.jpg"/>
          <p:cNvPicPr>
            <a:picLocks noChangeAspect="1"/>
          </p:cNvPicPr>
          <p:nvPr/>
        </p:nvPicPr>
        <p:blipFill>
          <a:blip r:embed="rId6" cstate="screen"/>
          <a:stretch>
            <a:fillRect/>
          </a:stretch>
        </p:blipFill>
        <p:spPr>
          <a:xfrm>
            <a:off x="4572000" y="4214818"/>
            <a:ext cx="2666987" cy="2000240"/>
          </a:xfrm>
          <a:prstGeom prst="rect">
            <a:avLst/>
          </a:prstGeom>
          <a:ln w="38100">
            <a:solidFill>
              <a:srgbClr val="FF0000"/>
            </a:solidFill>
          </a:ln>
        </p:spPr>
      </p:pic>
      <p:sp>
        <p:nvSpPr>
          <p:cNvPr id="6" name="Выноска-облако 5"/>
          <p:cNvSpPr/>
          <p:nvPr/>
        </p:nvSpPr>
        <p:spPr>
          <a:xfrm>
            <a:off x="6786578" y="1643050"/>
            <a:ext cx="2214578" cy="1928826"/>
          </a:xfrm>
          <a:prstGeom prst="cloudCallout">
            <a:avLst>
              <a:gd name="adj1" fmla="val -37534"/>
              <a:gd name="adj2" fmla="val 85462"/>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«Вот почему нельзя есть снег!»</a:t>
            </a:r>
            <a:endParaRPr lang="ru-RU" b="1" dirty="0">
              <a:solidFill>
                <a:schemeClr val="tx1"/>
              </a:solidFill>
              <a:latin typeface="Times New Roman" pitchFamily="18" charset="0"/>
              <a:cs typeface="Times New Roman" pitchFamily="18" charset="0"/>
            </a:endParaRPr>
          </a:p>
        </p:txBody>
      </p:sp>
      <p:sp>
        <p:nvSpPr>
          <p:cNvPr id="7" name="Стрелка вправо 6"/>
          <p:cNvSpPr/>
          <p:nvPr/>
        </p:nvSpPr>
        <p:spPr>
          <a:xfrm>
            <a:off x="2857488" y="2000240"/>
            <a:ext cx="64294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rot="7660546">
            <a:off x="3274209" y="3770763"/>
            <a:ext cx="64294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право 8"/>
          <p:cNvSpPr/>
          <p:nvPr/>
        </p:nvSpPr>
        <p:spPr>
          <a:xfrm>
            <a:off x="3786182" y="4929198"/>
            <a:ext cx="642942"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642910" y="357166"/>
            <a:ext cx="5358390" cy="400110"/>
          </a:xfrm>
          <a:prstGeom prst="rect">
            <a:avLst/>
          </a:prstGeom>
          <a:noFill/>
        </p:spPr>
        <p:txBody>
          <a:bodyPr wrap="none" rtlCol="0">
            <a:spAutoFit/>
          </a:bodyPr>
          <a:lstStyle/>
          <a:p>
            <a:r>
              <a:rPr lang="ru-RU" sz="2000" b="1" dirty="0" smtClean="0">
                <a:latin typeface="Times New Roman" pitchFamily="18" charset="0"/>
                <a:cs typeface="Times New Roman" pitchFamily="18" charset="0"/>
              </a:rPr>
              <a:t>«Можно ли есть снег или пить талую воду?»</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IMG_20210316_155545.jpg"/>
          <p:cNvPicPr>
            <a:picLocks noChangeAspect="1"/>
          </p:cNvPicPr>
          <p:nvPr/>
        </p:nvPicPr>
        <p:blipFill>
          <a:blip r:embed="rId3" cstate="screen"/>
          <a:stretch>
            <a:fillRect/>
          </a:stretch>
        </p:blipFill>
        <p:spPr>
          <a:xfrm rot="10800000">
            <a:off x="4232097" y="721602"/>
            <a:ext cx="3929058" cy="2946794"/>
          </a:xfrm>
          <a:prstGeom prst="rect">
            <a:avLst/>
          </a:prstGeom>
          <a:ln w="38100">
            <a:solidFill>
              <a:srgbClr val="15DCF7"/>
            </a:solidFill>
          </a:ln>
        </p:spPr>
      </p:pic>
      <p:pic>
        <p:nvPicPr>
          <p:cNvPr id="3" name="Рисунок 2" descr="IMG_20210319_075228.jpg"/>
          <p:cNvPicPr>
            <a:picLocks noChangeAspect="1"/>
          </p:cNvPicPr>
          <p:nvPr/>
        </p:nvPicPr>
        <p:blipFill>
          <a:blip r:embed="rId4" cstate="screen"/>
          <a:stretch>
            <a:fillRect/>
          </a:stretch>
        </p:blipFill>
        <p:spPr>
          <a:xfrm>
            <a:off x="785786" y="3857627"/>
            <a:ext cx="3786214" cy="2839661"/>
          </a:xfrm>
          <a:prstGeom prst="rect">
            <a:avLst/>
          </a:prstGeom>
          <a:ln w="38100">
            <a:solidFill>
              <a:srgbClr val="15DCF7"/>
            </a:solidFill>
          </a:ln>
        </p:spPr>
      </p:pic>
      <p:sp>
        <p:nvSpPr>
          <p:cNvPr id="5" name="Выноска-облако 4"/>
          <p:cNvSpPr/>
          <p:nvPr/>
        </p:nvSpPr>
        <p:spPr>
          <a:xfrm>
            <a:off x="357158" y="1428736"/>
            <a:ext cx="3286148" cy="1500198"/>
          </a:xfrm>
          <a:prstGeom prst="cloudCallout">
            <a:avLst>
              <a:gd name="adj1" fmla="val 15939"/>
              <a:gd name="adj2" fmla="val 124708"/>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«Куда исчезла вода?»</a:t>
            </a:r>
            <a:endParaRPr lang="ru-RU" b="1" dirty="0">
              <a:solidFill>
                <a:schemeClr val="tx1"/>
              </a:solidFill>
              <a:latin typeface="Times New Roman" pitchFamily="18" charset="0"/>
              <a:cs typeface="Times New Roman" pitchFamily="18" charset="0"/>
            </a:endParaRPr>
          </a:p>
        </p:txBody>
      </p:sp>
      <p:sp>
        <p:nvSpPr>
          <p:cNvPr id="6" name="TextBox 5"/>
          <p:cNvSpPr txBox="1"/>
          <p:nvPr/>
        </p:nvSpPr>
        <p:spPr>
          <a:xfrm>
            <a:off x="642910" y="642918"/>
            <a:ext cx="3079626" cy="400110"/>
          </a:xfrm>
          <a:prstGeom prst="rect">
            <a:avLst/>
          </a:prstGeom>
          <a:noFill/>
        </p:spPr>
        <p:txBody>
          <a:bodyPr wrap="none" rtlCol="0">
            <a:spAutoFit/>
          </a:bodyPr>
          <a:lstStyle/>
          <a:p>
            <a:r>
              <a:rPr lang="ru-RU" sz="2000" b="1" dirty="0" smtClean="0">
                <a:latin typeface="Times New Roman" pitchFamily="18" charset="0"/>
                <a:cs typeface="Times New Roman" pitchFamily="18" charset="0"/>
              </a:rPr>
              <a:t>«Почему исчезает вода?»</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4" name="Рисунок 3" descr="IMG_20210323_091130.jpg"/>
          <p:cNvPicPr>
            <a:picLocks noChangeAspect="1"/>
          </p:cNvPicPr>
          <p:nvPr/>
        </p:nvPicPr>
        <p:blipFill>
          <a:blip r:embed="rId3" cstate="screen"/>
          <a:stretch>
            <a:fillRect/>
          </a:stretch>
        </p:blipFill>
        <p:spPr>
          <a:xfrm>
            <a:off x="2143109" y="2000240"/>
            <a:ext cx="2495999" cy="1872000"/>
          </a:xfrm>
          <a:prstGeom prst="rect">
            <a:avLst/>
          </a:prstGeom>
          <a:ln w="28575">
            <a:solidFill>
              <a:srgbClr val="FFFF00"/>
            </a:solidFill>
          </a:ln>
        </p:spPr>
      </p:pic>
      <p:pic>
        <p:nvPicPr>
          <p:cNvPr id="5" name="Рисунок 4" descr="IMG_20210323_091350.jpg"/>
          <p:cNvPicPr>
            <a:picLocks noChangeAspect="1"/>
          </p:cNvPicPr>
          <p:nvPr/>
        </p:nvPicPr>
        <p:blipFill>
          <a:blip r:embed="rId4" cstate="screen"/>
          <a:stretch>
            <a:fillRect/>
          </a:stretch>
        </p:blipFill>
        <p:spPr>
          <a:xfrm>
            <a:off x="6429388" y="4786322"/>
            <a:ext cx="2496000" cy="1872000"/>
          </a:xfrm>
          <a:prstGeom prst="rect">
            <a:avLst/>
          </a:prstGeom>
          <a:ln w="38100">
            <a:solidFill>
              <a:srgbClr val="FFFF00"/>
            </a:solidFill>
          </a:ln>
        </p:spPr>
      </p:pic>
      <p:pic>
        <p:nvPicPr>
          <p:cNvPr id="3" name="Рисунок 2" descr="IMG_20210323_090726.jpg"/>
          <p:cNvPicPr>
            <a:picLocks noChangeAspect="1"/>
          </p:cNvPicPr>
          <p:nvPr/>
        </p:nvPicPr>
        <p:blipFill>
          <a:blip r:embed="rId5" cstate="screen"/>
          <a:stretch>
            <a:fillRect/>
          </a:stretch>
        </p:blipFill>
        <p:spPr>
          <a:xfrm>
            <a:off x="428596" y="571480"/>
            <a:ext cx="2507422" cy="1880567"/>
          </a:xfrm>
          <a:prstGeom prst="rect">
            <a:avLst/>
          </a:prstGeom>
          <a:ln w="38100">
            <a:solidFill>
              <a:srgbClr val="FFFF00"/>
            </a:solidFill>
          </a:ln>
        </p:spPr>
      </p:pic>
      <p:pic>
        <p:nvPicPr>
          <p:cNvPr id="2" name="Рисунок 1" descr="IMG_20210323_090623.jpg"/>
          <p:cNvPicPr>
            <a:picLocks noChangeAspect="1"/>
          </p:cNvPicPr>
          <p:nvPr/>
        </p:nvPicPr>
        <p:blipFill>
          <a:blip r:embed="rId6" cstate="screen"/>
          <a:stretch>
            <a:fillRect/>
          </a:stretch>
        </p:blipFill>
        <p:spPr>
          <a:xfrm>
            <a:off x="4143372" y="3643314"/>
            <a:ext cx="2495999" cy="1872000"/>
          </a:xfrm>
          <a:prstGeom prst="rect">
            <a:avLst/>
          </a:prstGeom>
          <a:ln w="38100">
            <a:solidFill>
              <a:srgbClr val="FFFF00"/>
            </a:solidFill>
          </a:ln>
        </p:spPr>
      </p:pic>
      <p:sp>
        <p:nvSpPr>
          <p:cNvPr id="6" name="Выноска-облако 5"/>
          <p:cNvSpPr/>
          <p:nvPr/>
        </p:nvSpPr>
        <p:spPr>
          <a:xfrm>
            <a:off x="5214942" y="1214422"/>
            <a:ext cx="3571900" cy="1857388"/>
          </a:xfrm>
          <a:prstGeom prst="cloudCallout">
            <a:avLst>
              <a:gd name="adj1" fmla="val -63031"/>
              <a:gd name="adj2" fmla="val 67910"/>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Times New Roman" pitchFamily="18" charset="0"/>
                <a:cs typeface="Times New Roman" pitchFamily="18" charset="0"/>
              </a:rPr>
              <a:t>«А у нас песочное занятие!»</a:t>
            </a:r>
            <a:endParaRPr lang="ru-RU" sz="2000" b="1" dirty="0">
              <a:solidFill>
                <a:schemeClr val="tx1"/>
              </a:solidFill>
              <a:latin typeface="Times New Roman" pitchFamily="18" charset="0"/>
              <a:cs typeface="Times New Roman" pitchFamily="18" charset="0"/>
            </a:endParaRPr>
          </a:p>
        </p:txBody>
      </p:sp>
      <p:sp>
        <p:nvSpPr>
          <p:cNvPr id="7" name="TextBox 6"/>
          <p:cNvSpPr txBox="1"/>
          <p:nvPr/>
        </p:nvSpPr>
        <p:spPr>
          <a:xfrm>
            <a:off x="3428992" y="428604"/>
            <a:ext cx="4591642" cy="400110"/>
          </a:xfrm>
          <a:prstGeom prst="rect">
            <a:avLst/>
          </a:prstGeom>
          <a:noFill/>
        </p:spPr>
        <p:txBody>
          <a:bodyPr wrap="none" rtlCol="0">
            <a:spAutoFit/>
          </a:bodyPr>
          <a:lstStyle/>
          <a:p>
            <a:r>
              <a:rPr lang="ru-RU" sz="2000" b="1" dirty="0" smtClean="0">
                <a:latin typeface="Times New Roman" pitchFamily="18" charset="0"/>
                <a:cs typeface="Times New Roman" pitchFamily="18" charset="0"/>
              </a:rPr>
              <a:t>«Сравнение сухого и влажного песка»</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 name="Рисунок 2" descr="Question-mark-1460071938EHF.jpg"/>
          <p:cNvPicPr>
            <a:picLocks noChangeAspect="1"/>
          </p:cNvPicPr>
          <p:nvPr/>
        </p:nvPicPr>
        <p:blipFill>
          <a:blip r:embed="rId3" cstate="screen">
            <a:clrChange>
              <a:clrFrom>
                <a:srgbClr val="FFFFFF"/>
              </a:clrFrom>
              <a:clrTo>
                <a:srgbClr val="FFFFFF">
                  <a:alpha val="0"/>
                </a:srgbClr>
              </a:clrTo>
            </a:clrChange>
          </a:blip>
          <a:stretch>
            <a:fillRect/>
          </a:stretch>
        </p:blipFill>
        <p:spPr>
          <a:xfrm>
            <a:off x="857224" y="1357298"/>
            <a:ext cx="1795498" cy="2928934"/>
          </a:xfrm>
          <a:prstGeom prst="rect">
            <a:avLst/>
          </a:prstGeom>
        </p:spPr>
      </p:pic>
      <p:sp>
        <p:nvSpPr>
          <p:cNvPr id="4" name="TextBox 3"/>
          <p:cNvSpPr txBox="1"/>
          <p:nvPr/>
        </p:nvSpPr>
        <p:spPr>
          <a:xfrm>
            <a:off x="714348" y="785794"/>
            <a:ext cx="214314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ВЫБОР ТЕМЫ</a:t>
            </a:r>
            <a:endParaRPr lang="ru-RU" b="1" dirty="0">
              <a:latin typeface="Times New Roman" pitchFamily="18" charset="0"/>
              <a:cs typeface="Times New Roman" pitchFamily="18" charset="0"/>
            </a:endParaRPr>
          </a:p>
        </p:txBody>
      </p:sp>
      <p:sp>
        <p:nvSpPr>
          <p:cNvPr id="5" name="TextBox 4"/>
          <p:cNvSpPr txBox="1"/>
          <p:nvPr/>
        </p:nvSpPr>
        <p:spPr>
          <a:xfrm>
            <a:off x="3214678" y="1785926"/>
            <a:ext cx="5572164" cy="4524315"/>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just"/>
            <a:r>
              <a:rPr lang="ru-RU" sz="2400" b="1" dirty="0" smtClean="0">
                <a:latin typeface="Times New Roman" pitchFamily="18" charset="0"/>
                <a:cs typeface="Times New Roman" pitchFamily="18" charset="0"/>
              </a:rPr>
              <a:t>Наблюдая за детьми, обратила внимание на то , что познавательная активность детей не достаточно высока, что отражается на развитии речи, логического  мышления, памяти, внимания. Не все дети проявляют любознательность, самостоятельность, инициативу, исследовательского интереса к миру живой и неживой природы, предпочитая другие виды деятельности. </a:t>
            </a:r>
            <a:endParaRPr lang="ru-RU"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IMG_20200303_174003_4CS.jpg"/>
          <p:cNvPicPr>
            <a:picLocks noChangeAspect="1"/>
          </p:cNvPicPr>
          <p:nvPr/>
        </p:nvPicPr>
        <p:blipFill>
          <a:blip r:embed="rId3" cstate="screen"/>
          <a:stretch>
            <a:fillRect/>
          </a:stretch>
        </p:blipFill>
        <p:spPr>
          <a:xfrm>
            <a:off x="4643438" y="3657562"/>
            <a:ext cx="3571900" cy="2678925"/>
          </a:xfrm>
          <a:prstGeom prst="rect">
            <a:avLst/>
          </a:prstGeom>
          <a:ln w="38100">
            <a:solidFill>
              <a:srgbClr val="FF0000"/>
            </a:solidFill>
          </a:ln>
        </p:spPr>
      </p:pic>
      <p:pic>
        <p:nvPicPr>
          <p:cNvPr id="3" name="Рисунок 2" descr="IMG_20200303_174035_1CS.jpg"/>
          <p:cNvPicPr>
            <a:picLocks noChangeAspect="1"/>
          </p:cNvPicPr>
          <p:nvPr/>
        </p:nvPicPr>
        <p:blipFill>
          <a:blip r:embed="rId4" cstate="screen"/>
          <a:stretch>
            <a:fillRect/>
          </a:stretch>
        </p:blipFill>
        <p:spPr>
          <a:xfrm>
            <a:off x="4643438" y="428604"/>
            <a:ext cx="3571900" cy="2678925"/>
          </a:xfrm>
          <a:prstGeom prst="rect">
            <a:avLst/>
          </a:prstGeom>
          <a:ln w="38100">
            <a:solidFill>
              <a:srgbClr val="FF0000"/>
            </a:solidFill>
          </a:ln>
        </p:spPr>
      </p:pic>
      <p:pic>
        <p:nvPicPr>
          <p:cNvPr id="4" name="Рисунок 3" descr="IMG_20200303_174911_1CS.jpg"/>
          <p:cNvPicPr>
            <a:picLocks noChangeAspect="1"/>
          </p:cNvPicPr>
          <p:nvPr/>
        </p:nvPicPr>
        <p:blipFill>
          <a:blip r:embed="rId5" cstate="screen"/>
          <a:stretch>
            <a:fillRect/>
          </a:stretch>
        </p:blipFill>
        <p:spPr>
          <a:xfrm>
            <a:off x="1214414" y="3214686"/>
            <a:ext cx="2314544" cy="3086058"/>
          </a:xfrm>
          <a:prstGeom prst="rect">
            <a:avLst/>
          </a:prstGeom>
          <a:ln w="38100">
            <a:solidFill>
              <a:srgbClr val="FF0000"/>
            </a:solidFill>
          </a:ln>
        </p:spPr>
      </p:pic>
      <p:sp>
        <p:nvSpPr>
          <p:cNvPr id="5" name="TextBox 4"/>
          <p:cNvSpPr txBox="1"/>
          <p:nvPr/>
        </p:nvSpPr>
        <p:spPr>
          <a:xfrm>
            <a:off x="928662" y="357166"/>
            <a:ext cx="2984984" cy="400110"/>
          </a:xfrm>
          <a:prstGeom prst="rect">
            <a:avLst/>
          </a:prstGeom>
          <a:noFill/>
        </p:spPr>
        <p:txBody>
          <a:bodyPr wrap="none" rtlCol="0">
            <a:spAutoFit/>
          </a:bodyPr>
          <a:lstStyle/>
          <a:p>
            <a:r>
              <a:rPr lang="ru-RU" sz="2000" b="1" dirty="0" smtClean="0">
                <a:latin typeface="Times New Roman" pitchFamily="18" charset="0"/>
                <a:cs typeface="Times New Roman" pitchFamily="18" charset="0"/>
              </a:rPr>
              <a:t>«Свойства пластилина»</a:t>
            </a:r>
            <a:endParaRPr lang="ru-RU" sz="2000" b="1" dirty="0">
              <a:latin typeface="Times New Roman" pitchFamily="18" charset="0"/>
              <a:cs typeface="Times New Roman" pitchFamily="18" charset="0"/>
            </a:endParaRPr>
          </a:p>
        </p:txBody>
      </p:sp>
      <p:sp>
        <p:nvSpPr>
          <p:cNvPr id="6" name="Выноска-облако 5"/>
          <p:cNvSpPr/>
          <p:nvPr/>
        </p:nvSpPr>
        <p:spPr>
          <a:xfrm>
            <a:off x="1071538" y="1285860"/>
            <a:ext cx="2643206" cy="1428760"/>
          </a:xfrm>
          <a:prstGeom prst="cloudCallout">
            <a:avLst>
              <a:gd name="adj1" fmla="val 65502"/>
              <a:gd name="adj2" fmla="val 121108"/>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«Чудеса из пластилина»</a:t>
            </a:r>
            <a:endParaRPr lang="ru-RU"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 name="Рисунок 2" descr="1LGAJdWzxnY.jpg"/>
          <p:cNvPicPr>
            <a:picLocks noChangeAspect="1"/>
          </p:cNvPicPr>
          <p:nvPr/>
        </p:nvPicPr>
        <p:blipFill>
          <a:blip r:embed="rId3" cstate="screen"/>
          <a:stretch>
            <a:fillRect/>
          </a:stretch>
        </p:blipFill>
        <p:spPr>
          <a:xfrm>
            <a:off x="642910" y="1071546"/>
            <a:ext cx="2571736" cy="1928802"/>
          </a:xfrm>
          <a:prstGeom prst="rect">
            <a:avLst/>
          </a:prstGeom>
          <a:ln w="38100">
            <a:solidFill>
              <a:srgbClr val="00B0F0"/>
            </a:solidFill>
          </a:ln>
        </p:spPr>
      </p:pic>
      <p:pic>
        <p:nvPicPr>
          <p:cNvPr id="4" name="Рисунок 3" descr="jNsdFSUwg9Y.jpg"/>
          <p:cNvPicPr>
            <a:picLocks noChangeAspect="1"/>
          </p:cNvPicPr>
          <p:nvPr/>
        </p:nvPicPr>
        <p:blipFill>
          <a:blip r:embed="rId4" cstate="screen"/>
          <a:stretch>
            <a:fillRect/>
          </a:stretch>
        </p:blipFill>
        <p:spPr>
          <a:xfrm>
            <a:off x="500034" y="4357694"/>
            <a:ext cx="2857520" cy="2143141"/>
          </a:xfrm>
          <a:prstGeom prst="rect">
            <a:avLst/>
          </a:prstGeom>
          <a:ln w="38100">
            <a:solidFill>
              <a:srgbClr val="FF0000"/>
            </a:solidFill>
          </a:ln>
        </p:spPr>
      </p:pic>
      <p:pic>
        <p:nvPicPr>
          <p:cNvPr id="5" name="Рисунок 4" descr="gZmq_swSoo4.jpg"/>
          <p:cNvPicPr>
            <a:picLocks noChangeAspect="1"/>
          </p:cNvPicPr>
          <p:nvPr/>
        </p:nvPicPr>
        <p:blipFill>
          <a:blip r:embed="rId5" cstate="screen"/>
          <a:stretch>
            <a:fillRect/>
          </a:stretch>
        </p:blipFill>
        <p:spPr>
          <a:xfrm>
            <a:off x="4357686" y="3286124"/>
            <a:ext cx="2786050" cy="2089538"/>
          </a:xfrm>
          <a:prstGeom prst="rect">
            <a:avLst/>
          </a:prstGeom>
          <a:ln w="38100">
            <a:solidFill>
              <a:srgbClr val="FFFF00"/>
            </a:solidFill>
          </a:ln>
        </p:spPr>
      </p:pic>
      <p:pic>
        <p:nvPicPr>
          <p:cNvPr id="6" name="Рисунок 5" descr="ihoEVR0GpZk.jpg"/>
          <p:cNvPicPr>
            <a:picLocks noChangeAspect="1"/>
          </p:cNvPicPr>
          <p:nvPr/>
        </p:nvPicPr>
        <p:blipFill>
          <a:blip r:embed="rId6" cstate="screen"/>
          <a:stretch>
            <a:fillRect/>
          </a:stretch>
        </p:blipFill>
        <p:spPr>
          <a:xfrm>
            <a:off x="6357950" y="4714884"/>
            <a:ext cx="2405047" cy="1803786"/>
          </a:xfrm>
          <a:prstGeom prst="rect">
            <a:avLst/>
          </a:prstGeom>
          <a:ln w="38100">
            <a:solidFill>
              <a:srgbClr val="FFFF00"/>
            </a:solidFill>
          </a:ln>
        </p:spPr>
      </p:pic>
      <p:sp>
        <p:nvSpPr>
          <p:cNvPr id="7" name="TextBox 6"/>
          <p:cNvSpPr txBox="1"/>
          <p:nvPr/>
        </p:nvSpPr>
        <p:spPr>
          <a:xfrm>
            <a:off x="357158" y="3643314"/>
            <a:ext cx="3214710"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«Какие особенности у тёплой и холодной воды?»</a:t>
            </a:r>
            <a:endParaRPr lang="ru-RU" sz="1400" b="1" dirty="0">
              <a:latin typeface="Times New Roman" pitchFamily="18" charset="0"/>
              <a:cs typeface="Times New Roman" pitchFamily="18" charset="0"/>
            </a:endParaRPr>
          </a:p>
        </p:txBody>
      </p:sp>
      <p:sp>
        <p:nvSpPr>
          <p:cNvPr id="8" name="TextBox 7"/>
          <p:cNvSpPr txBox="1"/>
          <p:nvPr/>
        </p:nvSpPr>
        <p:spPr>
          <a:xfrm>
            <a:off x="642910" y="571480"/>
            <a:ext cx="2470997" cy="307777"/>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pPr algn="ctr"/>
            <a:r>
              <a:rPr lang="ru-RU" sz="1400" b="1" dirty="0" smtClean="0">
                <a:latin typeface="Times New Roman" pitchFamily="18" charset="0"/>
                <a:cs typeface="Times New Roman" pitchFamily="18" charset="0"/>
              </a:rPr>
              <a:t>«Что притягивает магнит?»</a:t>
            </a:r>
            <a:endParaRPr lang="ru-RU" sz="1400" b="1" dirty="0">
              <a:latin typeface="Times New Roman" pitchFamily="18" charset="0"/>
              <a:cs typeface="Times New Roman" pitchFamily="18" charset="0"/>
            </a:endParaRPr>
          </a:p>
        </p:txBody>
      </p:sp>
      <p:pic>
        <p:nvPicPr>
          <p:cNvPr id="2" name="Рисунок 1" descr="0eKbO_S9dwg.jpg"/>
          <p:cNvPicPr>
            <a:picLocks noChangeAspect="1"/>
          </p:cNvPicPr>
          <p:nvPr/>
        </p:nvPicPr>
        <p:blipFill>
          <a:blip r:embed="rId7" cstate="screen"/>
          <a:stretch>
            <a:fillRect/>
          </a:stretch>
        </p:blipFill>
        <p:spPr>
          <a:xfrm>
            <a:off x="6929454" y="1428736"/>
            <a:ext cx="1857370" cy="2476493"/>
          </a:xfrm>
          <a:prstGeom prst="rect">
            <a:avLst/>
          </a:prstGeom>
          <a:ln w="38100">
            <a:solidFill>
              <a:srgbClr val="FFFF00"/>
            </a:solidFill>
          </a:ln>
        </p:spPr>
      </p:pic>
      <p:sp>
        <p:nvSpPr>
          <p:cNvPr id="9" name="TextBox 8"/>
          <p:cNvSpPr txBox="1"/>
          <p:nvPr/>
        </p:nvSpPr>
        <p:spPr>
          <a:xfrm>
            <a:off x="4786314" y="2786058"/>
            <a:ext cx="1928826"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«Ржавый гвоздь»</a:t>
            </a:r>
            <a:endParaRPr lang="ru-RU" sz="1400" b="1" dirty="0">
              <a:latin typeface="Times New Roman" pitchFamily="18" charset="0"/>
              <a:cs typeface="Times New Roman" pitchFamily="18" charset="0"/>
            </a:endParaRPr>
          </a:p>
        </p:txBody>
      </p:sp>
      <p:sp>
        <p:nvSpPr>
          <p:cNvPr id="10" name="Прямоугольная выноска 9"/>
          <p:cNvSpPr/>
          <p:nvPr/>
        </p:nvSpPr>
        <p:spPr>
          <a:xfrm>
            <a:off x="4143372" y="642918"/>
            <a:ext cx="2143140" cy="1143008"/>
          </a:xfrm>
          <a:prstGeom prst="wedgeRectCallout">
            <a:avLst>
              <a:gd name="adj1" fmla="val -41463"/>
              <a:gd name="adj2" fmla="val 128434"/>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Times New Roman" pitchFamily="18" charset="0"/>
                <a:cs typeface="Times New Roman" pitchFamily="18" charset="0"/>
              </a:rPr>
              <a:t>«Наши маленькие исследователи»</a:t>
            </a:r>
            <a:endParaRPr lang="ru-RU" sz="20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8dRscsFRvI4.jpg"/>
          <p:cNvPicPr>
            <a:picLocks noChangeAspect="1"/>
          </p:cNvPicPr>
          <p:nvPr/>
        </p:nvPicPr>
        <p:blipFill>
          <a:blip r:embed="rId3" cstate="screen"/>
          <a:stretch>
            <a:fillRect/>
          </a:stretch>
        </p:blipFill>
        <p:spPr>
          <a:xfrm>
            <a:off x="1214414" y="571480"/>
            <a:ext cx="1350000" cy="1800000"/>
          </a:xfrm>
          <a:prstGeom prst="rect">
            <a:avLst/>
          </a:prstGeom>
          <a:ln w="28575">
            <a:solidFill>
              <a:srgbClr val="FF0000"/>
            </a:solidFill>
          </a:ln>
        </p:spPr>
      </p:pic>
      <p:pic>
        <p:nvPicPr>
          <p:cNvPr id="3" name="Рисунок 2" descr="9n5oe5m-JV8.jpg"/>
          <p:cNvPicPr>
            <a:picLocks noChangeAspect="1"/>
          </p:cNvPicPr>
          <p:nvPr/>
        </p:nvPicPr>
        <p:blipFill>
          <a:blip r:embed="rId4" cstate="screen"/>
          <a:stretch>
            <a:fillRect/>
          </a:stretch>
        </p:blipFill>
        <p:spPr>
          <a:xfrm>
            <a:off x="3857620" y="571480"/>
            <a:ext cx="1350000" cy="1800000"/>
          </a:xfrm>
          <a:prstGeom prst="rect">
            <a:avLst/>
          </a:prstGeom>
          <a:ln w="28575">
            <a:solidFill>
              <a:srgbClr val="FF0000"/>
            </a:solidFill>
          </a:ln>
        </p:spPr>
      </p:pic>
      <p:pic>
        <p:nvPicPr>
          <p:cNvPr id="4" name="Рисунок 3" descr="bqDUn2VEWlc.jpg"/>
          <p:cNvPicPr>
            <a:picLocks noChangeAspect="1"/>
          </p:cNvPicPr>
          <p:nvPr/>
        </p:nvPicPr>
        <p:blipFill>
          <a:blip r:embed="rId5" cstate="screen"/>
          <a:stretch>
            <a:fillRect/>
          </a:stretch>
        </p:blipFill>
        <p:spPr>
          <a:xfrm>
            <a:off x="6215074" y="3000372"/>
            <a:ext cx="2520000" cy="2520000"/>
          </a:xfrm>
          <a:prstGeom prst="rect">
            <a:avLst/>
          </a:prstGeom>
          <a:ln w="28575">
            <a:solidFill>
              <a:srgbClr val="00B050"/>
            </a:solidFill>
          </a:ln>
        </p:spPr>
      </p:pic>
      <p:pic>
        <p:nvPicPr>
          <p:cNvPr id="5" name="Рисунок 4" descr="heyfEjZWGrM.jpg"/>
          <p:cNvPicPr>
            <a:picLocks noChangeAspect="1"/>
          </p:cNvPicPr>
          <p:nvPr/>
        </p:nvPicPr>
        <p:blipFill>
          <a:blip r:embed="rId6" cstate="screen"/>
          <a:stretch>
            <a:fillRect/>
          </a:stretch>
        </p:blipFill>
        <p:spPr>
          <a:xfrm>
            <a:off x="3786182" y="4572008"/>
            <a:ext cx="1620000" cy="2160000"/>
          </a:xfrm>
          <a:prstGeom prst="rect">
            <a:avLst/>
          </a:prstGeom>
          <a:ln w="28575">
            <a:solidFill>
              <a:srgbClr val="FFFF00"/>
            </a:solidFill>
          </a:ln>
        </p:spPr>
      </p:pic>
      <p:pic>
        <p:nvPicPr>
          <p:cNvPr id="6" name="Рисунок 5" descr="JCiMSEcRgc4.jpg"/>
          <p:cNvPicPr>
            <a:picLocks noChangeAspect="1"/>
          </p:cNvPicPr>
          <p:nvPr/>
        </p:nvPicPr>
        <p:blipFill>
          <a:blip r:embed="rId7" cstate="screen"/>
          <a:stretch>
            <a:fillRect/>
          </a:stretch>
        </p:blipFill>
        <p:spPr>
          <a:xfrm>
            <a:off x="428596" y="2928934"/>
            <a:ext cx="2520000" cy="2520000"/>
          </a:xfrm>
          <a:prstGeom prst="rect">
            <a:avLst/>
          </a:prstGeom>
          <a:ln w="38100">
            <a:solidFill>
              <a:srgbClr val="00B0F0"/>
            </a:solidFill>
          </a:ln>
        </p:spPr>
      </p:pic>
      <p:pic>
        <p:nvPicPr>
          <p:cNvPr id="8" name="Рисунок 7" descr="tuien4OPlQ4.jpg"/>
          <p:cNvPicPr>
            <a:picLocks noChangeAspect="1"/>
          </p:cNvPicPr>
          <p:nvPr/>
        </p:nvPicPr>
        <p:blipFill>
          <a:blip r:embed="rId8" cstate="screen"/>
          <a:stretch>
            <a:fillRect/>
          </a:stretch>
        </p:blipFill>
        <p:spPr>
          <a:xfrm>
            <a:off x="6500826" y="571480"/>
            <a:ext cx="1350000" cy="1800000"/>
          </a:xfrm>
          <a:prstGeom prst="rect">
            <a:avLst/>
          </a:prstGeom>
          <a:ln w="28575">
            <a:solidFill>
              <a:srgbClr val="FF0000"/>
            </a:solidFill>
          </a:ln>
        </p:spPr>
      </p:pic>
      <p:pic>
        <p:nvPicPr>
          <p:cNvPr id="10" name="Рисунок 9" descr="Xrgh0TD5aIM.jpg"/>
          <p:cNvPicPr>
            <a:picLocks noChangeAspect="1"/>
          </p:cNvPicPr>
          <p:nvPr/>
        </p:nvPicPr>
        <p:blipFill>
          <a:blip r:embed="rId9" cstate="screen"/>
          <a:stretch>
            <a:fillRect/>
          </a:stretch>
        </p:blipFill>
        <p:spPr>
          <a:xfrm>
            <a:off x="3571868" y="2571744"/>
            <a:ext cx="1967054" cy="1476000"/>
          </a:xfrm>
          <a:prstGeom prst="rect">
            <a:avLst/>
          </a:prstGeom>
          <a:ln w="28575">
            <a:solidFill>
              <a:srgbClr val="FFFF00"/>
            </a:solidFill>
          </a:ln>
        </p:spPr>
      </p:pic>
      <p:sp>
        <p:nvSpPr>
          <p:cNvPr id="11" name="Стрелка вправо 10"/>
          <p:cNvSpPr/>
          <p:nvPr/>
        </p:nvSpPr>
        <p:spPr>
          <a:xfrm>
            <a:off x="2857488" y="1142984"/>
            <a:ext cx="64294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право 11"/>
          <p:cNvSpPr/>
          <p:nvPr/>
        </p:nvSpPr>
        <p:spPr>
          <a:xfrm>
            <a:off x="5572132" y="1142984"/>
            <a:ext cx="64294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низ 12"/>
          <p:cNvSpPr/>
          <p:nvPr/>
        </p:nvSpPr>
        <p:spPr>
          <a:xfrm>
            <a:off x="4500562" y="4143380"/>
            <a:ext cx="214314"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TextBox 14"/>
          <p:cNvSpPr txBox="1"/>
          <p:nvPr/>
        </p:nvSpPr>
        <p:spPr>
          <a:xfrm>
            <a:off x="3000364" y="142852"/>
            <a:ext cx="3132461" cy="400110"/>
          </a:xfrm>
          <a:prstGeom prst="rect">
            <a:avLst/>
          </a:prstGeom>
          <a:noFill/>
        </p:spPr>
        <p:txBody>
          <a:bodyPr wrap="none" rtlCol="0">
            <a:spAutoFit/>
          </a:bodyPr>
          <a:lstStyle/>
          <a:p>
            <a:r>
              <a:rPr lang="ru-RU" sz="2000" b="1" dirty="0" smtClean="0">
                <a:latin typeface="Times New Roman" pitchFamily="18" charset="0"/>
                <a:cs typeface="Times New Roman" pitchFamily="18" charset="0"/>
              </a:rPr>
              <a:t>«Зачем растениям вода?»</a:t>
            </a:r>
            <a:endParaRPr lang="ru-RU" sz="2000" b="1" dirty="0">
              <a:latin typeface="Times New Roman" pitchFamily="18" charset="0"/>
              <a:cs typeface="Times New Roman" pitchFamily="18" charset="0"/>
            </a:endParaRPr>
          </a:p>
        </p:txBody>
      </p:sp>
      <p:sp>
        <p:nvSpPr>
          <p:cNvPr id="16" name="Выноска-облако 15"/>
          <p:cNvSpPr/>
          <p:nvPr/>
        </p:nvSpPr>
        <p:spPr>
          <a:xfrm>
            <a:off x="285720" y="5500702"/>
            <a:ext cx="2571768" cy="1214446"/>
          </a:xfrm>
          <a:prstGeom prst="cloudCallout">
            <a:avLst>
              <a:gd name="adj1" fmla="val 93257"/>
              <a:gd name="adj2" fmla="val -40098"/>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«Познаем растительный мир!»</a:t>
            </a:r>
            <a:endParaRPr lang="ru-RU"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Выноска со стрелкой вниз 1"/>
          <p:cNvSpPr/>
          <p:nvPr/>
        </p:nvSpPr>
        <p:spPr>
          <a:xfrm>
            <a:off x="3071802" y="428604"/>
            <a:ext cx="2786082" cy="1643074"/>
          </a:xfrm>
          <a:prstGeom prst="downArrowCallou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Наблюдение за транспортом,  животными , птицами</a:t>
            </a:r>
            <a:endParaRPr lang="ru-RU" b="1" dirty="0">
              <a:solidFill>
                <a:schemeClr val="tx1"/>
              </a:solidFill>
              <a:latin typeface="Times New Roman" pitchFamily="18" charset="0"/>
              <a:cs typeface="Times New Roman" pitchFamily="18" charset="0"/>
            </a:endParaRPr>
          </a:p>
        </p:txBody>
      </p:sp>
      <p:sp>
        <p:nvSpPr>
          <p:cNvPr id="3" name="Выноска со стрелкой вниз 2"/>
          <p:cNvSpPr/>
          <p:nvPr/>
        </p:nvSpPr>
        <p:spPr>
          <a:xfrm>
            <a:off x="5643570" y="2428868"/>
            <a:ext cx="3000396" cy="1071570"/>
          </a:xfrm>
          <a:prstGeom prst="downArrowCallou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Познавательные беседы в режимных моментах</a:t>
            </a:r>
            <a:endParaRPr lang="ru-RU" b="1" dirty="0">
              <a:solidFill>
                <a:schemeClr val="tx1"/>
              </a:solidFill>
              <a:latin typeface="Times New Roman" pitchFamily="18" charset="0"/>
              <a:cs typeface="Times New Roman" pitchFamily="18" charset="0"/>
            </a:endParaRPr>
          </a:p>
        </p:txBody>
      </p:sp>
      <p:pic>
        <p:nvPicPr>
          <p:cNvPr id="4" name="Рисунок 3" descr="IMG_20210115_113811.jpg"/>
          <p:cNvPicPr>
            <a:picLocks noChangeAspect="1"/>
          </p:cNvPicPr>
          <p:nvPr/>
        </p:nvPicPr>
        <p:blipFill>
          <a:blip r:embed="rId3" cstate="screen"/>
          <a:stretch>
            <a:fillRect/>
          </a:stretch>
        </p:blipFill>
        <p:spPr>
          <a:xfrm rot="5400000">
            <a:off x="2875351" y="4697021"/>
            <a:ext cx="2143108" cy="1607331"/>
          </a:xfrm>
          <a:prstGeom prst="rect">
            <a:avLst/>
          </a:prstGeom>
          <a:ln w="38100">
            <a:solidFill>
              <a:srgbClr val="00B050"/>
            </a:solidFill>
          </a:ln>
        </p:spPr>
      </p:pic>
      <p:pic>
        <p:nvPicPr>
          <p:cNvPr id="5" name="Рисунок 4" descr="IMG_20210312_114245.jpg"/>
          <p:cNvPicPr>
            <a:picLocks noChangeAspect="1"/>
          </p:cNvPicPr>
          <p:nvPr/>
        </p:nvPicPr>
        <p:blipFill>
          <a:blip r:embed="rId4" cstate="screen"/>
          <a:stretch>
            <a:fillRect/>
          </a:stretch>
        </p:blipFill>
        <p:spPr>
          <a:xfrm>
            <a:off x="2428860" y="2285992"/>
            <a:ext cx="2571736" cy="1928802"/>
          </a:xfrm>
          <a:prstGeom prst="rect">
            <a:avLst/>
          </a:prstGeom>
          <a:ln w="38100">
            <a:solidFill>
              <a:srgbClr val="00B050"/>
            </a:solidFill>
          </a:ln>
        </p:spPr>
      </p:pic>
      <p:pic>
        <p:nvPicPr>
          <p:cNvPr id="46082" name="Picture 2" descr="C:\Users\LYDIYA\Desktop\последние фотки бел тел\IMG_20200210_164818.jpg"/>
          <p:cNvPicPr>
            <a:picLocks noChangeAspect="1" noChangeArrowheads="1"/>
          </p:cNvPicPr>
          <p:nvPr/>
        </p:nvPicPr>
        <p:blipFill>
          <a:blip r:embed="rId5" cstate="screen"/>
          <a:srcRect/>
          <a:stretch>
            <a:fillRect/>
          </a:stretch>
        </p:blipFill>
        <p:spPr bwMode="auto">
          <a:xfrm>
            <a:off x="5572132" y="3786190"/>
            <a:ext cx="3214710" cy="2411033"/>
          </a:xfrm>
          <a:prstGeom prst="rect">
            <a:avLst/>
          </a:prstGeom>
          <a:noFill/>
          <a:ln w="38100">
            <a:solidFill>
              <a:srgbClr val="FF0000"/>
            </a:solidFill>
          </a:ln>
        </p:spPr>
      </p:pic>
      <p:pic>
        <p:nvPicPr>
          <p:cNvPr id="46083" name="Picture 3" descr="C:\Users\LYDIYA\Desktop\последние фотки бел тел\IMG_20200213_103847.jpg"/>
          <p:cNvPicPr>
            <a:picLocks noChangeAspect="1" noChangeArrowheads="1"/>
          </p:cNvPicPr>
          <p:nvPr/>
        </p:nvPicPr>
        <p:blipFill>
          <a:blip r:embed="rId6" cstate="screen"/>
          <a:srcRect/>
          <a:stretch>
            <a:fillRect/>
          </a:stretch>
        </p:blipFill>
        <p:spPr bwMode="auto">
          <a:xfrm>
            <a:off x="285720" y="1285860"/>
            <a:ext cx="2357454" cy="1768091"/>
          </a:xfrm>
          <a:prstGeom prst="rect">
            <a:avLst/>
          </a:prstGeom>
          <a:noFill/>
          <a:ln w="38100">
            <a:solidFill>
              <a:srgbClr val="00B050"/>
            </a:solidFill>
          </a:ln>
        </p:spPr>
      </p:pic>
      <p:pic>
        <p:nvPicPr>
          <p:cNvPr id="46084" name="Picture 4" descr="E:\фото с тел 2 мл гр\IMG_20191018_104731.jpg"/>
          <p:cNvPicPr>
            <a:picLocks noChangeAspect="1" noChangeArrowheads="1"/>
          </p:cNvPicPr>
          <p:nvPr/>
        </p:nvPicPr>
        <p:blipFill>
          <a:blip r:embed="rId7" cstate="screen"/>
          <a:srcRect/>
          <a:stretch>
            <a:fillRect/>
          </a:stretch>
        </p:blipFill>
        <p:spPr bwMode="auto">
          <a:xfrm>
            <a:off x="142844" y="3786190"/>
            <a:ext cx="2651108" cy="1988331"/>
          </a:xfrm>
          <a:prstGeom prst="rect">
            <a:avLst/>
          </a:prstGeom>
          <a:noFill/>
          <a:ln w="38100">
            <a:solidFill>
              <a:srgbClr val="00B050"/>
            </a:solidFill>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3143240" y="357166"/>
            <a:ext cx="2786082"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2000" b="1" dirty="0" smtClean="0">
                <a:latin typeface="Times New Roman" pitchFamily="18" charset="0"/>
                <a:cs typeface="Times New Roman" pitchFamily="18" charset="0"/>
              </a:rPr>
              <a:t>коллекционирование</a:t>
            </a:r>
            <a:endParaRPr lang="ru-RU" sz="2000" b="1" dirty="0">
              <a:latin typeface="Times New Roman" pitchFamily="18" charset="0"/>
              <a:cs typeface="Times New Roman" pitchFamily="18" charset="0"/>
            </a:endParaRPr>
          </a:p>
        </p:txBody>
      </p:sp>
      <p:pic>
        <p:nvPicPr>
          <p:cNvPr id="3" name="Рисунок 2" descr="IMG_20210316_134315.jpg"/>
          <p:cNvPicPr>
            <a:picLocks noChangeAspect="1"/>
          </p:cNvPicPr>
          <p:nvPr/>
        </p:nvPicPr>
        <p:blipFill>
          <a:blip r:embed="rId3" cstate="screen"/>
          <a:stretch>
            <a:fillRect/>
          </a:stretch>
        </p:blipFill>
        <p:spPr>
          <a:xfrm>
            <a:off x="3000364" y="1357298"/>
            <a:ext cx="2928926" cy="2196695"/>
          </a:xfrm>
          <a:prstGeom prst="rect">
            <a:avLst/>
          </a:prstGeom>
          <a:ln w="38100">
            <a:solidFill>
              <a:srgbClr val="FF0000"/>
            </a:solidFill>
          </a:ln>
        </p:spPr>
      </p:pic>
      <p:pic>
        <p:nvPicPr>
          <p:cNvPr id="4" name="Рисунок 3" descr="IMG_20210319_164144.jpg"/>
          <p:cNvPicPr>
            <a:picLocks noChangeAspect="1"/>
          </p:cNvPicPr>
          <p:nvPr/>
        </p:nvPicPr>
        <p:blipFill>
          <a:blip r:embed="rId4" cstate="screen"/>
          <a:stretch>
            <a:fillRect/>
          </a:stretch>
        </p:blipFill>
        <p:spPr>
          <a:xfrm rot="5400000">
            <a:off x="53550" y="1160839"/>
            <a:ext cx="2428860" cy="1821645"/>
          </a:xfrm>
          <a:prstGeom prst="rect">
            <a:avLst/>
          </a:prstGeom>
          <a:ln w="38100">
            <a:solidFill>
              <a:srgbClr val="7030A0"/>
            </a:solidFill>
          </a:ln>
        </p:spPr>
      </p:pic>
      <p:pic>
        <p:nvPicPr>
          <p:cNvPr id="5" name="Рисунок 4" descr="IMG_20210318_181129.jpg"/>
          <p:cNvPicPr>
            <a:picLocks noChangeAspect="1"/>
          </p:cNvPicPr>
          <p:nvPr/>
        </p:nvPicPr>
        <p:blipFill>
          <a:blip r:embed="rId5" cstate="screen"/>
          <a:stretch>
            <a:fillRect/>
          </a:stretch>
        </p:blipFill>
        <p:spPr>
          <a:xfrm rot="5400000">
            <a:off x="6629454" y="1157232"/>
            <a:ext cx="2399999" cy="1800000"/>
          </a:xfrm>
          <a:prstGeom prst="rect">
            <a:avLst/>
          </a:prstGeom>
          <a:ln w="38100">
            <a:solidFill>
              <a:srgbClr val="7030A0"/>
            </a:solidFill>
          </a:ln>
        </p:spPr>
      </p:pic>
      <p:pic>
        <p:nvPicPr>
          <p:cNvPr id="6" name="Рисунок 5" descr="IMG_20210318_175524.jpg"/>
          <p:cNvPicPr>
            <a:picLocks noChangeAspect="1"/>
          </p:cNvPicPr>
          <p:nvPr/>
        </p:nvPicPr>
        <p:blipFill>
          <a:blip r:embed="rId6" cstate="screen"/>
          <a:stretch>
            <a:fillRect/>
          </a:stretch>
        </p:blipFill>
        <p:spPr>
          <a:xfrm rot="5400000">
            <a:off x="842976" y="3943314"/>
            <a:ext cx="2400000" cy="1800000"/>
          </a:xfrm>
          <a:prstGeom prst="rect">
            <a:avLst/>
          </a:prstGeom>
          <a:ln w="38100">
            <a:solidFill>
              <a:srgbClr val="7030A0"/>
            </a:solidFill>
          </a:ln>
        </p:spPr>
      </p:pic>
      <p:pic>
        <p:nvPicPr>
          <p:cNvPr id="7" name="Рисунок 6" descr="IMG_20210323_093856.jpg"/>
          <p:cNvPicPr>
            <a:picLocks noChangeAspect="1"/>
          </p:cNvPicPr>
          <p:nvPr/>
        </p:nvPicPr>
        <p:blipFill>
          <a:blip r:embed="rId7" cstate="screen"/>
          <a:stretch>
            <a:fillRect/>
          </a:stretch>
        </p:blipFill>
        <p:spPr>
          <a:xfrm rot="5400000">
            <a:off x="3343306" y="3943314"/>
            <a:ext cx="2400000" cy="1800000"/>
          </a:xfrm>
          <a:prstGeom prst="rect">
            <a:avLst/>
          </a:prstGeom>
          <a:ln w="38100">
            <a:solidFill>
              <a:srgbClr val="7030A0"/>
            </a:solidFill>
          </a:ln>
        </p:spPr>
      </p:pic>
      <p:pic>
        <p:nvPicPr>
          <p:cNvPr id="8" name="Рисунок 7" descr="IMG_20210323_093745.jpg"/>
          <p:cNvPicPr>
            <a:picLocks noChangeAspect="1"/>
          </p:cNvPicPr>
          <p:nvPr/>
        </p:nvPicPr>
        <p:blipFill>
          <a:blip r:embed="rId8" cstate="screen"/>
          <a:stretch>
            <a:fillRect/>
          </a:stretch>
        </p:blipFill>
        <p:spPr>
          <a:xfrm rot="5400000">
            <a:off x="5772198" y="3943314"/>
            <a:ext cx="2400000" cy="1800000"/>
          </a:xfrm>
          <a:prstGeom prst="rect">
            <a:avLst/>
          </a:prstGeom>
          <a:ln w="38100">
            <a:solidFill>
              <a:srgbClr val="7030A0"/>
            </a:solidFill>
          </a:ln>
        </p:spPr>
      </p:pic>
      <p:sp>
        <p:nvSpPr>
          <p:cNvPr id="9" name="TextBox 8"/>
          <p:cNvSpPr txBox="1"/>
          <p:nvPr/>
        </p:nvSpPr>
        <p:spPr>
          <a:xfrm>
            <a:off x="3000364" y="785794"/>
            <a:ext cx="3000396"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«Наши коллекции в группе»</a:t>
            </a:r>
            <a:endParaRPr lang="ru-RU" b="1" dirty="0">
              <a:latin typeface="Times New Roman" pitchFamily="18" charset="0"/>
              <a:cs typeface="Times New Roman" pitchFamily="18" charset="0"/>
            </a:endParaRPr>
          </a:p>
        </p:txBody>
      </p:sp>
      <p:sp>
        <p:nvSpPr>
          <p:cNvPr id="10" name="TextBox 9"/>
          <p:cNvSpPr txBox="1"/>
          <p:nvPr/>
        </p:nvSpPr>
        <p:spPr>
          <a:xfrm>
            <a:off x="7000892" y="428604"/>
            <a:ext cx="1643074"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«Пуговицы»</a:t>
            </a:r>
            <a:endParaRPr lang="ru-RU" b="1" dirty="0">
              <a:latin typeface="Times New Roman" pitchFamily="18" charset="0"/>
              <a:cs typeface="Times New Roman" pitchFamily="18" charset="0"/>
            </a:endParaRPr>
          </a:p>
        </p:txBody>
      </p:sp>
      <p:sp>
        <p:nvSpPr>
          <p:cNvPr id="11" name="TextBox 10"/>
          <p:cNvSpPr txBox="1"/>
          <p:nvPr/>
        </p:nvSpPr>
        <p:spPr>
          <a:xfrm>
            <a:off x="500034" y="428604"/>
            <a:ext cx="1571636"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«Животные»</a:t>
            </a:r>
            <a:endParaRPr lang="ru-RU" b="1" dirty="0">
              <a:latin typeface="Times New Roman" pitchFamily="18" charset="0"/>
              <a:cs typeface="Times New Roman" pitchFamily="18" charset="0"/>
            </a:endParaRPr>
          </a:p>
        </p:txBody>
      </p:sp>
      <p:sp>
        <p:nvSpPr>
          <p:cNvPr id="12" name="TextBox 11"/>
          <p:cNvSpPr txBox="1"/>
          <p:nvPr/>
        </p:nvSpPr>
        <p:spPr>
          <a:xfrm>
            <a:off x="1071538" y="6143644"/>
            <a:ext cx="1928826"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«Динозавры»</a:t>
            </a:r>
            <a:endParaRPr lang="ru-RU" b="1" dirty="0">
              <a:latin typeface="Times New Roman" pitchFamily="18" charset="0"/>
              <a:cs typeface="Times New Roman" pitchFamily="18" charset="0"/>
            </a:endParaRPr>
          </a:p>
        </p:txBody>
      </p:sp>
      <p:sp>
        <p:nvSpPr>
          <p:cNvPr id="13" name="TextBox 12"/>
          <p:cNvSpPr txBox="1"/>
          <p:nvPr/>
        </p:nvSpPr>
        <p:spPr>
          <a:xfrm>
            <a:off x="3571868" y="6143644"/>
            <a:ext cx="192882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«Ракушки»</a:t>
            </a:r>
            <a:endParaRPr lang="ru-RU" b="1" dirty="0">
              <a:latin typeface="Times New Roman" pitchFamily="18" charset="0"/>
              <a:cs typeface="Times New Roman" pitchFamily="18" charset="0"/>
            </a:endParaRPr>
          </a:p>
        </p:txBody>
      </p:sp>
      <p:sp>
        <p:nvSpPr>
          <p:cNvPr id="14" name="TextBox 13"/>
          <p:cNvSpPr txBox="1"/>
          <p:nvPr/>
        </p:nvSpPr>
        <p:spPr>
          <a:xfrm>
            <a:off x="6286512" y="6143644"/>
            <a:ext cx="1428760"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«Камни»</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3214678" y="3429000"/>
            <a:ext cx="2714644"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Домашние коллекции:</a:t>
            </a:r>
            <a:endParaRPr lang="ru-RU" b="1" dirty="0">
              <a:latin typeface="Times New Roman" pitchFamily="18" charset="0"/>
              <a:cs typeface="Times New Roman" pitchFamily="18" charset="0"/>
            </a:endParaRPr>
          </a:p>
        </p:txBody>
      </p:sp>
      <p:pic>
        <p:nvPicPr>
          <p:cNvPr id="3" name="Рисунок 2" descr="raXLeXzuvkE.jpg"/>
          <p:cNvPicPr>
            <a:picLocks noChangeAspect="1"/>
          </p:cNvPicPr>
          <p:nvPr/>
        </p:nvPicPr>
        <p:blipFill>
          <a:blip r:embed="rId3" cstate="screen"/>
          <a:srcRect/>
          <a:stretch>
            <a:fillRect/>
          </a:stretch>
        </p:blipFill>
        <p:spPr>
          <a:xfrm>
            <a:off x="285720" y="857232"/>
            <a:ext cx="3830413" cy="2052000"/>
          </a:xfrm>
          <a:prstGeom prst="rect">
            <a:avLst/>
          </a:prstGeom>
          <a:ln w="38100">
            <a:solidFill>
              <a:srgbClr val="0070C0"/>
            </a:solidFill>
          </a:ln>
        </p:spPr>
      </p:pic>
      <p:pic>
        <p:nvPicPr>
          <p:cNvPr id="4" name="Рисунок 3" descr="XQ7IXwuo2DA.jpg"/>
          <p:cNvPicPr>
            <a:picLocks noChangeAspect="1"/>
          </p:cNvPicPr>
          <p:nvPr/>
        </p:nvPicPr>
        <p:blipFill>
          <a:blip r:embed="rId4" cstate="screen"/>
          <a:stretch>
            <a:fillRect/>
          </a:stretch>
        </p:blipFill>
        <p:spPr>
          <a:xfrm>
            <a:off x="5643570" y="785794"/>
            <a:ext cx="3071834" cy="2303876"/>
          </a:xfrm>
          <a:prstGeom prst="rect">
            <a:avLst/>
          </a:prstGeom>
          <a:ln w="38100">
            <a:solidFill>
              <a:srgbClr val="FF0000"/>
            </a:solidFill>
          </a:ln>
        </p:spPr>
      </p:pic>
      <p:pic>
        <p:nvPicPr>
          <p:cNvPr id="5" name="Рисунок 4" descr="uhNSMTGYG8g.jpg"/>
          <p:cNvPicPr>
            <a:picLocks noChangeAspect="1"/>
          </p:cNvPicPr>
          <p:nvPr/>
        </p:nvPicPr>
        <p:blipFill>
          <a:blip r:embed="rId5" cstate="screen"/>
          <a:stretch>
            <a:fillRect/>
          </a:stretch>
        </p:blipFill>
        <p:spPr>
          <a:xfrm>
            <a:off x="571472" y="4143380"/>
            <a:ext cx="3143240" cy="2357430"/>
          </a:xfrm>
          <a:prstGeom prst="rect">
            <a:avLst/>
          </a:prstGeom>
          <a:ln w="38100">
            <a:solidFill>
              <a:srgbClr val="FFFF00"/>
            </a:solidFill>
          </a:ln>
        </p:spPr>
      </p:pic>
      <p:pic>
        <p:nvPicPr>
          <p:cNvPr id="6" name="Рисунок 5" descr="-LODD1Ae3s4.jpg"/>
          <p:cNvPicPr>
            <a:picLocks noChangeAspect="1"/>
          </p:cNvPicPr>
          <p:nvPr/>
        </p:nvPicPr>
        <p:blipFill>
          <a:blip r:embed="rId6" cstate="screen"/>
          <a:srcRect/>
          <a:stretch>
            <a:fillRect/>
          </a:stretch>
        </p:blipFill>
        <p:spPr>
          <a:xfrm>
            <a:off x="5214942" y="4500570"/>
            <a:ext cx="3556810" cy="2052000"/>
          </a:xfrm>
          <a:prstGeom prst="rect">
            <a:avLst/>
          </a:prstGeom>
          <a:ln w="38100">
            <a:solidFill>
              <a:srgbClr val="00B050"/>
            </a:solidFill>
          </a:ln>
        </p:spPr>
      </p:pic>
      <p:sp>
        <p:nvSpPr>
          <p:cNvPr id="7" name="TextBox 6"/>
          <p:cNvSpPr txBox="1"/>
          <p:nvPr/>
        </p:nvSpPr>
        <p:spPr>
          <a:xfrm>
            <a:off x="1142976" y="500042"/>
            <a:ext cx="1928826"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a:t>
            </a:r>
            <a:r>
              <a:rPr lang="ru-RU" b="1" dirty="0" err="1" smtClean="0">
                <a:latin typeface="Times New Roman" pitchFamily="18" charset="0"/>
                <a:cs typeface="Times New Roman" pitchFamily="18" charset="0"/>
              </a:rPr>
              <a:t>Майнкрафт</a:t>
            </a:r>
            <a:r>
              <a:rPr lang="ru-RU" b="1" dirty="0" smtClean="0">
                <a:latin typeface="Times New Roman" pitchFamily="18" charset="0"/>
                <a:cs typeface="Times New Roman" pitchFamily="18" charset="0"/>
              </a:rPr>
              <a:t>»</a:t>
            </a:r>
            <a:endParaRPr lang="ru-RU" b="1" dirty="0">
              <a:latin typeface="Times New Roman" pitchFamily="18" charset="0"/>
              <a:cs typeface="Times New Roman" pitchFamily="18" charset="0"/>
            </a:endParaRPr>
          </a:p>
        </p:txBody>
      </p:sp>
      <p:sp>
        <p:nvSpPr>
          <p:cNvPr id="8" name="TextBox 7"/>
          <p:cNvSpPr txBox="1"/>
          <p:nvPr/>
        </p:nvSpPr>
        <p:spPr>
          <a:xfrm>
            <a:off x="6357950" y="500042"/>
            <a:ext cx="1571636"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«Миньоны»</a:t>
            </a:r>
            <a:endParaRPr lang="ru-RU" b="1" dirty="0">
              <a:latin typeface="Times New Roman" pitchFamily="18" charset="0"/>
              <a:cs typeface="Times New Roman" pitchFamily="18" charset="0"/>
            </a:endParaRPr>
          </a:p>
        </p:txBody>
      </p:sp>
      <p:sp>
        <p:nvSpPr>
          <p:cNvPr id="9" name="TextBox 8"/>
          <p:cNvSpPr txBox="1"/>
          <p:nvPr/>
        </p:nvSpPr>
        <p:spPr>
          <a:xfrm>
            <a:off x="1142976" y="3786190"/>
            <a:ext cx="1714512"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«Лебеди»</a:t>
            </a:r>
            <a:endParaRPr lang="ru-RU" b="1" dirty="0">
              <a:latin typeface="Times New Roman" pitchFamily="18" charset="0"/>
              <a:cs typeface="Times New Roman" pitchFamily="18" charset="0"/>
            </a:endParaRPr>
          </a:p>
        </p:txBody>
      </p:sp>
      <p:sp>
        <p:nvSpPr>
          <p:cNvPr id="10" name="TextBox 9"/>
          <p:cNvSpPr txBox="1"/>
          <p:nvPr/>
        </p:nvSpPr>
        <p:spPr>
          <a:xfrm>
            <a:off x="6000760" y="4143380"/>
            <a:ext cx="2286016"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«Динозавры»</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IMG_20210318_175319.jpg"/>
          <p:cNvPicPr>
            <a:picLocks noChangeAspect="1"/>
          </p:cNvPicPr>
          <p:nvPr/>
        </p:nvPicPr>
        <p:blipFill>
          <a:blip r:embed="rId3" cstate="screen"/>
          <a:stretch>
            <a:fillRect/>
          </a:stretch>
        </p:blipFill>
        <p:spPr>
          <a:xfrm>
            <a:off x="428596" y="500042"/>
            <a:ext cx="3929058" cy="2946794"/>
          </a:xfrm>
          <a:prstGeom prst="rect">
            <a:avLst/>
          </a:prstGeom>
          <a:ln w="38100">
            <a:solidFill>
              <a:srgbClr val="FFFF00"/>
            </a:solidFill>
          </a:ln>
        </p:spPr>
      </p:pic>
      <p:pic>
        <p:nvPicPr>
          <p:cNvPr id="3" name="Рисунок 2" descr="IMG_20210218_063154.jpg"/>
          <p:cNvPicPr>
            <a:picLocks noChangeAspect="1"/>
          </p:cNvPicPr>
          <p:nvPr/>
        </p:nvPicPr>
        <p:blipFill>
          <a:blip r:embed="rId4" cstate="screen"/>
          <a:srcRect/>
          <a:stretch>
            <a:fillRect/>
          </a:stretch>
        </p:blipFill>
        <p:spPr>
          <a:xfrm>
            <a:off x="4786314" y="785794"/>
            <a:ext cx="4071966" cy="3000396"/>
          </a:xfrm>
          <a:prstGeom prst="rect">
            <a:avLst/>
          </a:prstGeom>
          <a:ln w="38100">
            <a:solidFill>
              <a:srgbClr val="FF0000"/>
            </a:solidFill>
          </a:ln>
        </p:spPr>
      </p:pic>
      <p:pic>
        <p:nvPicPr>
          <p:cNvPr id="4" name="Рисунок 3" descr="IMG_20210322_065526.jpg"/>
          <p:cNvPicPr>
            <a:picLocks noChangeAspect="1"/>
          </p:cNvPicPr>
          <p:nvPr/>
        </p:nvPicPr>
        <p:blipFill>
          <a:blip r:embed="rId5" cstate="screen"/>
          <a:srcRect/>
          <a:stretch>
            <a:fillRect/>
          </a:stretch>
        </p:blipFill>
        <p:spPr>
          <a:xfrm>
            <a:off x="500034" y="3857628"/>
            <a:ext cx="3571900" cy="2143140"/>
          </a:xfrm>
          <a:prstGeom prst="rect">
            <a:avLst/>
          </a:prstGeom>
          <a:ln w="38100">
            <a:solidFill>
              <a:srgbClr val="0070C0"/>
            </a:solidFill>
          </a:ln>
        </p:spPr>
      </p:pic>
      <p:pic>
        <p:nvPicPr>
          <p:cNvPr id="5" name="Рисунок 4" descr="IMG_20210128_173454.jpg"/>
          <p:cNvPicPr>
            <a:picLocks noChangeAspect="1"/>
          </p:cNvPicPr>
          <p:nvPr/>
        </p:nvPicPr>
        <p:blipFill>
          <a:blip r:embed="rId6" cstate="screen"/>
          <a:stretch>
            <a:fillRect/>
          </a:stretch>
        </p:blipFill>
        <p:spPr>
          <a:xfrm>
            <a:off x="5072066" y="4107638"/>
            <a:ext cx="3143272" cy="2357454"/>
          </a:xfrm>
          <a:prstGeom prst="wedgeEllipseCallout">
            <a:avLst>
              <a:gd name="adj1" fmla="val -70434"/>
              <a:gd name="adj2" fmla="val -52002"/>
            </a:avLst>
          </a:prstGeom>
          <a:ln w="38100">
            <a:solidFill>
              <a:srgbClr val="00B050"/>
            </a:solidFill>
          </a:ln>
        </p:spPr>
      </p:pic>
      <p:sp>
        <p:nvSpPr>
          <p:cNvPr id="6" name="TextBox 5"/>
          <p:cNvSpPr txBox="1"/>
          <p:nvPr/>
        </p:nvSpPr>
        <p:spPr>
          <a:xfrm>
            <a:off x="1428728" y="428604"/>
            <a:ext cx="207170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ru-RU" b="1" dirty="0" err="1" smtClean="0">
                <a:latin typeface="Times New Roman" pitchFamily="18" charset="0"/>
                <a:cs typeface="Times New Roman" pitchFamily="18" charset="0"/>
              </a:rPr>
              <a:t>Лэпбук</a:t>
            </a:r>
            <a:r>
              <a:rPr lang="ru-RU" b="1" dirty="0" smtClean="0">
                <a:latin typeface="Times New Roman" pitchFamily="18" charset="0"/>
                <a:cs typeface="Times New Roman" pitchFamily="18" charset="0"/>
              </a:rPr>
              <a:t> «Осень»</a:t>
            </a:r>
            <a:endParaRPr lang="ru-RU" b="1" dirty="0">
              <a:latin typeface="Times New Roman" pitchFamily="18" charset="0"/>
              <a:cs typeface="Times New Roman" pitchFamily="18" charset="0"/>
            </a:endParaRPr>
          </a:p>
        </p:txBody>
      </p:sp>
      <p:sp>
        <p:nvSpPr>
          <p:cNvPr id="7" name="TextBox 6"/>
          <p:cNvSpPr txBox="1"/>
          <p:nvPr/>
        </p:nvSpPr>
        <p:spPr>
          <a:xfrm>
            <a:off x="5572132" y="500042"/>
            <a:ext cx="2357454"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b="1" dirty="0" err="1" smtClean="0">
                <a:latin typeface="Times New Roman" pitchFamily="18" charset="0"/>
                <a:cs typeface="Times New Roman" pitchFamily="18" charset="0"/>
              </a:rPr>
              <a:t>Лэпбук</a:t>
            </a:r>
            <a:r>
              <a:rPr lang="ru-RU" b="1" dirty="0" smtClean="0">
                <a:latin typeface="Times New Roman" pitchFamily="18" charset="0"/>
                <a:cs typeface="Times New Roman" pitchFamily="18" charset="0"/>
              </a:rPr>
              <a:t> «Коми край»</a:t>
            </a:r>
            <a:endParaRPr lang="ru-RU" b="1" dirty="0">
              <a:latin typeface="Times New Roman" pitchFamily="18" charset="0"/>
              <a:cs typeface="Times New Roman" pitchFamily="18" charset="0"/>
            </a:endParaRPr>
          </a:p>
        </p:txBody>
      </p:sp>
      <p:sp>
        <p:nvSpPr>
          <p:cNvPr id="8" name="TextBox 7"/>
          <p:cNvSpPr txBox="1"/>
          <p:nvPr/>
        </p:nvSpPr>
        <p:spPr>
          <a:xfrm>
            <a:off x="1285852" y="6215082"/>
            <a:ext cx="2286016"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ru-RU" b="1" dirty="0" err="1" smtClean="0">
                <a:latin typeface="Times New Roman" pitchFamily="18" charset="0"/>
                <a:cs typeface="Times New Roman" pitchFamily="18" charset="0"/>
              </a:rPr>
              <a:t>Лэпбук</a:t>
            </a:r>
            <a:r>
              <a:rPr lang="ru-RU" b="1" dirty="0" smtClean="0">
                <a:latin typeface="Times New Roman" pitchFamily="18" charset="0"/>
                <a:cs typeface="Times New Roman" pitchFamily="18" charset="0"/>
              </a:rPr>
              <a:t> «Весна»</a:t>
            </a:r>
            <a:endParaRPr lang="ru-RU" b="1" dirty="0">
              <a:latin typeface="Times New Roman" pitchFamily="18" charset="0"/>
              <a:cs typeface="Times New Roman" pitchFamily="18" charset="0"/>
            </a:endParaRPr>
          </a:p>
        </p:txBody>
      </p:sp>
      <p:sp>
        <p:nvSpPr>
          <p:cNvPr id="9" name="TextBox 8"/>
          <p:cNvSpPr txBox="1"/>
          <p:nvPr/>
        </p:nvSpPr>
        <p:spPr>
          <a:xfrm>
            <a:off x="5357818" y="6286520"/>
            <a:ext cx="2857520"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b="1" dirty="0" smtClean="0">
                <a:latin typeface="Times New Roman" pitchFamily="18" charset="0"/>
                <a:cs typeface="Times New Roman" pitchFamily="18" charset="0"/>
              </a:rPr>
              <a:t>«Играем с </a:t>
            </a:r>
            <a:r>
              <a:rPr lang="ru-RU" b="1" dirty="0" err="1" smtClean="0">
                <a:latin typeface="Times New Roman" pitchFamily="18" charset="0"/>
                <a:cs typeface="Times New Roman" pitchFamily="18" charset="0"/>
              </a:rPr>
              <a:t>лэпбуками</a:t>
            </a:r>
            <a:r>
              <a:rPr lang="ru-RU" b="1" dirty="0" smtClean="0">
                <a:latin typeface="Times New Roman" pitchFamily="18" charset="0"/>
                <a:cs typeface="Times New Roman" pitchFamily="18" charset="0"/>
              </a:rPr>
              <a:t>!»</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928662" y="214290"/>
            <a:ext cx="7094571" cy="400110"/>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ru-RU" sz="2000" b="1" dirty="0" smtClean="0">
                <a:latin typeface="Times New Roman" pitchFamily="18" charset="0"/>
                <a:cs typeface="Times New Roman" pitchFamily="18" charset="0"/>
              </a:rPr>
              <a:t>Предметно-пространственная развивающая среда в группе</a:t>
            </a:r>
            <a:endParaRPr lang="ru-RU" sz="2000" b="1" dirty="0">
              <a:latin typeface="Times New Roman" pitchFamily="18" charset="0"/>
              <a:cs typeface="Times New Roman" pitchFamily="18" charset="0"/>
            </a:endParaRPr>
          </a:p>
        </p:txBody>
      </p:sp>
      <p:pic>
        <p:nvPicPr>
          <p:cNvPr id="3" name="Рисунок 2" descr="IMG_20210208_130329.jpg"/>
          <p:cNvPicPr>
            <a:picLocks noChangeAspect="1"/>
          </p:cNvPicPr>
          <p:nvPr/>
        </p:nvPicPr>
        <p:blipFill>
          <a:blip r:embed="rId3" cstate="screen"/>
          <a:stretch>
            <a:fillRect/>
          </a:stretch>
        </p:blipFill>
        <p:spPr>
          <a:xfrm>
            <a:off x="642910" y="1571612"/>
            <a:ext cx="2371170" cy="2428892"/>
          </a:xfrm>
          <a:prstGeom prst="rect">
            <a:avLst/>
          </a:prstGeom>
          <a:ln w="38100">
            <a:solidFill>
              <a:srgbClr val="FF0000"/>
            </a:solidFill>
          </a:ln>
        </p:spPr>
      </p:pic>
      <p:pic>
        <p:nvPicPr>
          <p:cNvPr id="4" name="Рисунок 3" descr="IMG_20210220_093603.jpg"/>
          <p:cNvPicPr>
            <a:picLocks noChangeAspect="1"/>
          </p:cNvPicPr>
          <p:nvPr/>
        </p:nvPicPr>
        <p:blipFill>
          <a:blip r:embed="rId4" cstate="screen"/>
          <a:stretch>
            <a:fillRect/>
          </a:stretch>
        </p:blipFill>
        <p:spPr>
          <a:xfrm>
            <a:off x="5572132" y="4143380"/>
            <a:ext cx="2640000" cy="1980000"/>
          </a:xfrm>
          <a:prstGeom prst="rect">
            <a:avLst/>
          </a:prstGeom>
          <a:ln w="38100">
            <a:solidFill>
              <a:srgbClr val="FFFF00"/>
            </a:solidFill>
          </a:ln>
        </p:spPr>
      </p:pic>
      <p:pic>
        <p:nvPicPr>
          <p:cNvPr id="5" name="Рисунок 4" descr="IMG_20210318_074557.jpg"/>
          <p:cNvPicPr>
            <a:picLocks noChangeAspect="1"/>
          </p:cNvPicPr>
          <p:nvPr/>
        </p:nvPicPr>
        <p:blipFill>
          <a:blip r:embed="rId5" cstate="screen"/>
          <a:stretch>
            <a:fillRect/>
          </a:stretch>
        </p:blipFill>
        <p:spPr>
          <a:xfrm>
            <a:off x="1428728" y="4143380"/>
            <a:ext cx="2643174" cy="1982381"/>
          </a:xfrm>
          <a:prstGeom prst="rect">
            <a:avLst/>
          </a:prstGeom>
          <a:ln w="38100">
            <a:solidFill>
              <a:srgbClr val="FFFF00"/>
            </a:solidFill>
          </a:ln>
        </p:spPr>
      </p:pic>
      <p:pic>
        <p:nvPicPr>
          <p:cNvPr id="6" name="Рисунок 5" descr="IMG_20210316_134243.jpg"/>
          <p:cNvPicPr>
            <a:picLocks noChangeAspect="1"/>
          </p:cNvPicPr>
          <p:nvPr/>
        </p:nvPicPr>
        <p:blipFill>
          <a:blip r:embed="rId6" cstate="screen"/>
          <a:stretch>
            <a:fillRect/>
          </a:stretch>
        </p:blipFill>
        <p:spPr>
          <a:xfrm rot="5400000">
            <a:off x="3580798" y="1991310"/>
            <a:ext cx="2214578" cy="1660934"/>
          </a:xfrm>
          <a:prstGeom prst="rect">
            <a:avLst/>
          </a:prstGeom>
          <a:ln w="38100">
            <a:solidFill>
              <a:srgbClr val="59FC10"/>
            </a:solidFill>
          </a:ln>
        </p:spPr>
      </p:pic>
      <p:pic>
        <p:nvPicPr>
          <p:cNvPr id="7" name="Рисунок 6" descr="IMG_20210315_071450.jpg"/>
          <p:cNvPicPr>
            <a:picLocks noChangeAspect="1"/>
          </p:cNvPicPr>
          <p:nvPr/>
        </p:nvPicPr>
        <p:blipFill>
          <a:blip r:embed="rId7" cstate="screen"/>
          <a:stretch>
            <a:fillRect/>
          </a:stretch>
        </p:blipFill>
        <p:spPr>
          <a:xfrm rot="5400000">
            <a:off x="6179355" y="1678769"/>
            <a:ext cx="2571767" cy="1928826"/>
          </a:xfrm>
          <a:prstGeom prst="rect">
            <a:avLst/>
          </a:prstGeom>
          <a:ln w="38100">
            <a:solidFill>
              <a:srgbClr val="FF0000"/>
            </a:solidFill>
          </a:ln>
        </p:spPr>
      </p:pic>
      <p:sp>
        <p:nvSpPr>
          <p:cNvPr id="8" name="TextBox 7"/>
          <p:cNvSpPr txBox="1"/>
          <p:nvPr/>
        </p:nvSpPr>
        <p:spPr>
          <a:xfrm>
            <a:off x="785786" y="1000108"/>
            <a:ext cx="2071702"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«Патриотический уголок»</a:t>
            </a:r>
            <a:endParaRPr lang="ru-RU" sz="1400" b="1" dirty="0">
              <a:latin typeface="Times New Roman" pitchFamily="18" charset="0"/>
              <a:cs typeface="Times New Roman" pitchFamily="18" charset="0"/>
            </a:endParaRPr>
          </a:p>
        </p:txBody>
      </p:sp>
      <p:sp>
        <p:nvSpPr>
          <p:cNvPr id="9" name="TextBox 8"/>
          <p:cNvSpPr txBox="1"/>
          <p:nvPr/>
        </p:nvSpPr>
        <p:spPr>
          <a:xfrm>
            <a:off x="3714744" y="1285860"/>
            <a:ext cx="1928826"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«Книжный уголок»</a:t>
            </a:r>
            <a:endParaRPr lang="ru-RU" sz="1400" b="1" dirty="0">
              <a:latin typeface="Times New Roman" pitchFamily="18" charset="0"/>
              <a:cs typeface="Times New Roman" pitchFamily="18" charset="0"/>
            </a:endParaRPr>
          </a:p>
        </p:txBody>
      </p:sp>
      <p:sp>
        <p:nvSpPr>
          <p:cNvPr id="10" name="TextBox 9"/>
          <p:cNvSpPr txBox="1"/>
          <p:nvPr/>
        </p:nvSpPr>
        <p:spPr>
          <a:xfrm>
            <a:off x="6572264" y="785794"/>
            <a:ext cx="1785950"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«Тематический уголок по неделям»</a:t>
            </a:r>
            <a:endParaRPr lang="ru-RU" sz="1400" b="1" dirty="0">
              <a:latin typeface="Times New Roman" pitchFamily="18" charset="0"/>
              <a:cs typeface="Times New Roman" pitchFamily="18" charset="0"/>
            </a:endParaRPr>
          </a:p>
        </p:txBody>
      </p:sp>
      <p:sp>
        <p:nvSpPr>
          <p:cNvPr id="11" name="TextBox 10"/>
          <p:cNvSpPr txBox="1"/>
          <p:nvPr/>
        </p:nvSpPr>
        <p:spPr>
          <a:xfrm>
            <a:off x="1785918" y="6215082"/>
            <a:ext cx="2000264"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«Уголок природы»</a:t>
            </a:r>
            <a:endParaRPr lang="ru-RU" sz="1400" b="1" dirty="0">
              <a:latin typeface="Times New Roman" pitchFamily="18" charset="0"/>
              <a:cs typeface="Times New Roman" pitchFamily="18" charset="0"/>
            </a:endParaRPr>
          </a:p>
        </p:txBody>
      </p:sp>
      <p:sp>
        <p:nvSpPr>
          <p:cNvPr id="12" name="TextBox 11"/>
          <p:cNvSpPr txBox="1"/>
          <p:nvPr/>
        </p:nvSpPr>
        <p:spPr>
          <a:xfrm>
            <a:off x="5572132" y="6215082"/>
            <a:ext cx="2714644" cy="30777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ru-RU" sz="1400" b="1" dirty="0" smtClean="0">
                <a:latin typeface="Times New Roman" pitchFamily="18" charset="0"/>
                <a:cs typeface="Times New Roman" pitchFamily="18" charset="0"/>
              </a:rPr>
              <a:t>«Познавательный уголок»</a:t>
            </a:r>
            <a:endParaRPr lang="ru-RU" sz="1400" b="1"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 name="Рисунок 1" descr="IMG_20191115_184103.jpg"/>
          <p:cNvPicPr>
            <a:picLocks noChangeAspect="1"/>
          </p:cNvPicPr>
          <p:nvPr/>
        </p:nvPicPr>
        <p:blipFill>
          <a:blip r:embed="rId3" cstate="screen"/>
          <a:stretch>
            <a:fillRect/>
          </a:stretch>
        </p:blipFill>
        <p:spPr>
          <a:xfrm>
            <a:off x="1000100" y="857232"/>
            <a:ext cx="2786050" cy="2089538"/>
          </a:xfrm>
          <a:prstGeom prst="rect">
            <a:avLst/>
          </a:prstGeom>
          <a:ln w="38100">
            <a:solidFill>
              <a:srgbClr val="FF0000"/>
            </a:solidFill>
          </a:ln>
        </p:spPr>
      </p:pic>
      <p:sp>
        <p:nvSpPr>
          <p:cNvPr id="3" name="TextBox 2"/>
          <p:cNvSpPr txBox="1"/>
          <p:nvPr/>
        </p:nvSpPr>
        <p:spPr>
          <a:xfrm>
            <a:off x="2643174" y="357166"/>
            <a:ext cx="3143272" cy="33855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1600" b="1" dirty="0" smtClean="0">
                <a:latin typeface="Times New Roman" pitchFamily="18" charset="0"/>
                <a:cs typeface="Times New Roman" pitchFamily="18" charset="0"/>
              </a:rPr>
              <a:t>«Консультации для родителей»</a:t>
            </a:r>
            <a:endParaRPr lang="ru-RU" sz="1600" b="1" dirty="0">
              <a:latin typeface="Times New Roman" pitchFamily="18" charset="0"/>
              <a:cs typeface="Times New Roman" pitchFamily="18" charset="0"/>
            </a:endParaRPr>
          </a:p>
        </p:txBody>
      </p:sp>
      <p:pic>
        <p:nvPicPr>
          <p:cNvPr id="1026" name="Picture 2" descr="C:\Users\LYDIYA\Documents\фото с тел 2 мл гр\IMG_20191008_164932.jpg"/>
          <p:cNvPicPr>
            <a:picLocks noChangeAspect="1" noChangeArrowheads="1"/>
          </p:cNvPicPr>
          <p:nvPr/>
        </p:nvPicPr>
        <p:blipFill>
          <a:blip r:embed="rId4" cstate="screen"/>
          <a:srcRect/>
          <a:stretch>
            <a:fillRect/>
          </a:stretch>
        </p:blipFill>
        <p:spPr bwMode="auto">
          <a:xfrm>
            <a:off x="6143636" y="3357562"/>
            <a:ext cx="2425736" cy="3234314"/>
          </a:xfrm>
          <a:prstGeom prst="rect">
            <a:avLst/>
          </a:prstGeom>
          <a:noFill/>
          <a:ln w="38100">
            <a:solidFill>
              <a:srgbClr val="FFFF00"/>
            </a:solidFill>
          </a:ln>
        </p:spPr>
      </p:pic>
      <p:pic>
        <p:nvPicPr>
          <p:cNvPr id="6" name="Рисунок 5" descr="IMG_20191025_160446.jpg"/>
          <p:cNvPicPr>
            <a:picLocks noChangeAspect="1"/>
          </p:cNvPicPr>
          <p:nvPr/>
        </p:nvPicPr>
        <p:blipFill>
          <a:blip r:embed="rId5" cstate="screen"/>
          <a:stretch>
            <a:fillRect/>
          </a:stretch>
        </p:blipFill>
        <p:spPr>
          <a:xfrm>
            <a:off x="500034" y="3286124"/>
            <a:ext cx="2500330" cy="3333773"/>
          </a:xfrm>
          <a:prstGeom prst="rect">
            <a:avLst/>
          </a:prstGeom>
          <a:ln w="38100">
            <a:solidFill>
              <a:srgbClr val="FFFF00"/>
            </a:solidFill>
          </a:ln>
        </p:spPr>
      </p:pic>
      <p:sp>
        <p:nvSpPr>
          <p:cNvPr id="7" name="TextBox 6"/>
          <p:cNvSpPr txBox="1"/>
          <p:nvPr/>
        </p:nvSpPr>
        <p:spPr>
          <a:xfrm>
            <a:off x="3214678" y="3071810"/>
            <a:ext cx="2643206"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ru-RU" sz="1600" b="1" dirty="0" smtClean="0">
                <a:solidFill>
                  <a:schemeClr val="tx1"/>
                </a:solidFill>
                <a:latin typeface="Times New Roman" pitchFamily="18" charset="0"/>
                <a:cs typeface="Times New Roman" pitchFamily="18" charset="0"/>
              </a:rPr>
              <a:t>Участие родителей выставках ДОУ и группы.</a:t>
            </a:r>
            <a:endParaRPr lang="ru-RU" sz="1600" b="1" dirty="0">
              <a:solidFill>
                <a:schemeClr val="tx1"/>
              </a:solidFill>
              <a:latin typeface="Times New Roman" pitchFamily="18" charset="0"/>
              <a:cs typeface="Times New Roman" pitchFamily="18" charset="0"/>
            </a:endParaRPr>
          </a:p>
        </p:txBody>
      </p:sp>
      <p:pic>
        <p:nvPicPr>
          <p:cNvPr id="10" name="Рисунок 9" descr="IMG_20191209_184406.jpg"/>
          <p:cNvPicPr>
            <a:picLocks noChangeAspect="1"/>
          </p:cNvPicPr>
          <p:nvPr/>
        </p:nvPicPr>
        <p:blipFill>
          <a:blip r:embed="rId6" cstate="screen"/>
          <a:stretch>
            <a:fillRect/>
          </a:stretch>
        </p:blipFill>
        <p:spPr>
          <a:xfrm>
            <a:off x="4929190" y="857232"/>
            <a:ext cx="2786082" cy="2089562"/>
          </a:xfrm>
          <a:prstGeom prst="rect">
            <a:avLst/>
          </a:prstGeom>
          <a:ln w="38100">
            <a:solidFill>
              <a:srgbClr val="00B0F0"/>
            </a:solidFill>
          </a:ln>
        </p:spPr>
      </p:pic>
      <p:pic>
        <p:nvPicPr>
          <p:cNvPr id="11" name="Рисунок 10" descr="IMG_20200304_064335_1CS.jpg"/>
          <p:cNvPicPr>
            <a:picLocks noChangeAspect="1"/>
          </p:cNvPicPr>
          <p:nvPr/>
        </p:nvPicPr>
        <p:blipFill>
          <a:blip r:embed="rId7" cstate="screen"/>
          <a:stretch>
            <a:fillRect/>
          </a:stretch>
        </p:blipFill>
        <p:spPr>
          <a:xfrm>
            <a:off x="3428992" y="3786190"/>
            <a:ext cx="2214560" cy="2952747"/>
          </a:xfrm>
          <a:prstGeom prst="rect">
            <a:avLst/>
          </a:prstGeom>
          <a:ln w="38100">
            <a:solidFill>
              <a:srgbClr val="FFFF00"/>
            </a:solidFill>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3" name="Рисунок 2" descr="IMG_20191105_145538.jpg"/>
          <p:cNvPicPr>
            <a:picLocks noChangeAspect="1"/>
          </p:cNvPicPr>
          <p:nvPr/>
        </p:nvPicPr>
        <p:blipFill>
          <a:blip r:embed="rId3" cstate="screen"/>
          <a:stretch>
            <a:fillRect/>
          </a:stretch>
        </p:blipFill>
        <p:spPr>
          <a:xfrm>
            <a:off x="714348" y="1000108"/>
            <a:ext cx="2214560" cy="2952747"/>
          </a:xfrm>
          <a:prstGeom prst="rect">
            <a:avLst/>
          </a:prstGeom>
          <a:ln w="38100">
            <a:solidFill>
              <a:srgbClr val="FF0000"/>
            </a:solidFill>
          </a:ln>
        </p:spPr>
      </p:pic>
      <p:pic>
        <p:nvPicPr>
          <p:cNvPr id="5" name="Рисунок 4" descr="IMG_20191216_064918.jpg"/>
          <p:cNvPicPr>
            <a:picLocks noChangeAspect="1"/>
          </p:cNvPicPr>
          <p:nvPr/>
        </p:nvPicPr>
        <p:blipFill>
          <a:blip r:embed="rId4" cstate="screen"/>
          <a:stretch>
            <a:fillRect/>
          </a:stretch>
        </p:blipFill>
        <p:spPr>
          <a:xfrm>
            <a:off x="6500826" y="1071546"/>
            <a:ext cx="2143140" cy="2857520"/>
          </a:xfrm>
          <a:prstGeom prst="rect">
            <a:avLst/>
          </a:prstGeom>
          <a:ln w="38100">
            <a:solidFill>
              <a:srgbClr val="00B050"/>
            </a:solidFill>
          </a:ln>
        </p:spPr>
      </p:pic>
      <p:sp>
        <p:nvSpPr>
          <p:cNvPr id="6" name="TextBox 5"/>
          <p:cNvSpPr txBox="1"/>
          <p:nvPr/>
        </p:nvSpPr>
        <p:spPr>
          <a:xfrm>
            <a:off x="3428992" y="1785926"/>
            <a:ext cx="2616101" cy="646331"/>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ru-RU" b="1" dirty="0" smtClean="0">
                <a:latin typeface="Times New Roman" pitchFamily="18" charset="0"/>
                <a:cs typeface="Times New Roman" pitchFamily="18" charset="0"/>
              </a:rPr>
              <a:t>Рубрика для родителей</a:t>
            </a:r>
          </a:p>
          <a:p>
            <a:pPr algn="ctr"/>
            <a:r>
              <a:rPr lang="ru-RU" b="1" dirty="0" smtClean="0">
                <a:latin typeface="Times New Roman" pitchFamily="18" charset="0"/>
                <a:cs typeface="Times New Roman" pitchFamily="18" charset="0"/>
              </a:rPr>
              <a:t> «Хочу всё знать»</a:t>
            </a:r>
            <a:endParaRPr lang="ru-RU" b="1" dirty="0">
              <a:latin typeface="Times New Roman" pitchFamily="18" charset="0"/>
              <a:cs typeface="Times New Roman" pitchFamily="18" charset="0"/>
            </a:endParaRPr>
          </a:p>
        </p:txBody>
      </p:sp>
      <p:pic>
        <p:nvPicPr>
          <p:cNvPr id="7" name="Рисунок 6" descr="IMG_20210210_070428.jpg"/>
          <p:cNvPicPr>
            <a:picLocks noChangeAspect="1"/>
          </p:cNvPicPr>
          <p:nvPr/>
        </p:nvPicPr>
        <p:blipFill>
          <a:blip r:embed="rId5" cstate="print"/>
          <a:stretch>
            <a:fillRect/>
          </a:stretch>
        </p:blipFill>
        <p:spPr>
          <a:xfrm rot="5400000">
            <a:off x="1925984" y="4146190"/>
            <a:ext cx="2880000" cy="2160000"/>
          </a:xfrm>
          <a:prstGeom prst="rect">
            <a:avLst/>
          </a:prstGeom>
          <a:ln w="38100">
            <a:solidFill>
              <a:srgbClr val="7030A0"/>
            </a:solidFill>
          </a:ln>
        </p:spPr>
      </p:pic>
      <p:pic>
        <p:nvPicPr>
          <p:cNvPr id="4" name="Рисунок 3" descr="IMG_20210114_160540.jpg"/>
          <p:cNvPicPr>
            <a:picLocks noChangeAspect="1"/>
          </p:cNvPicPr>
          <p:nvPr/>
        </p:nvPicPr>
        <p:blipFill>
          <a:blip r:embed="rId6" cstate="screen"/>
          <a:stretch>
            <a:fillRect/>
          </a:stretch>
        </p:blipFill>
        <p:spPr>
          <a:xfrm rot="5400000">
            <a:off x="4554115" y="4143381"/>
            <a:ext cx="2857521" cy="2143141"/>
          </a:xfrm>
          <a:prstGeom prst="rect">
            <a:avLst/>
          </a:prstGeom>
          <a:ln w="38100">
            <a:solidFill>
              <a:srgbClr val="00B0F0"/>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Овал 1"/>
          <p:cNvSpPr/>
          <p:nvPr/>
        </p:nvSpPr>
        <p:spPr>
          <a:xfrm>
            <a:off x="428596" y="428604"/>
            <a:ext cx="2857520" cy="1857388"/>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0000"/>
                </a:solidFill>
                <a:latin typeface="Times New Roman" pitchFamily="18" charset="0"/>
                <a:cs typeface="Times New Roman" pitchFamily="18" charset="0"/>
              </a:rPr>
              <a:t>Познавательная активность  дошкольников </a:t>
            </a:r>
            <a:endParaRPr lang="ru-RU" b="1" dirty="0">
              <a:solidFill>
                <a:srgbClr val="FF0000"/>
              </a:solidFill>
              <a:latin typeface="Times New Roman" pitchFamily="18" charset="0"/>
              <a:cs typeface="Times New Roman" pitchFamily="18" charset="0"/>
            </a:endParaRPr>
          </a:p>
        </p:txBody>
      </p:sp>
      <p:sp>
        <p:nvSpPr>
          <p:cNvPr id="3" name="Стрелка вправо 2"/>
          <p:cNvSpPr/>
          <p:nvPr/>
        </p:nvSpPr>
        <p:spPr>
          <a:xfrm>
            <a:off x="3428992" y="1071546"/>
            <a:ext cx="2071702"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Скругленный прямоугольник 3"/>
          <p:cNvSpPr/>
          <p:nvPr/>
        </p:nvSpPr>
        <p:spPr>
          <a:xfrm>
            <a:off x="5715008" y="428604"/>
            <a:ext cx="3000396" cy="2143140"/>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5" name="Рисунок 4" descr="luboznatelnost.jpg"/>
          <p:cNvPicPr>
            <a:picLocks noChangeAspect="1"/>
          </p:cNvPicPr>
          <p:nvPr/>
        </p:nvPicPr>
        <p:blipFill>
          <a:blip r:embed="rId3"/>
          <a:stretch>
            <a:fillRect/>
          </a:stretch>
        </p:blipFill>
        <p:spPr>
          <a:xfrm>
            <a:off x="2428860" y="3286124"/>
            <a:ext cx="3810000" cy="2533650"/>
          </a:xfrm>
          <a:prstGeom prst="rect">
            <a:avLst/>
          </a:prstGeom>
          <a:ln w="57150">
            <a:solidFill>
              <a:srgbClr val="FF0000"/>
            </a:solidFill>
          </a:ln>
        </p:spPr>
      </p:pic>
      <p:sp>
        <p:nvSpPr>
          <p:cNvPr id="6" name="TextBox 5"/>
          <p:cNvSpPr txBox="1"/>
          <p:nvPr/>
        </p:nvSpPr>
        <p:spPr>
          <a:xfrm>
            <a:off x="5929322" y="500042"/>
            <a:ext cx="2643206" cy="2031325"/>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стремление проявлять инициативу, самостоятельность, готовность выполнять какие – то действия для достижения результатов</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2286000" y="335846"/>
            <a:ext cx="4572000" cy="369332"/>
          </a:xfrm>
          <a:prstGeom prst="rect">
            <a:avLst/>
          </a:prstGeom>
        </p:spPr>
        <p:txBody>
          <a:bodyPr>
            <a:spAutoFit/>
          </a:bodyPr>
          <a:lstStyle/>
          <a:p>
            <a:r>
              <a:rPr lang="ru-RU" dirty="0" smtClean="0"/>
              <a:t> </a:t>
            </a:r>
            <a:endParaRPr lang="ru-RU" dirty="0"/>
          </a:p>
        </p:txBody>
      </p:sp>
      <p:sp>
        <p:nvSpPr>
          <p:cNvPr id="4" name="TextBox 3"/>
          <p:cNvSpPr txBox="1"/>
          <p:nvPr/>
        </p:nvSpPr>
        <p:spPr>
          <a:xfrm>
            <a:off x="3428992" y="285728"/>
            <a:ext cx="2428892" cy="46166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ru-RU" sz="2400" b="1" dirty="0" smtClean="0">
                <a:solidFill>
                  <a:srgbClr val="FF0000"/>
                </a:solidFill>
                <a:latin typeface="Times New Roman" pitchFamily="18" charset="0"/>
                <a:cs typeface="Times New Roman" pitchFamily="18" charset="0"/>
              </a:rPr>
              <a:t> Результаты:</a:t>
            </a:r>
            <a:endParaRPr lang="ru-RU" sz="2400" b="1" dirty="0">
              <a:solidFill>
                <a:srgbClr val="FF0000"/>
              </a:solidFill>
              <a:latin typeface="Times New Roman" pitchFamily="18" charset="0"/>
              <a:cs typeface="Times New Roman" pitchFamily="18" charset="0"/>
            </a:endParaRPr>
          </a:p>
        </p:txBody>
      </p:sp>
      <p:sp>
        <p:nvSpPr>
          <p:cNvPr id="3" name="Rectangle 1"/>
          <p:cNvSpPr>
            <a:spLocks noChangeArrowheads="1"/>
          </p:cNvSpPr>
          <p:nvPr/>
        </p:nvSpPr>
        <p:spPr bwMode="auto">
          <a:xfrm>
            <a:off x="500034" y="928670"/>
            <a:ext cx="8286808" cy="295465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22860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111111"/>
                </a:solidFill>
                <a:effectLst/>
                <a:latin typeface="Times New Roman" pitchFamily="18" charset="0"/>
                <a:ea typeface="Times New Roman" pitchFamily="18" charset="0"/>
                <a:cs typeface="Times New Roman" pitchFamily="18" charset="0"/>
              </a:rPr>
              <a:t>К концу </a:t>
            </a:r>
            <a:r>
              <a:rPr lang="ru-RU" sz="2800" b="1" dirty="0" smtClean="0">
                <a:solidFill>
                  <a:srgbClr val="111111"/>
                </a:solidFill>
                <a:latin typeface="Times New Roman" pitchFamily="18" charset="0"/>
                <a:ea typeface="Times New Roman" pitchFamily="18" charset="0"/>
                <a:cs typeface="Times New Roman" pitchFamily="18" charset="0"/>
              </a:rPr>
              <a:t>средней</a:t>
            </a:r>
            <a:r>
              <a:rPr kumimoji="0" lang="ru-RU" sz="2800" b="1" i="0" u="none" strike="noStrike" cap="none" normalizeH="0" baseline="0" dirty="0" smtClean="0">
                <a:ln>
                  <a:noFill/>
                </a:ln>
                <a:solidFill>
                  <a:srgbClr val="111111"/>
                </a:solidFill>
                <a:effectLst/>
                <a:latin typeface="Times New Roman" pitchFamily="18" charset="0"/>
                <a:ea typeface="Times New Roman" pitchFamily="18" charset="0"/>
                <a:cs typeface="Times New Roman" pitchFamily="18" charset="0"/>
              </a:rPr>
              <a:t> группы у детей обогатился словарный запас, накопились знания и умения об окружающем мире, дети  стараются логически мыслить, делать правильные выводы о взаимосвязях живой и неживой природы,</a:t>
            </a:r>
            <a:r>
              <a:rPr kumimoji="0" lang="ru-RU" sz="2800" b="1" i="0" u="none" strike="noStrike" cap="none" normalizeH="0" dirty="0" smtClean="0">
                <a:ln>
                  <a:noFill/>
                </a:ln>
                <a:solidFill>
                  <a:srgbClr val="111111"/>
                </a:solidFill>
                <a:effectLst/>
                <a:latin typeface="Times New Roman" pitchFamily="18" charset="0"/>
                <a:ea typeface="Times New Roman" pitchFamily="18" charset="0"/>
                <a:cs typeface="Times New Roman" pitchFamily="18" charset="0"/>
              </a:rPr>
              <a:t> проявляют самостоятельность и </a:t>
            </a:r>
            <a:r>
              <a:rPr lang="ru-RU" sz="2800" b="1" dirty="0" smtClean="0">
                <a:solidFill>
                  <a:srgbClr val="111111"/>
                </a:solidFill>
                <a:latin typeface="Times New Roman" pitchFamily="18" charset="0"/>
                <a:ea typeface="Times New Roman" pitchFamily="18" charset="0"/>
                <a:cs typeface="Times New Roman" pitchFamily="18" charset="0"/>
              </a:rPr>
              <a:t>инициативу.</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Рисунок 5" descr="Vospitatel-kartinka-na-prozrachnom-fone-risunok024.jpg"/>
          <p:cNvPicPr>
            <a:picLocks noChangeAspect="1"/>
          </p:cNvPicPr>
          <p:nvPr/>
        </p:nvPicPr>
        <p:blipFill>
          <a:blip r:embed="rId3" cstate="screen">
            <a:clrChange>
              <a:clrFrom>
                <a:srgbClr val="FFFFFF"/>
              </a:clrFrom>
              <a:clrTo>
                <a:srgbClr val="FFFFFF">
                  <a:alpha val="0"/>
                </a:srgbClr>
              </a:clrTo>
            </a:clrChange>
          </a:blip>
          <a:stretch>
            <a:fillRect/>
          </a:stretch>
        </p:blipFill>
        <p:spPr>
          <a:xfrm>
            <a:off x="3286116" y="4429132"/>
            <a:ext cx="2286016" cy="2230499"/>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1428728" y="571480"/>
            <a:ext cx="6286544" cy="193899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sz="6000" dirty="0" smtClean="0">
                <a:solidFill>
                  <a:srgbClr val="FF0000"/>
                </a:solidFill>
                <a:latin typeface="Times New Roman" pitchFamily="18" charset="0"/>
                <a:cs typeface="Times New Roman" pitchFamily="18" charset="0"/>
              </a:rPr>
              <a:t>СПАСИБО </a:t>
            </a:r>
          </a:p>
          <a:p>
            <a:pPr algn="ctr"/>
            <a:r>
              <a:rPr lang="ru-RU" sz="6000" dirty="0" smtClean="0">
                <a:solidFill>
                  <a:srgbClr val="FF0000"/>
                </a:solidFill>
                <a:latin typeface="Times New Roman" pitchFamily="18" charset="0"/>
                <a:cs typeface="Times New Roman" pitchFamily="18" charset="0"/>
              </a:rPr>
              <a:t>ЗА ВНИМАНИЕ!</a:t>
            </a:r>
            <a:endParaRPr lang="ru-RU" sz="6000" dirty="0">
              <a:solidFill>
                <a:srgbClr val="FF0000"/>
              </a:solidFill>
              <a:latin typeface="Times New Roman" pitchFamily="18" charset="0"/>
              <a:cs typeface="Times New Roman" pitchFamily="18" charset="0"/>
            </a:endParaRPr>
          </a:p>
        </p:txBody>
      </p:sp>
      <p:pic>
        <p:nvPicPr>
          <p:cNvPr id="3" name="Рисунок 2" descr="1304301827_rrrss-101_www.nevseoboi.com.ua.jpg"/>
          <p:cNvPicPr>
            <a:picLocks noChangeAspect="1"/>
          </p:cNvPicPr>
          <p:nvPr/>
        </p:nvPicPr>
        <p:blipFill>
          <a:blip r:embed="rId3" cstate="screen"/>
          <a:stretch>
            <a:fillRect/>
          </a:stretch>
        </p:blipFill>
        <p:spPr>
          <a:xfrm>
            <a:off x="2428860" y="3000372"/>
            <a:ext cx="4500562" cy="3375422"/>
          </a:xfrm>
          <a:prstGeom prst="rect">
            <a:avLst/>
          </a:prstGeom>
          <a:ln w="57150">
            <a:solidFill>
              <a:srgbClr val="0070C0"/>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Шестиугольник 1"/>
          <p:cNvSpPr/>
          <p:nvPr/>
        </p:nvSpPr>
        <p:spPr>
          <a:xfrm>
            <a:off x="1714480" y="1142984"/>
            <a:ext cx="6000792" cy="514353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atin typeface="Times New Roman" pitchFamily="18" charset="0"/>
                <a:cs typeface="Times New Roman" pitchFamily="18" charset="0"/>
              </a:rPr>
              <a:t>желание ребенка понять, запомнить, воспроизвести знания, полученный опыт, изучить взаимосвязи между явлениями и процессами окружающей действительности. </a:t>
            </a:r>
            <a:endParaRPr lang="ru-RU" sz="2800" b="1" dirty="0">
              <a:latin typeface="Times New Roman" pitchFamily="18" charset="0"/>
              <a:cs typeface="Times New Roman" pitchFamily="18" charset="0"/>
            </a:endParaRPr>
          </a:p>
        </p:txBody>
      </p:sp>
      <p:sp>
        <p:nvSpPr>
          <p:cNvPr id="3" name="TextBox 2"/>
          <p:cNvSpPr txBox="1"/>
          <p:nvPr/>
        </p:nvSpPr>
        <p:spPr>
          <a:xfrm rot="17920787">
            <a:off x="946284" y="1795197"/>
            <a:ext cx="1928826" cy="707886"/>
          </a:xfrm>
          <a:prstGeom prst="rect">
            <a:avLst/>
          </a:prstGeom>
          <a:noFill/>
        </p:spPr>
        <p:txBody>
          <a:bodyPr wrap="square" rtlCol="0">
            <a:spAutoFit/>
          </a:bodyPr>
          <a:lstStyle/>
          <a:p>
            <a:pPr algn="ctr"/>
            <a:r>
              <a:rPr lang="ru-RU" sz="4000" b="1" dirty="0" smtClean="0">
                <a:latin typeface="Times New Roman" pitchFamily="18" charset="0"/>
                <a:cs typeface="Times New Roman" pitchFamily="18" charset="0"/>
              </a:rPr>
              <a:t>основа</a:t>
            </a:r>
            <a:endParaRPr lang="ru-RU" sz="4000" b="1" dirty="0">
              <a:latin typeface="Times New Roman" pitchFamily="18" charset="0"/>
              <a:cs typeface="Times New Roman" pitchFamily="18" charset="0"/>
            </a:endParaRPr>
          </a:p>
        </p:txBody>
      </p:sp>
      <p:sp>
        <p:nvSpPr>
          <p:cNvPr id="4" name="TextBox 3"/>
          <p:cNvSpPr txBox="1"/>
          <p:nvPr/>
        </p:nvSpPr>
        <p:spPr>
          <a:xfrm>
            <a:off x="2786050" y="357166"/>
            <a:ext cx="4000528" cy="707886"/>
          </a:xfrm>
          <a:prstGeom prst="rect">
            <a:avLst/>
          </a:prstGeom>
          <a:noFill/>
        </p:spPr>
        <p:txBody>
          <a:bodyPr wrap="square" rtlCol="0">
            <a:spAutoFit/>
          </a:bodyPr>
          <a:lstStyle/>
          <a:p>
            <a:pPr algn="ctr"/>
            <a:r>
              <a:rPr lang="ru-RU" sz="4000" b="1" dirty="0" smtClean="0">
                <a:latin typeface="Times New Roman" pitchFamily="18" charset="0"/>
                <a:cs typeface="Times New Roman" pitchFamily="18" charset="0"/>
              </a:rPr>
              <a:t>познавательной</a:t>
            </a:r>
            <a:endParaRPr lang="ru-RU" sz="4000" b="1" dirty="0">
              <a:latin typeface="Times New Roman" pitchFamily="18" charset="0"/>
              <a:cs typeface="Times New Roman" pitchFamily="18" charset="0"/>
            </a:endParaRPr>
          </a:p>
        </p:txBody>
      </p:sp>
      <p:sp>
        <p:nvSpPr>
          <p:cNvPr id="5" name="TextBox 4"/>
          <p:cNvSpPr txBox="1"/>
          <p:nvPr/>
        </p:nvSpPr>
        <p:spPr>
          <a:xfrm rot="3700421">
            <a:off x="6050972" y="2209194"/>
            <a:ext cx="3169712" cy="707886"/>
          </a:xfrm>
          <a:prstGeom prst="rect">
            <a:avLst/>
          </a:prstGeom>
          <a:noFill/>
        </p:spPr>
        <p:txBody>
          <a:bodyPr wrap="square" rtlCol="0">
            <a:spAutoFit/>
          </a:bodyPr>
          <a:lstStyle/>
          <a:p>
            <a:r>
              <a:rPr lang="ru-RU" sz="4000" b="1" dirty="0" smtClean="0">
                <a:latin typeface="Times New Roman" pitchFamily="18" charset="0"/>
                <a:cs typeface="Times New Roman" pitchFamily="18" charset="0"/>
              </a:rPr>
              <a:t>активности</a:t>
            </a:r>
            <a:endParaRPr lang="ru-RU" sz="4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Овал 2"/>
          <p:cNvSpPr/>
          <p:nvPr/>
        </p:nvSpPr>
        <p:spPr>
          <a:xfrm>
            <a:off x="500034" y="642918"/>
            <a:ext cx="2500330" cy="1643074"/>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проявление интереса к элементам творчества</a:t>
            </a:r>
            <a:endParaRPr lang="ru-RU" b="1" dirty="0">
              <a:solidFill>
                <a:schemeClr val="tx1"/>
              </a:solidFill>
              <a:latin typeface="Times New Roman" pitchFamily="18" charset="0"/>
              <a:cs typeface="Times New Roman" pitchFamily="18" charset="0"/>
            </a:endParaRPr>
          </a:p>
        </p:txBody>
      </p:sp>
      <p:sp>
        <p:nvSpPr>
          <p:cNvPr id="4" name="Овал 3"/>
          <p:cNvSpPr/>
          <p:nvPr/>
        </p:nvSpPr>
        <p:spPr>
          <a:xfrm>
            <a:off x="500034" y="4429132"/>
            <a:ext cx="3000396" cy="2000264"/>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заинтересованное слушание и дальнейшее принятие информации</a:t>
            </a:r>
            <a:endParaRPr lang="ru-RU" b="1" dirty="0">
              <a:solidFill>
                <a:schemeClr val="tx1"/>
              </a:solidFill>
              <a:latin typeface="Times New Roman" pitchFamily="18" charset="0"/>
              <a:cs typeface="Times New Roman" pitchFamily="18" charset="0"/>
            </a:endParaRPr>
          </a:p>
        </p:txBody>
      </p:sp>
      <p:sp>
        <p:nvSpPr>
          <p:cNvPr id="6" name="Овал 5"/>
          <p:cNvSpPr/>
          <p:nvPr/>
        </p:nvSpPr>
        <p:spPr>
          <a:xfrm>
            <a:off x="6000760" y="571480"/>
            <a:ext cx="2643206" cy="1714512"/>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желание уточнить, переспросить, углубить свои знания</a:t>
            </a:r>
            <a:endParaRPr lang="ru-RU" b="1" dirty="0">
              <a:solidFill>
                <a:schemeClr val="tx1"/>
              </a:solidFill>
              <a:latin typeface="Times New Roman" pitchFamily="18" charset="0"/>
              <a:cs typeface="Times New Roman" pitchFamily="18" charset="0"/>
            </a:endParaRPr>
          </a:p>
        </p:txBody>
      </p:sp>
      <p:sp>
        <p:nvSpPr>
          <p:cNvPr id="7" name="Овал 6"/>
          <p:cNvSpPr/>
          <p:nvPr/>
        </p:nvSpPr>
        <p:spPr>
          <a:xfrm>
            <a:off x="5643570" y="4429132"/>
            <a:ext cx="3071834" cy="2071702"/>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Times New Roman" pitchFamily="18" charset="0"/>
                <a:cs typeface="Times New Roman" pitchFamily="18" charset="0"/>
              </a:rPr>
              <a:t>самостоятельный поиск ответов на интересующие ребенка вопросы</a:t>
            </a:r>
            <a:endParaRPr lang="ru-RU" b="1" dirty="0">
              <a:solidFill>
                <a:schemeClr val="tx1"/>
              </a:solidFill>
              <a:latin typeface="Times New Roman" pitchFamily="18" charset="0"/>
              <a:cs typeface="Times New Roman" pitchFamily="18" charset="0"/>
            </a:endParaRPr>
          </a:p>
        </p:txBody>
      </p:sp>
      <p:sp>
        <p:nvSpPr>
          <p:cNvPr id="11" name="Овал 10"/>
          <p:cNvSpPr/>
          <p:nvPr/>
        </p:nvSpPr>
        <p:spPr>
          <a:xfrm>
            <a:off x="2857488" y="1857364"/>
            <a:ext cx="3500462" cy="257176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rgbClr val="FF0000"/>
                </a:solidFill>
                <a:latin typeface="Times New Roman" pitchFamily="18" charset="0"/>
                <a:cs typeface="Times New Roman" pitchFamily="18" charset="0"/>
              </a:rPr>
              <a:t>Особенность развития познавательной активности</a:t>
            </a:r>
            <a:endParaRPr lang="ru-RU" sz="24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ox(in)">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amond(in)">
                                      <p:cBhvr>
                                        <p:cTn id="2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2286000" y="335846"/>
            <a:ext cx="4572000" cy="369332"/>
          </a:xfrm>
          <a:prstGeom prst="rect">
            <a:avLst/>
          </a:prstGeom>
        </p:spPr>
        <p:txBody>
          <a:bodyPr>
            <a:spAutoFit/>
          </a:bodyPr>
          <a:lstStyle/>
          <a:p>
            <a:r>
              <a:rPr lang="ru-RU" dirty="0" smtClean="0"/>
              <a:t> </a:t>
            </a:r>
            <a:endParaRPr lang="ru-RU" dirty="0"/>
          </a:p>
        </p:txBody>
      </p:sp>
      <p:pic>
        <p:nvPicPr>
          <p:cNvPr id="3" name="Рисунок 2" descr="kartinki-s-detimi-16.jpg"/>
          <p:cNvPicPr>
            <a:picLocks noChangeAspect="1"/>
          </p:cNvPicPr>
          <p:nvPr/>
        </p:nvPicPr>
        <p:blipFill>
          <a:blip r:embed="rId3"/>
          <a:stretch>
            <a:fillRect/>
          </a:stretch>
        </p:blipFill>
        <p:spPr>
          <a:xfrm>
            <a:off x="714348" y="3429000"/>
            <a:ext cx="3167068" cy="3167068"/>
          </a:xfrm>
          <a:prstGeom prst="rect">
            <a:avLst/>
          </a:prstGeom>
          <a:ln w="57150">
            <a:solidFill>
              <a:srgbClr val="FF0000"/>
            </a:solidFill>
          </a:ln>
        </p:spPr>
      </p:pic>
      <p:sp>
        <p:nvSpPr>
          <p:cNvPr id="4" name="Прямоугольник 3"/>
          <p:cNvSpPr/>
          <p:nvPr/>
        </p:nvSpPr>
        <p:spPr>
          <a:xfrm>
            <a:off x="2786050" y="2000240"/>
            <a:ext cx="1739579" cy="58477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ru-RU" sz="3200" b="1" dirty="0" smtClean="0">
                <a:latin typeface="Times New Roman" pitchFamily="18" charset="0"/>
                <a:cs typeface="Times New Roman" pitchFamily="18" charset="0"/>
              </a:rPr>
              <a:t>слушает</a:t>
            </a:r>
            <a:endParaRPr lang="ru-RU" sz="3200" b="1" dirty="0">
              <a:latin typeface="Times New Roman" pitchFamily="18" charset="0"/>
              <a:cs typeface="Times New Roman" pitchFamily="18" charset="0"/>
            </a:endParaRPr>
          </a:p>
        </p:txBody>
      </p:sp>
      <p:sp>
        <p:nvSpPr>
          <p:cNvPr id="5" name="Прямоугольник 4"/>
          <p:cNvSpPr/>
          <p:nvPr/>
        </p:nvSpPr>
        <p:spPr>
          <a:xfrm>
            <a:off x="4143372" y="2786058"/>
            <a:ext cx="1800942" cy="58477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ru-RU" sz="3200" b="1" dirty="0" smtClean="0">
                <a:latin typeface="Times New Roman" pitchFamily="18" charset="0"/>
                <a:cs typeface="Times New Roman" pitchFamily="18" charset="0"/>
              </a:rPr>
              <a:t>отвечает</a:t>
            </a:r>
            <a:endParaRPr lang="ru-RU" sz="3200" b="1" dirty="0">
              <a:latin typeface="Times New Roman" pitchFamily="18" charset="0"/>
              <a:cs typeface="Times New Roman" pitchFamily="18" charset="0"/>
            </a:endParaRPr>
          </a:p>
        </p:txBody>
      </p:sp>
      <p:sp>
        <p:nvSpPr>
          <p:cNvPr id="6" name="Прямоугольник 5"/>
          <p:cNvSpPr/>
          <p:nvPr/>
        </p:nvSpPr>
        <p:spPr>
          <a:xfrm>
            <a:off x="5072066" y="3714752"/>
            <a:ext cx="1382110" cy="584775"/>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r>
              <a:rPr lang="ru-RU" sz="3200" b="1" dirty="0" smtClean="0">
                <a:latin typeface="Times New Roman" pitchFamily="18" charset="0"/>
                <a:cs typeface="Times New Roman" pitchFamily="18" charset="0"/>
              </a:rPr>
              <a:t>узнаёт</a:t>
            </a:r>
            <a:endParaRPr lang="ru-RU" sz="3200" b="1" dirty="0">
              <a:latin typeface="Times New Roman" pitchFamily="18" charset="0"/>
              <a:cs typeface="Times New Roman" pitchFamily="18" charset="0"/>
            </a:endParaRPr>
          </a:p>
        </p:txBody>
      </p:sp>
      <p:sp>
        <p:nvSpPr>
          <p:cNvPr id="7" name="Прямоугольник 6"/>
          <p:cNvSpPr/>
          <p:nvPr/>
        </p:nvSpPr>
        <p:spPr>
          <a:xfrm>
            <a:off x="5500694" y="4786322"/>
            <a:ext cx="3310715" cy="58477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ru-RU" sz="3200" b="1" dirty="0" smtClean="0">
                <a:latin typeface="Times New Roman" pitchFamily="18" charset="0"/>
                <a:cs typeface="Times New Roman" pitchFamily="18" charset="0"/>
              </a:rPr>
              <a:t>прислушивается</a:t>
            </a:r>
            <a:endParaRPr lang="ru-RU" sz="3200" b="1" dirty="0">
              <a:latin typeface="Times New Roman" pitchFamily="18" charset="0"/>
              <a:cs typeface="Times New Roman" pitchFamily="18" charset="0"/>
            </a:endParaRPr>
          </a:p>
        </p:txBody>
      </p:sp>
      <p:sp>
        <p:nvSpPr>
          <p:cNvPr id="8" name="TextBox 7"/>
          <p:cNvSpPr txBox="1"/>
          <p:nvPr/>
        </p:nvSpPr>
        <p:spPr>
          <a:xfrm>
            <a:off x="285720" y="428604"/>
            <a:ext cx="3643338"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just"/>
            <a:r>
              <a:rPr lang="ru-RU" b="1" dirty="0" smtClean="0">
                <a:latin typeface="Times New Roman" pitchFamily="18" charset="0"/>
                <a:cs typeface="Times New Roman" pitchFamily="18" charset="0"/>
              </a:rPr>
              <a:t>Если у ребёнка развита речевая и познавательная активность, то он в дальнейшем в образовательной деятельности:</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2286000" y="335846"/>
            <a:ext cx="4572000" cy="369332"/>
          </a:xfrm>
          <a:prstGeom prst="rect">
            <a:avLst/>
          </a:prstGeom>
        </p:spPr>
        <p:txBody>
          <a:bodyPr>
            <a:spAutoFit/>
          </a:bodyPr>
          <a:lstStyle/>
          <a:p>
            <a:r>
              <a:rPr lang="ru-RU" dirty="0" smtClean="0"/>
              <a:t> </a:t>
            </a:r>
            <a:endParaRPr lang="ru-RU" dirty="0"/>
          </a:p>
        </p:txBody>
      </p:sp>
      <p:sp>
        <p:nvSpPr>
          <p:cNvPr id="2049" name="Rectangle 1"/>
          <p:cNvSpPr>
            <a:spLocks noChangeArrowheads="1"/>
          </p:cNvSpPr>
          <p:nvPr/>
        </p:nvSpPr>
        <p:spPr bwMode="auto">
          <a:xfrm>
            <a:off x="500034" y="357166"/>
            <a:ext cx="8215370" cy="590931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228600" algn="just" defTabSz="914400" rtl="0" eaLnBrk="1" fontAlgn="base" latinLnBrk="0" hangingPunct="1">
              <a:lnSpc>
                <a:spcPct val="100000"/>
              </a:lnSpc>
              <a:spcBef>
                <a:spcPct val="0"/>
              </a:spcBef>
              <a:spcAft>
                <a:spcPct val="0"/>
              </a:spcAft>
              <a:buClrTx/>
              <a:buSzTx/>
              <a:buFontTx/>
              <a:buNone/>
              <a:tabLst/>
            </a:pPr>
            <a:r>
              <a:rPr kumimoji="0" lang="ru-RU" sz="2400" b="1" i="0"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Цель</a:t>
            </a:r>
            <a:r>
              <a:rPr lang="ru-RU" sz="2400" b="1" dirty="0" smtClean="0">
                <a:solidFill>
                  <a:srgbClr val="000000"/>
                </a:solidFill>
                <a:latin typeface="Times New Roman" pitchFamily="18" charset="0"/>
                <a:ea typeface="Times New Roman" pitchFamily="18" charset="0"/>
                <a:cs typeface="Times New Roman" pitchFamily="18" charset="0"/>
              </a:rPr>
              <a:t>:</a:t>
            </a:r>
            <a:r>
              <a:rPr kumimoji="0" lang="ru-RU" sz="2400" b="1" i="0"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развитие познавательной активности  детей дошкольного возраста посредством </a:t>
            </a:r>
            <a:r>
              <a:rPr lang="ru-RU" sz="2400" b="1" dirty="0" smtClean="0">
                <a:solidFill>
                  <a:srgbClr val="000000"/>
                </a:solidFill>
                <a:latin typeface="Times New Roman" pitchFamily="18" charset="0"/>
                <a:ea typeface="Times New Roman" pitchFamily="18" charset="0"/>
                <a:cs typeface="Times New Roman" pitchFamily="18" charset="0"/>
              </a:rPr>
              <a:t>современных технологий, различных методов и приёмов</a:t>
            </a:r>
            <a:r>
              <a:rPr kumimoji="0" lang="ru-RU" sz="2400" b="1" i="0"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p>
          <a:p>
            <a:pPr marL="0" marR="0" lvl="0" indent="228600" algn="l" defTabSz="914400" rtl="0" eaLnBrk="1" fontAlgn="base" latinLnBrk="0" hangingPunct="1">
              <a:lnSpc>
                <a:spcPct val="100000"/>
              </a:lnSpc>
              <a:spcBef>
                <a:spcPct val="0"/>
              </a:spcBef>
              <a:spcAft>
                <a:spcPct val="0"/>
              </a:spcAft>
              <a:buClrTx/>
              <a:buSzTx/>
              <a:buFontTx/>
              <a:buNone/>
              <a:tabLst/>
            </a:pPr>
            <a:endParaRPr lang="ru-RU" sz="2400" b="1" dirty="0" smtClean="0">
              <a:solidFill>
                <a:srgbClr val="000000"/>
              </a:solidFill>
              <a:latin typeface="Times New Roman" pitchFamily="18" charset="0"/>
              <a:ea typeface="Times New Roman" pitchFamily="18" charset="0"/>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2400" b="1"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2400" b="1" i="0"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Задачи:</a:t>
            </a:r>
          </a:p>
          <a:p>
            <a:pPr marL="0" marR="0" lvl="0" indent="228600" algn="just" defTabSz="914400" rtl="0" eaLnBrk="0" fontAlgn="base" latinLnBrk="0" hangingPunct="0">
              <a:lnSpc>
                <a:spcPct val="100000"/>
              </a:lnSpc>
              <a:spcBef>
                <a:spcPct val="0"/>
              </a:spcBef>
              <a:spcAft>
                <a:spcPct val="0"/>
              </a:spcAft>
              <a:buClrTx/>
              <a:buSzTx/>
              <a:buFontTx/>
              <a:buNone/>
              <a:tabLst/>
            </a:pPr>
            <a:r>
              <a:rPr kumimoji="0" lang="ru-RU" sz="2400" b="1" i="0" strike="noStrike" cap="none" normalizeH="0" baseline="0" dirty="0" smtClean="0">
                <a:ln>
                  <a:noFill/>
                </a:ln>
                <a:solidFill>
                  <a:srgbClr val="111111"/>
                </a:solidFill>
                <a:effectLst/>
                <a:latin typeface="Times New Roman" pitchFamily="18" charset="0"/>
                <a:ea typeface="Times New Roman" pitchFamily="18" charset="0"/>
                <a:cs typeface="Times New Roman" pitchFamily="18" charset="0"/>
              </a:rPr>
              <a:t>- развивать эмоционально-ценностное отношение </a:t>
            </a:r>
            <a:r>
              <a:rPr lang="ru-RU" sz="2400" b="1" dirty="0" smtClean="0">
                <a:solidFill>
                  <a:srgbClr val="111111"/>
                </a:solidFill>
                <a:latin typeface="Times New Roman" pitchFamily="18" charset="0"/>
                <a:ea typeface="Times New Roman" pitchFamily="18" charset="0"/>
                <a:cs typeface="Times New Roman" pitchFamily="18" charset="0"/>
              </a:rPr>
              <a:t>детей</a:t>
            </a:r>
            <a:r>
              <a:rPr kumimoji="0" lang="ru-RU" sz="2400" b="1" i="0" strike="noStrike" cap="none" normalizeH="0" baseline="0" dirty="0" smtClean="0">
                <a:ln>
                  <a:noFill/>
                </a:ln>
                <a:solidFill>
                  <a:srgbClr val="111111"/>
                </a:solidFill>
                <a:effectLst/>
                <a:latin typeface="Times New Roman" pitchFamily="18" charset="0"/>
                <a:ea typeface="Times New Roman" pitchFamily="18" charset="0"/>
                <a:cs typeface="Times New Roman" pitchFamily="18" charset="0"/>
              </a:rPr>
              <a:t> дошкольного</a:t>
            </a:r>
            <a:r>
              <a:rPr kumimoji="0" lang="ru-RU" sz="2400" b="1" i="0" strike="noStrike" cap="none" normalizeH="0" dirty="0" smtClean="0">
                <a:ln>
                  <a:noFill/>
                </a:ln>
                <a:solidFill>
                  <a:srgbClr val="111111"/>
                </a:solidFill>
                <a:effectLst/>
                <a:latin typeface="Times New Roman" pitchFamily="18" charset="0"/>
                <a:ea typeface="Times New Roman" pitchFamily="18" charset="0"/>
                <a:cs typeface="Times New Roman" pitchFamily="18" charset="0"/>
              </a:rPr>
              <a:t> возраста</a:t>
            </a:r>
            <a:r>
              <a:rPr kumimoji="0" lang="ru-RU" sz="2400" b="1" i="0" strike="noStrike" cap="none" normalizeH="0" baseline="0" dirty="0" smtClean="0">
                <a:ln>
                  <a:noFill/>
                </a:ln>
                <a:solidFill>
                  <a:srgbClr val="111111"/>
                </a:solidFill>
                <a:effectLst/>
                <a:latin typeface="Times New Roman" pitchFamily="18" charset="0"/>
                <a:ea typeface="Times New Roman" pitchFamily="18" charset="0"/>
                <a:cs typeface="Times New Roman" pitchFamily="18" charset="0"/>
              </a:rPr>
              <a:t> к окружающему миру совместно с  педагогами, родителями;</a:t>
            </a:r>
            <a:endParaRPr kumimoji="0" lang="ru-RU" sz="2400" b="1"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228600" algn="just" defTabSz="914400" rtl="0" eaLnBrk="0" fontAlgn="base" latinLnBrk="0" hangingPunct="0">
              <a:lnSpc>
                <a:spcPct val="100000"/>
              </a:lnSpc>
              <a:spcBef>
                <a:spcPct val="0"/>
              </a:spcBef>
              <a:spcAft>
                <a:spcPct val="0"/>
              </a:spcAft>
              <a:buClrTx/>
              <a:buSzTx/>
              <a:buFontTx/>
              <a:buNone/>
              <a:tabLst/>
            </a:pPr>
            <a:r>
              <a:rPr kumimoji="0" lang="ru-RU" sz="2400" b="1" i="0" strike="noStrike" cap="none" normalizeH="0" baseline="0" dirty="0" smtClean="0">
                <a:ln>
                  <a:noFill/>
                </a:ln>
                <a:solidFill>
                  <a:srgbClr val="111111"/>
                </a:solidFill>
                <a:effectLst/>
                <a:latin typeface="Times New Roman" pitchFamily="18" charset="0"/>
                <a:ea typeface="Times New Roman" pitchFamily="18" charset="0"/>
                <a:cs typeface="Times New Roman" pitchFamily="18" charset="0"/>
              </a:rPr>
              <a:t>- обогатить развивающую предметно-пространственную среду в группе по развитию познавательной активности дошкольников;</a:t>
            </a:r>
            <a:endParaRPr kumimoji="0" lang="ru-RU" sz="2400" b="1"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228600" algn="just" defTabSz="914400" rtl="0" eaLnBrk="0" fontAlgn="base" latinLnBrk="0" hangingPunct="0">
              <a:lnSpc>
                <a:spcPct val="100000"/>
              </a:lnSpc>
              <a:spcBef>
                <a:spcPct val="0"/>
              </a:spcBef>
              <a:spcAft>
                <a:spcPct val="0"/>
              </a:spcAft>
              <a:buClrTx/>
              <a:buSzTx/>
              <a:buFontTx/>
              <a:buNone/>
              <a:tabLst/>
            </a:pPr>
            <a:r>
              <a:rPr kumimoji="0" lang="ru-RU" sz="2400" b="1" i="0" strike="noStrike" cap="none" normalizeH="0" baseline="0" dirty="0" smtClean="0">
                <a:ln>
                  <a:noFill/>
                </a:ln>
                <a:solidFill>
                  <a:srgbClr val="111111"/>
                </a:solidFill>
                <a:effectLst/>
                <a:latin typeface="Times New Roman" pitchFamily="18" charset="0"/>
                <a:ea typeface="Times New Roman" pitchFamily="18" charset="0"/>
                <a:cs typeface="Times New Roman" pitchFamily="18" charset="0"/>
              </a:rPr>
              <a:t>- повышать педагогическую культуру родителей в вопросах познавательно-исследовательской деятельности детей.</a:t>
            </a:r>
            <a:endParaRPr kumimoji="0" lang="ru-RU" sz="2400" b="1"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Стрелка вниз 3"/>
          <p:cNvSpPr/>
          <p:nvPr/>
        </p:nvSpPr>
        <p:spPr>
          <a:xfrm>
            <a:off x="4071934" y="1571612"/>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571480"/>
          <a:ext cx="8786874" cy="5735320"/>
        </p:xfrm>
        <a:graphic>
          <a:graphicData uri="http://schemas.openxmlformats.org/drawingml/2006/table">
            <a:tbl>
              <a:tblPr firstRow="1" bandRow="1">
                <a:tableStyleId>{5C22544A-7EE6-4342-B048-85BDC9FD1C3A}</a:tableStyleId>
              </a:tblPr>
              <a:tblGrid>
                <a:gridCol w="372325"/>
                <a:gridCol w="6485723"/>
                <a:gridCol w="1928826"/>
              </a:tblGrid>
              <a:tr h="370840">
                <a:tc>
                  <a:txBody>
                    <a:bodyPr/>
                    <a:lstStyle/>
                    <a:p>
                      <a:pPr algn="ctr"/>
                      <a:r>
                        <a:rPr lang="ru-RU" sz="1400" b="1" i="0" dirty="0" smtClean="0">
                          <a:latin typeface="Times New Roman" pitchFamily="18" charset="0"/>
                          <a:cs typeface="Times New Roman" pitchFamily="18" charset="0"/>
                        </a:rPr>
                        <a:t>№</a:t>
                      </a:r>
                      <a:endParaRPr lang="ru-RU" sz="1400" b="1" i="0" dirty="0">
                        <a:latin typeface="Times New Roman" pitchFamily="18" charset="0"/>
                        <a:cs typeface="Times New Roman" pitchFamily="18" charset="0"/>
                      </a:endParaRPr>
                    </a:p>
                  </a:txBody>
                  <a:tcPr/>
                </a:tc>
                <a:tc>
                  <a:txBody>
                    <a:bodyPr/>
                    <a:lstStyle/>
                    <a:p>
                      <a:pPr algn="ctr"/>
                      <a:r>
                        <a:rPr lang="ru-RU" sz="1400" i="0" dirty="0" smtClean="0">
                          <a:latin typeface="Times New Roman" pitchFamily="18" charset="0"/>
                          <a:cs typeface="Times New Roman" pitchFamily="18" charset="0"/>
                        </a:rPr>
                        <a:t>мероприятия</a:t>
                      </a:r>
                      <a:endParaRPr lang="ru-RU" sz="1400" i="0" dirty="0">
                        <a:latin typeface="Times New Roman" pitchFamily="18" charset="0"/>
                        <a:cs typeface="Times New Roman" pitchFamily="18" charset="0"/>
                      </a:endParaRPr>
                    </a:p>
                  </a:txBody>
                  <a:tcPr/>
                </a:tc>
                <a:tc>
                  <a:txBody>
                    <a:bodyPr/>
                    <a:lstStyle/>
                    <a:p>
                      <a:pPr algn="ctr"/>
                      <a:r>
                        <a:rPr lang="ru-RU" sz="1400" b="1" i="0" dirty="0" smtClean="0">
                          <a:latin typeface="Times New Roman" pitchFamily="18" charset="0"/>
                          <a:cs typeface="Times New Roman" pitchFamily="18" charset="0"/>
                        </a:rPr>
                        <a:t>время проведения</a:t>
                      </a:r>
                      <a:endParaRPr lang="ru-RU" sz="1400" b="1" i="0" dirty="0">
                        <a:latin typeface="Times New Roman" pitchFamily="18" charset="0"/>
                        <a:cs typeface="Times New Roman" pitchFamily="18" charset="0"/>
                      </a:endParaRPr>
                    </a:p>
                  </a:txBody>
                  <a:tcPr/>
                </a:tc>
              </a:tr>
              <a:tr h="288614">
                <a:tc>
                  <a:txBody>
                    <a:bodyPr/>
                    <a:lstStyle/>
                    <a:p>
                      <a:pPr algn="ctr"/>
                      <a:r>
                        <a:rPr lang="ru-RU" sz="1400" b="1" i="0" dirty="0" smtClean="0">
                          <a:latin typeface="Times New Roman" pitchFamily="18" charset="0"/>
                          <a:cs typeface="Times New Roman" pitchFamily="18" charset="0"/>
                        </a:rPr>
                        <a:t>1.</a:t>
                      </a:r>
                      <a:endParaRPr lang="ru-RU" sz="1400" b="1" i="0" dirty="0">
                        <a:latin typeface="Times New Roman" pitchFamily="18" charset="0"/>
                        <a:cs typeface="Times New Roman" pitchFamily="18" charset="0"/>
                      </a:endParaRPr>
                    </a:p>
                  </a:txBody>
                  <a:tcPr/>
                </a:tc>
                <a:tc>
                  <a:txBody>
                    <a:bodyPr/>
                    <a:lstStyle/>
                    <a:p>
                      <a:r>
                        <a:rPr lang="ru-RU" sz="1400" i="0" kern="1200" dirty="0" smtClean="0">
                          <a:solidFill>
                            <a:schemeClr val="dk1"/>
                          </a:solidFill>
                          <a:latin typeface="Times New Roman" pitchFamily="18" charset="0"/>
                          <a:ea typeface="+mn-ea"/>
                          <a:cs typeface="Times New Roman" pitchFamily="18" charset="0"/>
                        </a:rPr>
                        <a:t>Изучение методической</a:t>
                      </a:r>
                      <a:r>
                        <a:rPr lang="ru-RU" sz="1400" i="0" kern="1200" baseline="0" dirty="0" smtClean="0">
                          <a:solidFill>
                            <a:schemeClr val="dk1"/>
                          </a:solidFill>
                          <a:latin typeface="Times New Roman" pitchFamily="18" charset="0"/>
                          <a:ea typeface="+mn-ea"/>
                          <a:cs typeface="Times New Roman" pitchFamily="18" charset="0"/>
                        </a:rPr>
                        <a:t> </a:t>
                      </a:r>
                      <a:r>
                        <a:rPr lang="ru-RU" sz="1400" i="0" kern="1200" dirty="0" smtClean="0">
                          <a:solidFill>
                            <a:schemeClr val="dk1"/>
                          </a:solidFill>
                          <a:latin typeface="Times New Roman" pitchFamily="18" charset="0"/>
                          <a:ea typeface="+mn-ea"/>
                          <a:cs typeface="Times New Roman" pitchFamily="18" charset="0"/>
                        </a:rPr>
                        <a:t>литературы</a:t>
                      </a:r>
                      <a:r>
                        <a:rPr lang="ru-RU" sz="1400" i="0" kern="1200" baseline="0" dirty="0" smtClean="0">
                          <a:solidFill>
                            <a:schemeClr val="dk1"/>
                          </a:solidFill>
                          <a:latin typeface="Times New Roman" pitchFamily="18" charset="0"/>
                          <a:ea typeface="+mn-ea"/>
                          <a:cs typeface="Times New Roman" pitchFamily="18" charset="0"/>
                        </a:rPr>
                        <a:t> по теме, составление плана работы с детьми.</a:t>
                      </a:r>
                      <a:r>
                        <a:rPr lang="ru-RU" sz="1400" i="0" kern="1200" dirty="0" smtClean="0">
                          <a:solidFill>
                            <a:schemeClr val="dk1"/>
                          </a:solidFill>
                          <a:latin typeface="Times New Roman" pitchFamily="18" charset="0"/>
                          <a:ea typeface="+mn-ea"/>
                          <a:cs typeface="Times New Roman" pitchFamily="18" charset="0"/>
                        </a:rPr>
                        <a:t> </a:t>
                      </a:r>
                      <a:endParaRPr lang="ru-RU" sz="1400" i="0" dirty="0">
                        <a:latin typeface="Times New Roman" pitchFamily="18" charset="0"/>
                        <a:cs typeface="Times New Roman" pitchFamily="18" charset="0"/>
                      </a:endParaRPr>
                    </a:p>
                  </a:txBody>
                  <a:tcPr/>
                </a:tc>
                <a:tc>
                  <a:txBody>
                    <a:bodyPr/>
                    <a:lstStyle/>
                    <a:p>
                      <a:pPr algn="ctr"/>
                      <a:r>
                        <a:rPr lang="ru-RU" sz="1400" b="1" i="0" dirty="0" smtClean="0">
                          <a:latin typeface="Times New Roman" pitchFamily="18" charset="0"/>
                          <a:cs typeface="Times New Roman" pitchFamily="18" charset="0"/>
                        </a:rPr>
                        <a:t>сентябрь</a:t>
                      </a:r>
                      <a:endParaRPr lang="ru-RU" sz="1400" b="1" i="0" dirty="0">
                        <a:latin typeface="Times New Roman" pitchFamily="18" charset="0"/>
                        <a:cs typeface="Times New Roman" pitchFamily="18" charset="0"/>
                      </a:endParaRPr>
                    </a:p>
                  </a:txBody>
                  <a:tcPr/>
                </a:tc>
              </a:tr>
              <a:tr h="1188736">
                <a:tc>
                  <a:txBody>
                    <a:bodyPr/>
                    <a:lstStyle/>
                    <a:p>
                      <a:pPr algn="ctr"/>
                      <a:r>
                        <a:rPr lang="ru-RU" sz="1400" b="1" i="0" dirty="0" smtClean="0">
                          <a:latin typeface="Times New Roman" pitchFamily="18" charset="0"/>
                          <a:cs typeface="Times New Roman" pitchFamily="18" charset="0"/>
                        </a:rPr>
                        <a:t>2.</a:t>
                      </a:r>
                      <a:endParaRPr lang="ru-RU" sz="1400" b="1" i="0" dirty="0">
                        <a:latin typeface="Times New Roman" pitchFamily="18" charset="0"/>
                        <a:cs typeface="Times New Roman" pitchFamily="18" charset="0"/>
                      </a:endParaRPr>
                    </a:p>
                  </a:txBody>
                  <a:tcPr/>
                </a:tc>
                <a:tc>
                  <a:txBody>
                    <a:bodyPr/>
                    <a:lstStyle/>
                    <a:p>
                      <a:r>
                        <a:rPr lang="ru-RU" sz="1400" i="0" dirty="0" smtClean="0">
                          <a:latin typeface="Times New Roman" pitchFamily="18" charset="0"/>
                          <a:cs typeface="Times New Roman" pitchFamily="18" charset="0"/>
                        </a:rPr>
                        <a:t>Природные изменения</a:t>
                      </a:r>
                      <a:r>
                        <a:rPr lang="ru-RU" sz="1400" i="0" baseline="0" dirty="0" smtClean="0">
                          <a:latin typeface="Times New Roman" pitchFamily="18" charset="0"/>
                          <a:cs typeface="Times New Roman" pitchFamily="18" charset="0"/>
                        </a:rPr>
                        <a:t> </a:t>
                      </a:r>
                      <a:r>
                        <a:rPr lang="ru-RU" sz="1400" b="1" i="0" baseline="0" dirty="0" smtClean="0">
                          <a:latin typeface="Times New Roman" pitchFamily="18" charset="0"/>
                          <a:cs typeface="Times New Roman" pitchFamily="18" charset="0"/>
                        </a:rPr>
                        <a:t>«</a:t>
                      </a:r>
                      <a:r>
                        <a:rPr lang="ru-RU" sz="1400" b="1" i="0" dirty="0" smtClean="0">
                          <a:latin typeface="Times New Roman" pitchFamily="18" charset="0"/>
                          <a:cs typeface="Times New Roman" pitchFamily="18" charset="0"/>
                        </a:rPr>
                        <a:t>Осень»</a:t>
                      </a:r>
                    </a:p>
                    <a:p>
                      <a:r>
                        <a:rPr lang="ru-RU" sz="1400" i="0" dirty="0" smtClean="0">
                          <a:latin typeface="Times New Roman" pitchFamily="18" charset="0"/>
                          <a:cs typeface="Times New Roman" pitchFamily="18" charset="0"/>
                        </a:rPr>
                        <a:t>Игры</a:t>
                      </a:r>
                      <a:r>
                        <a:rPr lang="ru-RU" sz="1400" i="0" baseline="0" dirty="0" smtClean="0">
                          <a:latin typeface="Times New Roman" pitchFamily="18" charset="0"/>
                          <a:cs typeface="Times New Roman" pitchFamily="18" charset="0"/>
                        </a:rPr>
                        <a:t> в уголке природы.</a:t>
                      </a:r>
                    </a:p>
                    <a:p>
                      <a:r>
                        <a:rPr lang="ru-RU" sz="1400" i="0" baseline="0" dirty="0" smtClean="0">
                          <a:latin typeface="Times New Roman" pitchFamily="18" charset="0"/>
                          <a:cs typeface="Times New Roman" pitchFamily="18" charset="0"/>
                        </a:rPr>
                        <a:t>Х/т: рисование «Листья желтые летят».</a:t>
                      </a:r>
                    </a:p>
                    <a:p>
                      <a:r>
                        <a:rPr lang="ru-RU" sz="1400" i="0" dirty="0" smtClean="0">
                          <a:latin typeface="Times New Roman" pitchFamily="18" charset="0"/>
                          <a:cs typeface="Times New Roman" pitchFamily="18" charset="0"/>
                        </a:rPr>
                        <a:t>Наблюдение за листопадом,</a:t>
                      </a:r>
                      <a:r>
                        <a:rPr lang="ru-RU" sz="1400" i="0" baseline="0" dirty="0" smtClean="0">
                          <a:latin typeface="Times New Roman" pitchFamily="18" charset="0"/>
                          <a:cs typeface="Times New Roman" pitchFamily="18" charset="0"/>
                        </a:rPr>
                        <a:t> осенним небом, дождем.</a:t>
                      </a:r>
                    </a:p>
                    <a:p>
                      <a:r>
                        <a:rPr lang="ru-RU" sz="1400" i="0" dirty="0" smtClean="0">
                          <a:latin typeface="Times New Roman" pitchFamily="18" charset="0"/>
                          <a:cs typeface="Times New Roman" pitchFamily="18" charset="0"/>
                        </a:rPr>
                        <a:t> Д/и «Найди самый красивый осенний листок».</a:t>
                      </a:r>
                    </a:p>
                    <a:p>
                      <a:r>
                        <a:rPr lang="ru-RU" sz="1400" i="0" dirty="0" smtClean="0">
                          <a:latin typeface="Times New Roman" pitchFamily="18" charset="0"/>
                          <a:cs typeface="Times New Roman" pitchFamily="18" charset="0"/>
                        </a:rPr>
                        <a:t>Беседа</a:t>
                      </a:r>
                      <a:r>
                        <a:rPr lang="ru-RU" sz="1400" i="0" baseline="0" dirty="0" smtClean="0">
                          <a:latin typeface="Times New Roman" pitchFamily="18" charset="0"/>
                          <a:cs typeface="Times New Roman" pitchFamily="18" charset="0"/>
                        </a:rPr>
                        <a:t> «Чем полезна осень» (о пользе овощей и фруктов).</a:t>
                      </a:r>
                      <a:endParaRPr lang="ru-RU" sz="1400" i="0" dirty="0" smtClean="0">
                        <a:latin typeface="Times New Roman" pitchFamily="18" charset="0"/>
                        <a:cs typeface="Times New Roman" pitchFamily="18" charset="0"/>
                      </a:endParaRPr>
                    </a:p>
                    <a:p>
                      <a:r>
                        <a:rPr lang="ru-RU" sz="1400" i="0" dirty="0" smtClean="0">
                          <a:latin typeface="Times New Roman" pitchFamily="18" charset="0"/>
                          <a:cs typeface="Times New Roman" pitchFamily="18" charset="0"/>
                        </a:rPr>
                        <a:t>Трудовая деятельность на участке «Убираем листья»</a:t>
                      </a:r>
                    </a:p>
                    <a:p>
                      <a:r>
                        <a:rPr lang="ru-RU" sz="1400" i="0" dirty="0" smtClean="0">
                          <a:latin typeface="Times New Roman" pitchFamily="18" charset="0"/>
                          <a:cs typeface="Times New Roman" pitchFamily="18" charset="0"/>
                        </a:rPr>
                        <a:t>Заучивание стихотворений про осень.</a:t>
                      </a:r>
                    </a:p>
                    <a:p>
                      <a:r>
                        <a:rPr lang="ru-RU" sz="1400" i="0" dirty="0" smtClean="0">
                          <a:latin typeface="Times New Roman" pitchFamily="18" charset="0"/>
                          <a:cs typeface="Times New Roman" pitchFamily="18" charset="0"/>
                        </a:rPr>
                        <a:t>Утренник «Осень в гости к нам пришла»</a:t>
                      </a:r>
                      <a:endParaRPr lang="ru-RU" sz="1400" i="0" dirty="0">
                        <a:latin typeface="Times New Roman" pitchFamily="18" charset="0"/>
                        <a:cs typeface="Times New Roman" pitchFamily="18" charset="0"/>
                      </a:endParaRPr>
                    </a:p>
                  </a:txBody>
                  <a:tcPr/>
                </a:tc>
                <a:tc>
                  <a:txBody>
                    <a:bodyPr/>
                    <a:lstStyle/>
                    <a:p>
                      <a:pPr algn="ctr"/>
                      <a:r>
                        <a:rPr lang="ru-RU" sz="1400" b="1" i="0" dirty="0" smtClean="0">
                          <a:latin typeface="Times New Roman" pitchFamily="18" charset="0"/>
                          <a:cs typeface="Times New Roman" pitchFamily="18" charset="0"/>
                        </a:rPr>
                        <a:t>октябрь - ноябрь</a:t>
                      </a:r>
                      <a:endParaRPr lang="ru-RU" sz="1400" b="1" i="0" dirty="0">
                        <a:latin typeface="Times New Roman" pitchFamily="18" charset="0"/>
                        <a:cs typeface="Times New Roman" pitchFamily="18" charset="0"/>
                      </a:endParaRPr>
                    </a:p>
                  </a:txBody>
                  <a:tcPr/>
                </a:tc>
              </a:tr>
              <a:tr h="370840">
                <a:tc>
                  <a:txBody>
                    <a:bodyPr/>
                    <a:lstStyle/>
                    <a:p>
                      <a:pPr algn="ctr"/>
                      <a:r>
                        <a:rPr lang="ru-RU" sz="1400" b="1" i="0" dirty="0" smtClean="0">
                          <a:latin typeface="Times New Roman" pitchFamily="18" charset="0"/>
                          <a:cs typeface="Times New Roman" pitchFamily="18" charset="0"/>
                        </a:rPr>
                        <a:t>3.</a:t>
                      </a:r>
                      <a:endParaRPr lang="ru-RU" sz="1400" b="1" i="0" dirty="0">
                        <a:latin typeface="Times New Roman" pitchFamily="18" charset="0"/>
                        <a:cs typeface="Times New Roman" pitchFamily="18" charset="0"/>
                      </a:endParaRPr>
                    </a:p>
                  </a:txBody>
                  <a:tcPr/>
                </a:tc>
                <a:tc>
                  <a:txBody>
                    <a:bodyPr/>
                    <a:lstStyle/>
                    <a:p>
                      <a:r>
                        <a:rPr lang="ru-RU" sz="1400" b="1" i="0" kern="1200" dirty="0" smtClean="0">
                          <a:solidFill>
                            <a:schemeClr val="dk1"/>
                          </a:solidFill>
                          <a:latin typeface="Times New Roman" pitchFamily="18" charset="0"/>
                          <a:ea typeface="+mn-ea"/>
                          <a:cs typeface="Times New Roman" pitchFamily="18" charset="0"/>
                        </a:rPr>
                        <a:t>Снег, лёд</a:t>
                      </a:r>
                      <a:endParaRPr lang="ru-RU" sz="1400" i="0" kern="1200" dirty="0" smtClean="0">
                        <a:solidFill>
                          <a:schemeClr val="dk1"/>
                        </a:solidFill>
                        <a:latin typeface="Times New Roman" pitchFamily="18" charset="0"/>
                        <a:ea typeface="+mn-ea"/>
                        <a:cs typeface="Times New Roman" pitchFamily="18" charset="0"/>
                      </a:endParaRPr>
                    </a:p>
                    <a:p>
                      <a:r>
                        <a:rPr lang="ru-RU" sz="1400" i="0" kern="1200" dirty="0" smtClean="0">
                          <a:solidFill>
                            <a:schemeClr val="dk1"/>
                          </a:solidFill>
                          <a:latin typeface="Times New Roman" pitchFamily="18" charset="0"/>
                          <a:ea typeface="+mn-ea"/>
                          <a:cs typeface="Times New Roman" pitchFamily="18" charset="0"/>
                        </a:rPr>
                        <a:t>Опыты: «Снег, лёд -</a:t>
                      </a:r>
                      <a:r>
                        <a:rPr lang="ru-RU" sz="1400" i="0" kern="1200" baseline="0" dirty="0" smtClean="0">
                          <a:solidFill>
                            <a:schemeClr val="dk1"/>
                          </a:solidFill>
                          <a:latin typeface="Times New Roman" pitchFamily="18" charset="0"/>
                          <a:ea typeface="+mn-ea"/>
                          <a:cs typeface="Times New Roman" pitchFamily="18" charset="0"/>
                        </a:rPr>
                        <a:t> </a:t>
                      </a:r>
                      <a:r>
                        <a:rPr lang="ru-RU" sz="1400" i="0" kern="1200" dirty="0" smtClean="0">
                          <a:solidFill>
                            <a:schemeClr val="dk1"/>
                          </a:solidFill>
                          <a:latin typeface="Times New Roman" pitchFamily="18" charset="0"/>
                          <a:ea typeface="+mn-ea"/>
                          <a:cs typeface="Times New Roman" pitchFamily="18" charset="0"/>
                        </a:rPr>
                        <a:t>какой он?»</a:t>
                      </a:r>
                    </a:p>
                    <a:p>
                      <a:r>
                        <a:rPr lang="ru-RU" sz="1400" i="0" kern="1200" dirty="0" smtClean="0">
                          <a:solidFill>
                            <a:schemeClr val="dk1"/>
                          </a:solidFill>
                          <a:latin typeface="Times New Roman" pitchFamily="18" charset="0"/>
                          <a:ea typeface="+mn-ea"/>
                          <a:cs typeface="Times New Roman" pitchFamily="18" charset="0"/>
                        </a:rPr>
                        <a:t>Наблюдение</a:t>
                      </a:r>
                      <a:r>
                        <a:rPr lang="ru-RU" sz="1400" i="0" kern="1200" baseline="0" dirty="0" smtClean="0">
                          <a:solidFill>
                            <a:schemeClr val="dk1"/>
                          </a:solidFill>
                          <a:latin typeface="Times New Roman" pitchFamily="18" charset="0"/>
                          <a:ea typeface="+mn-ea"/>
                          <a:cs typeface="Times New Roman" pitchFamily="18" charset="0"/>
                        </a:rPr>
                        <a:t> за снегопадом, рассматривание льда на участке.</a:t>
                      </a:r>
                      <a:endParaRPr lang="ru-RU" sz="1400" i="0" kern="1200" dirty="0" smtClean="0">
                        <a:solidFill>
                          <a:schemeClr val="dk1"/>
                        </a:solidFill>
                        <a:latin typeface="Times New Roman" pitchFamily="18" charset="0"/>
                        <a:ea typeface="+mn-ea"/>
                        <a:cs typeface="Times New Roman" pitchFamily="18" charset="0"/>
                      </a:endParaRPr>
                    </a:p>
                    <a:p>
                      <a:r>
                        <a:rPr lang="ru-RU" sz="1400" i="0" kern="1200" dirty="0" smtClean="0">
                          <a:solidFill>
                            <a:schemeClr val="dk1"/>
                          </a:solidFill>
                          <a:latin typeface="Times New Roman" pitchFamily="18" charset="0"/>
                          <a:ea typeface="+mn-ea"/>
                          <a:cs typeface="Times New Roman" pitchFamily="18" charset="0"/>
                        </a:rPr>
                        <a:t>Пальчиковая гимнастика «Мы снежинки»</a:t>
                      </a:r>
                    </a:p>
                    <a:p>
                      <a:r>
                        <a:rPr lang="ru-RU" sz="1400" i="0" kern="1200" dirty="0" smtClean="0">
                          <a:solidFill>
                            <a:schemeClr val="dk1"/>
                          </a:solidFill>
                          <a:latin typeface="Times New Roman" pitchFamily="18" charset="0"/>
                          <a:ea typeface="+mn-ea"/>
                          <a:cs typeface="Times New Roman" pitchFamily="18" charset="0"/>
                        </a:rPr>
                        <a:t>Х/т: аппликация «Снеговик»</a:t>
                      </a:r>
                    </a:p>
                    <a:p>
                      <a:r>
                        <a:rPr lang="ru-RU" sz="1400" i="0" kern="1200" dirty="0" smtClean="0">
                          <a:solidFill>
                            <a:schemeClr val="dk1"/>
                          </a:solidFill>
                          <a:latin typeface="Times New Roman" pitchFamily="18" charset="0"/>
                          <a:ea typeface="+mn-ea"/>
                          <a:cs typeface="Times New Roman" pitchFamily="18" charset="0"/>
                        </a:rPr>
                        <a:t>Лепка из снега,</a:t>
                      </a:r>
                      <a:r>
                        <a:rPr lang="ru-RU" sz="1400" i="0" kern="1200" baseline="0" dirty="0" smtClean="0">
                          <a:solidFill>
                            <a:schemeClr val="dk1"/>
                          </a:solidFill>
                          <a:latin typeface="Times New Roman" pitchFamily="18" charset="0"/>
                          <a:ea typeface="+mn-ea"/>
                          <a:cs typeface="Times New Roman" pitchFamily="18" charset="0"/>
                        </a:rPr>
                        <a:t> игровая деятельность со снегом и льдом</a:t>
                      </a:r>
                      <a:endParaRPr lang="ru-RU" sz="1400" i="0" kern="1200" dirty="0" smtClean="0">
                        <a:solidFill>
                          <a:schemeClr val="dk1"/>
                        </a:solidFill>
                        <a:latin typeface="Times New Roman" pitchFamily="18" charset="0"/>
                        <a:ea typeface="+mn-ea"/>
                        <a:cs typeface="Times New Roman" pitchFamily="18" charset="0"/>
                      </a:endParaRPr>
                    </a:p>
                    <a:p>
                      <a:r>
                        <a:rPr lang="ru-RU" sz="1400" i="0" kern="1200" dirty="0" smtClean="0">
                          <a:solidFill>
                            <a:schemeClr val="dk1"/>
                          </a:solidFill>
                          <a:latin typeface="Times New Roman" pitchFamily="18" charset="0"/>
                          <a:ea typeface="+mn-ea"/>
                          <a:cs typeface="Times New Roman" pitchFamily="18" charset="0"/>
                        </a:rPr>
                        <a:t>Трудовая деятельность на участке «Чистим снег».</a:t>
                      </a:r>
                    </a:p>
                    <a:p>
                      <a:r>
                        <a:rPr lang="ru-RU" sz="1400" i="0" kern="1200" dirty="0" smtClean="0">
                          <a:solidFill>
                            <a:schemeClr val="dk1"/>
                          </a:solidFill>
                          <a:latin typeface="Times New Roman" pitchFamily="18" charset="0"/>
                          <a:ea typeface="+mn-ea"/>
                          <a:cs typeface="Times New Roman" pitchFamily="18" charset="0"/>
                        </a:rPr>
                        <a:t>Наблюдение за транспортом, который чистит снег во дворах города.</a:t>
                      </a:r>
                    </a:p>
                  </a:txBody>
                  <a:tcPr/>
                </a:tc>
                <a:tc>
                  <a:txBody>
                    <a:bodyPr/>
                    <a:lstStyle/>
                    <a:p>
                      <a:pPr algn="ctr"/>
                      <a:r>
                        <a:rPr lang="ru-RU" sz="1400" b="1" i="0" dirty="0" smtClean="0">
                          <a:latin typeface="Times New Roman" pitchFamily="18" charset="0"/>
                          <a:cs typeface="Times New Roman" pitchFamily="18" charset="0"/>
                        </a:rPr>
                        <a:t>декабрь</a:t>
                      </a:r>
                      <a:endParaRPr lang="ru-RU" sz="1400" b="1" i="0" dirty="0">
                        <a:latin typeface="Times New Roman" pitchFamily="18" charset="0"/>
                        <a:cs typeface="Times New Roman" pitchFamily="18" charset="0"/>
                      </a:endParaRPr>
                    </a:p>
                  </a:txBody>
                  <a:tcPr/>
                </a:tc>
              </a:tr>
              <a:tr h="370840">
                <a:tc>
                  <a:txBody>
                    <a:bodyPr/>
                    <a:lstStyle/>
                    <a:p>
                      <a:pPr algn="ctr"/>
                      <a:r>
                        <a:rPr lang="ru-RU" sz="1400" b="1" i="0" dirty="0" smtClean="0">
                          <a:latin typeface="Times New Roman" pitchFamily="18" charset="0"/>
                          <a:cs typeface="Times New Roman" pitchFamily="18" charset="0"/>
                        </a:rPr>
                        <a:t>4.</a:t>
                      </a:r>
                      <a:endParaRPr lang="ru-RU" sz="1400" b="1" i="0" dirty="0">
                        <a:latin typeface="Times New Roman" pitchFamily="18" charset="0"/>
                        <a:cs typeface="Times New Roman" pitchFamily="18" charset="0"/>
                      </a:endParaRPr>
                    </a:p>
                  </a:txBody>
                  <a:tcPr/>
                </a:tc>
                <a:tc>
                  <a:txBody>
                    <a:bodyPr/>
                    <a:lstStyle/>
                    <a:p>
                      <a:r>
                        <a:rPr lang="ru-RU" sz="1400" b="1" i="0" kern="1200" dirty="0" smtClean="0">
                          <a:solidFill>
                            <a:schemeClr val="dk1"/>
                          </a:solidFill>
                          <a:latin typeface="Times New Roman" pitchFamily="18" charset="0"/>
                          <a:ea typeface="+mn-ea"/>
                          <a:cs typeface="Times New Roman" pitchFamily="18" charset="0"/>
                        </a:rPr>
                        <a:t>Пластилин</a:t>
                      </a:r>
                      <a:endParaRPr lang="ru-RU" sz="1400" i="0" kern="1200" dirty="0" smtClean="0">
                        <a:solidFill>
                          <a:schemeClr val="dk1"/>
                        </a:solidFill>
                        <a:latin typeface="Times New Roman" pitchFamily="18" charset="0"/>
                        <a:ea typeface="+mn-ea"/>
                        <a:cs typeface="Times New Roman" pitchFamily="18" charset="0"/>
                      </a:endParaRPr>
                    </a:p>
                    <a:p>
                      <a:r>
                        <a:rPr lang="ru-RU" sz="1400" i="0" kern="1200" dirty="0" smtClean="0">
                          <a:solidFill>
                            <a:schemeClr val="dk1"/>
                          </a:solidFill>
                          <a:latin typeface="Times New Roman" pitchFamily="18" charset="0"/>
                          <a:ea typeface="+mn-ea"/>
                          <a:cs typeface="Times New Roman" pitchFamily="18" charset="0"/>
                        </a:rPr>
                        <a:t>Игры- эксперименты с пластилином </a:t>
                      </a:r>
                    </a:p>
                    <a:p>
                      <a:r>
                        <a:rPr lang="ru-RU" sz="1400" i="0" kern="1200" dirty="0" smtClean="0">
                          <a:solidFill>
                            <a:schemeClr val="dk1"/>
                          </a:solidFill>
                          <a:latin typeface="Times New Roman" pitchFamily="18" charset="0"/>
                          <a:ea typeface="+mn-ea"/>
                          <a:cs typeface="Times New Roman" pitchFamily="18" charset="0"/>
                        </a:rPr>
                        <a:t>Лепка «Птички –невелички»</a:t>
                      </a:r>
                      <a:endParaRPr lang="ru-RU" sz="1400" i="0" dirty="0">
                        <a:latin typeface="Times New Roman" pitchFamily="18" charset="0"/>
                        <a:cs typeface="Times New Roman" pitchFamily="18" charset="0"/>
                      </a:endParaRPr>
                    </a:p>
                  </a:txBody>
                  <a:tcPr/>
                </a:tc>
                <a:tc>
                  <a:txBody>
                    <a:bodyPr/>
                    <a:lstStyle/>
                    <a:p>
                      <a:pPr algn="ctr"/>
                      <a:r>
                        <a:rPr lang="ru-RU" sz="1400" b="1" i="0" dirty="0" smtClean="0">
                          <a:latin typeface="Times New Roman" pitchFamily="18" charset="0"/>
                          <a:cs typeface="Times New Roman" pitchFamily="18" charset="0"/>
                        </a:rPr>
                        <a:t>январь</a:t>
                      </a:r>
                      <a:endParaRPr lang="ru-RU" sz="1400" b="1" i="0" dirty="0">
                        <a:latin typeface="Times New Roman" pitchFamily="18" charset="0"/>
                        <a:cs typeface="Times New Roman" pitchFamily="18" charset="0"/>
                      </a:endParaRPr>
                    </a:p>
                  </a:txBody>
                  <a:tcPr/>
                </a:tc>
              </a:tr>
              <a:tr h="370840">
                <a:tc>
                  <a:txBody>
                    <a:bodyPr/>
                    <a:lstStyle/>
                    <a:p>
                      <a:pPr algn="ctr"/>
                      <a:r>
                        <a:rPr lang="ru-RU" sz="1400" b="1" i="0" dirty="0" smtClean="0">
                          <a:latin typeface="Times New Roman" pitchFamily="18" charset="0"/>
                          <a:cs typeface="Times New Roman" pitchFamily="18" charset="0"/>
                        </a:rPr>
                        <a:t>5.</a:t>
                      </a:r>
                      <a:endParaRPr lang="ru-RU" sz="1400" b="1" i="0" dirty="0">
                        <a:latin typeface="Times New Roman" pitchFamily="18" charset="0"/>
                        <a:cs typeface="Times New Roman" pitchFamily="18" charset="0"/>
                      </a:endParaRPr>
                    </a:p>
                  </a:txBody>
                  <a:tcPr/>
                </a:tc>
                <a:tc>
                  <a:txBody>
                    <a:bodyPr/>
                    <a:lstStyle/>
                    <a:p>
                      <a:r>
                        <a:rPr lang="ru-RU" sz="1400" b="1" i="0" kern="1200" dirty="0" smtClean="0">
                          <a:solidFill>
                            <a:schemeClr val="dk1"/>
                          </a:solidFill>
                          <a:latin typeface="Times New Roman" pitchFamily="18" charset="0"/>
                          <a:ea typeface="+mn-ea"/>
                          <a:cs typeface="Times New Roman" pitchFamily="18" charset="0"/>
                        </a:rPr>
                        <a:t>Бумага</a:t>
                      </a:r>
                    </a:p>
                    <a:p>
                      <a:r>
                        <a:rPr lang="ru-RU" sz="1400" i="0" kern="1200" dirty="0" smtClean="0">
                          <a:solidFill>
                            <a:schemeClr val="dk1"/>
                          </a:solidFill>
                          <a:latin typeface="Times New Roman" pitchFamily="18" charset="0"/>
                          <a:ea typeface="+mn-ea"/>
                          <a:cs typeface="Times New Roman" pitchFamily="18" charset="0"/>
                        </a:rPr>
                        <a:t> Опыт «Бумага, ее качества и свойства»</a:t>
                      </a:r>
                    </a:p>
                  </a:txBody>
                  <a:tcPr/>
                </a:tc>
                <a:tc>
                  <a:txBody>
                    <a:bodyPr/>
                    <a:lstStyle/>
                    <a:p>
                      <a:pPr algn="ctr"/>
                      <a:r>
                        <a:rPr lang="ru-RU" sz="1400" b="1" i="0" dirty="0" smtClean="0">
                          <a:latin typeface="Times New Roman" pitchFamily="18" charset="0"/>
                          <a:cs typeface="Times New Roman" pitchFamily="18" charset="0"/>
                        </a:rPr>
                        <a:t>февраль</a:t>
                      </a:r>
                      <a:endParaRPr lang="ru-RU" sz="1400" b="1" i="0" dirty="0">
                        <a:latin typeface="Times New Roman" pitchFamily="18" charset="0"/>
                        <a:cs typeface="Times New Roman" pitchFamily="18" charset="0"/>
                      </a:endParaRPr>
                    </a:p>
                  </a:txBody>
                  <a:tcPr/>
                </a:tc>
              </a:tr>
            </a:tbl>
          </a:graphicData>
        </a:graphic>
      </p:graphicFrame>
      <p:sp>
        <p:nvSpPr>
          <p:cNvPr id="3" name="TextBox 2"/>
          <p:cNvSpPr txBox="1"/>
          <p:nvPr/>
        </p:nvSpPr>
        <p:spPr>
          <a:xfrm>
            <a:off x="2000232" y="142852"/>
            <a:ext cx="535785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ru-RU" b="1" dirty="0" smtClean="0">
                <a:solidFill>
                  <a:srgbClr val="FF0000"/>
                </a:solidFill>
                <a:latin typeface="Times New Roman" pitchFamily="18" charset="0"/>
                <a:cs typeface="Times New Roman" pitchFamily="18" charset="0"/>
              </a:rPr>
              <a:t>План работы с детьми на 2019 – 2020 </a:t>
            </a:r>
            <a:r>
              <a:rPr lang="ru-RU" b="1" dirty="0" err="1" smtClean="0">
                <a:solidFill>
                  <a:srgbClr val="FF0000"/>
                </a:solidFill>
                <a:latin typeface="Times New Roman" pitchFamily="18" charset="0"/>
                <a:cs typeface="Times New Roman" pitchFamily="18" charset="0"/>
              </a:rPr>
              <a:t>уч</a:t>
            </a:r>
            <a:r>
              <a:rPr lang="ru-RU" b="1" dirty="0" smtClean="0">
                <a:solidFill>
                  <a:srgbClr val="FF0000"/>
                </a:solidFill>
                <a:latin typeface="Times New Roman" pitchFamily="18" charset="0"/>
                <a:cs typeface="Times New Roman" pitchFamily="18" charset="0"/>
              </a:rPr>
              <a:t>. год</a:t>
            </a:r>
            <a:endParaRPr lang="ru-RU"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949</TotalTime>
  <Words>1582</Words>
  <PresentationFormat>Экран (4:3)</PresentationFormat>
  <Paragraphs>306</Paragraphs>
  <Slides>41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LYDIYA</dc:creator>
  <cp:lastModifiedBy>LYDIYA</cp:lastModifiedBy>
  <cp:revision>115</cp:revision>
  <dcterms:created xsi:type="dcterms:W3CDTF">2019-12-15T15:26:27Z</dcterms:created>
  <dcterms:modified xsi:type="dcterms:W3CDTF">2022-02-13T18:00:32Z</dcterms:modified>
</cp:coreProperties>
</file>