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61" r:id="rId3"/>
    <p:sldId id="263" r:id="rId4"/>
    <p:sldId id="264" r:id="rId5"/>
    <p:sldId id="262" r:id="rId6"/>
    <p:sldId id="265" r:id="rId7"/>
    <p:sldId id="266" r:id="rId8"/>
    <p:sldId id="267"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2" autoAdjust="0"/>
    <p:restoredTop sz="72881" autoAdjust="0"/>
  </p:normalViewPr>
  <p:slideViewPr>
    <p:cSldViewPr>
      <p:cViewPr varScale="1">
        <p:scale>
          <a:sx n="63" d="100"/>
          <a:sy n="63" d="100"/>
        </p:scale>
        <p:origin x="-2002"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0B6D17-8491-4BFC-A5F0-4A597AA5E103}" type="datetimeFigureOut">
              <a:rPr lang="ru-RU" smtClean="0"/>
              <a:pPr/>
              <a:t>13.02.2022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F569E-710D-499F-B241-EC19FB61FA4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Месопотамия</a:t>
            </a:r>
            <a:r>
              <a:rPr lang="ru-RU" baseline="0" dirty="0" smtClean="0"/>
              <a:t> – древнейшая цивилизация в истории человечества. </a:t>
            </a:r>
          </a:p>
          <a:p>
            <a:r>
              <a:rPr lang="ru-RU" baseline="0" dirty="0" smtClean="0"/>
              <a:t>Современные государства, включающие земли Месопотамии, - Ирак, часть Сирии, Турции, Ирана и Кувейта.</a:t>
            </a:r>
          </a:p>
          <a:p>
            <a:r>
              <a:rPr lang="ru-RU" baseline="0" dirty="0" smtClean="0"/>
              <a:t>С Месопотамией связаны такие древние культуры как шумерская, ассирийская, аккадская и вавилонская.</a:t>
            </a:r>
          </a:p>
          <a:p>
            <a:r>
              <a:rPr lang="ru-RU" baseline="0" dirty="0" smtClean="0"/>
              <a:t>Изучать этот период истории непросто, поскольку все эти культуры взаимодействовали  друг с другом.</a:t>
            </a:r>
          </a:p>
          <a:p>
            <a:r>
              <a:rPr lang="ru-RU" baseline="0" dirty="0" smtClean="0"/>
              <a:t>Я сегодня хочу рассказать о вавилонском периоде древней цивилизации.</a:t>
            </a:r>
          </a:p>
          <a:p>
            <a:endParaRPr lang="ru-RU" baseline="0" dirty="0" smtClean="0"/>
          </a:p>
        </p:txBody>
      </p:sp>
      <p:sp>
        <p:nvSpPr>
          <p:cNvPr id="4" name="Номер слайда 3"/>
          <p:cNvSpPr>
            <a:spLocks noGrp="1"/>
          </p:cNvSpPr>
          <p:nvPr>
            <p:ph type="sldNum" sz="quarter" idx="10"/>
          </p:nvPr>
        </p:nvSpPr>
        <p:spPr/>
        <p:txBody>
          <a:bodyPr/>
          <a:lstStyle/>
          <a:p>
            <a:fld id="{089F569E-710D-499F-B241-EC19FB61FA48}"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Вавилон был небольшим городом-государством в центре Месопотамии на протяжении целого века после своего основания в 1894 г. до н. э. Всё изменилось с приходом к власти Хаммурапи, правившем с 1792 до 1750 гг. до н. э. Хаммурапи был сильным и эффективным правителем, выстроившим централизованную бюрократическую систему на основе налогообложения. Хаммурапи освободил Вавилон от чужеземного владычества, а затем завоевал всю южную Месопотамию, подарив региону стабильность и название </a:t>
            </a:r>
            <a:r>
              <a:rPr lang="ru-RU" sz="1200" b="0" i="0" kern="1200" dirty="0" err="1" smtClean="0">
                <a:solidFill>
                  <a:schemeClr val="tx1"/>
                </a:solidFill>
                <a:latin typeface="+mn-lt"/>
                <a:ea typeface="+mn-ea"/>
                <a:cs typeface="+mn-cs"/>
              </a:rPr>
              <a:t>Вавилония</a:t>
            </a:r>
            <a:r>
              <a:rPr lang="ru-RU" sz="1200" b="0" i="0" kern="1200" dirty="0" smtClean="0">
                <a:solidFill>
                  <a:schemeClr val="tx1"/>
                </a:solidFill>
                <a:latin typeface="+mn-lt"/>
                <a:ea typeface="+mn-ea"/>
                <a:cs typeface="+mn-cs"/>
              </a:rPr>
              <a:t>.</a:t>
            </a:r>
            <a:endParaRPr lang="ru-RU" b="1"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Одним из важнейших достижений Первой вавилонской династии стало составление в 1754 г. до н. э. кодекса законов — так называемых </a:t>
            </a:r>
            <a:r>
              <a:rPr lang="ru-RU" sz="1200" b="1" i="0" kern="1200" dirty="0" smtClean="0">
                <a:solidFill>
                  <a:schemeClr val="tx1"/>
                </a:solidFill>
                <a:latin typeface="+mn-lt"/>
                <a:ea typeface="+mn-ea"/>
                <a:cs typeface="+mn-cs"/>
              </a:rPr>
              <a:t>Законов Хаммурапи</a:t>
            </a:r>
            <a:r>
              <a:rPr lang="ru-RU" sz="1200" b="0" i="0" kern="1200" dirty="0" smtClean="0">
                <a:solidFill>
                  <a:schemeClr val="tx1"/>
                </a:solidFill>
                <a:latin typeface="+mn-lt"/>
                <a:ea typeface="+mn-ea"/>
                <a:cs typeface="+mn-cs"/>
              </a:rPr>
              <a:t> (или «Кодекса Хаммурапи»), в которых были собраны и унифицированы письменные законы шумеров, аккадцев и ассирийцев.</a:t>
            </a:r>
            <a:endParaRPr lang="ru-RU" b="1"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Этот рельеф изображает сидящего на троне бога,</a:t>
            </a:r>
            <a:r>
              <a:rPr lang="ru-RU" baseline="0" dirty="0" smtClean="0"/>
              <a:t> который вручает царю Хаммурапи символ справедливости.</a:t>
            </a:r>
          </a:p>
          <a:p>
            <a:r>
              <a:rPr lang="ru-RU" baseline="0" dirty="0" smtClean="0"/>
              <a:t>Внизу вырезали текст свода, или кодекса, законов, которые составил Хаммурапи.</a:t>
            </a:r>
          </a:p>
          <a:p>
            <a:r>
              <a:rPr lang="ru-RU" baseline="0" dirty="0" smtClean="0"/>
              <a:t>Это наиболее полный из известных нам древних кодексов.</a:t>
            </a:r>
            <a:endParaRPr lang="ru-RU"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Кодекс Хаммурапи был очень похож на кодекс законов шумерского царя </a:t>
            </a:r>
            <a:r>
              <a:rPr lang="ru-RU" sz="1200" b="0" i="0" kern="1200" dirty="0" err="1" smtClean="0">
                <a:solidFill>
                  <a:schemeClr val="tx1"/>
                </a:solidFill>
                <a:latin typeface="+mn-lt"/>
                <a:ea typeface="+mn-ea"/>
                <a:cs typeface="+mn-cs"/>
              </a:rPr>
              <a:t>Ур-Намму</a:t>
            </a:r>
            <a:r>
              <a:rPr lang="ru-RU" sz="1200" b="0" i="0" kern="1200" dirty="0" smtClean="0">
                <a:solidFill>
                  <a:schemeClr val="tx1"/>
                </a:solidFill>
                <a:latin typeface="+mn-lt"/>
                <a:ea typeface="+mn-ea"/>
                <a:cs typeface="+mn-cs"/>
              </a:rPr>
              <a:t>, составленный в 2100—2050 гг. до н. э. Законы Хаммурапи — один из первых крупных письменных трудов, которые удалось расшифровать. Они были составлены около 1754 г. до н. э. шестым царём Вавилона по имени Хаммурапи и записаны на каменной </a:t>
            </a:r>
            <a:r>
              <a:rPr lang="ru-RU" sz="1200" b="1" i="0" kern="1200" dirty="0" smtClean="0">
                <a:solidFill>
                  <a:schemeClr val="tx1"/>
                </a:solidFill>
                <a:latin typeface="+mn-lt"/>
                <a:ea typeface="+mn-ea"/>
                <a:cs typeface="+mn-cs"/>
              </a:rPr>
              <a:t>стеле</a:t>
            </a:r>
            <a:r>
              <a:rPr lang="ru-RU" sz="1200" b="0" i="0" kern="1200" dirty="0" smtClean="0">
                <a:solidFill>
                  <a:schemeClr val="tx1"/>
                </a:solidFill>
                <a:latin typeface="+mn-lt"/>
                <a:ea typeface="+mn-ea"/>
                <a:cs typeface="+mn-cs"/>
              </a:rPr>
              <a:t>, а также глиняных табличках. Кодекс Хаммурапи состоял из 282 законов, и наказания за преступления в них зависели от социального статуса, что не всегда соответствовало принципу «око за око, зуб за зуб». Например, если знатный горожанин ломал руку рабу, ему предписывалось заплатить штраф. Если же представитель знати ломал руку другому знатному вавилонянину, обидчику также ломали руку. Некоторые видят в Законах Хаммурапи раннюю конституцию, где были прописаны презумпция невиновности и возможность предоставления доказательств по тому или иному делу.</a:t>
            </a:r>
            <a:endParaRPr lang="ru-RU"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Некоторые из законов, введенных Хаммурапи, могут показаться нам слишком суровыми.</a:t>
            </a:r>
          </a:p>
          <a:p>
            <a:r>
              <a:rPr lang="ru-RU" dirty="0" smtClean="0"/>
              <a:t>Так, например, если хирург</a:t>
            </a:r>
            <a:r>
              <a:rPr lang="ru-RU" baseline="0" dirty="0" smtClean="0"/>
              <a:t> делал неудачную операцию, в результате которой больной умирал, ему отрубали руку.</a:t>
            </a:r>
            <a:endParaRPr lang="ru-RU"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Другой закон гласил, что</a:t>
            </a:r>
            <a:r>
              <a:rPr lang="ru-RU" baseline="0" dirty="0" smtClean="0"/>
              <a:t> архитектору, построившему дом, который потом рухнул и под развалинами которого погиб его владелец, грозила смертная казнь.</a:t>
            </a:r>
            <a:endParaRPr lang="ru-RU"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Установленная Хаммурапи Вавилонская империя просуществовала 260 лет, пока Вавилон не был разграблен захватчиками в 1531 году до нашей эры. В период между 626 и 539 гг. до н. э. Вавилон снова заявил о себе восхождением </a:t>
            </a:r>
            <a:r>
              <a:rPr lang="ru-RU" sz="1200" b="0" i="0" kern="1200" dirty="0" err="1" smtClean="0">
                <a:solidFill>
                  <a:schemeClr val="tx1"/>
                </a:solidFill>
                <a:latin typeface="+mn-lt"/>
                <a:ea typeface="+mn-ea"/>
                <a:cs typeface="+mn-cs"/>
              </a:rPr>
              <a:t>Нововавилонской</a:t>
            </a:r>
            <a:r>
              <a:rPr lang="ru-RU" sz="1200" b="0" i="0" kern="1200" dirty="0" smtClean="0">
                <a:solidFill>
                  <a:schemeClr val="tx1"/>
                </a:solidFill>
                <a:latin typeface="+mn-lt"/>
                <a:ea typeface="+mn-ea"/>
                <a:cs typeface="+mn-cs"/>
              </a:rPr>
              <a:t> империи, которая в итоге в 539 г. до н. э. была повержена персами, установившими в этом регионе свою власть вплоть до походов Александра Македонского в 335 г. до н. э.</a:t>
            </a:r>
            <a:endParaRPr lang="ru-RU" dirty="0"/>
          </a:p>
        </p:txBody>
      </p:sp>
      <p:sp>
        <p:nvSpPr>
          <p:cNvPr id="4" name="Номер слайда 3"/>
          <p:cNvSpPr>
            <a:spLocks noGrp="1"/>
          </p:cNvSpPr>
          <p:nvPr>
            <p:ph type="sldNum" sz="quarter" idx="10"/>
          </p:nvPr>
        </p:nvSpPr>
        <p:spPr/>
        <p:txBody>
          <a:bodyPr/>
          <a:lstStyle/>
          <a:p>
            <a:fld id="{089F569E-710D-499F-B241-EC19FB61FA48}"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13.02.2022</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72066" y="4714884"/>
            <a:ext cx="3722494" cy="1815882"/>
          </a:xfrm>
          <a:prstGeom prst="rect">
            <a:avLst/>
          </a:prstGeom>
          <a:noFill/>
        </p:spPr>
        <p:txBody>
          <a:bodyPr wrap="none" rtlCol="0">
            <a:spAutoFit/>
          </a:bodyPr>
          <a:lstStyle/>
          <a:p>
            <a:r>
              <a:rPr lang="ru-RU" sz="2800" b="1" i="1" dirty="0" smtClean="0">
                <a:solidFill>
                  <a:srgbClr val="663300"/>
                </a:solidFill>
                <a:effectLst>
                  <a:outerShdw blurRad="38100" dist="38100" dir="2700000" algn="tl">
                    <a:srgbClr val="000000">
                      <a:alpha val="43137"/>
                    </a:srgbClr>
                  </a:outerShdw>
                </a:effectLst>
              </a:rPr>
              <a:t>Проект ученицы</a:t>
            </a:r>
          </a:p>
          <a:p>
            <a:r>
              <a:rPr lang="ru-RU" sz="2800" b="1" i="1" dirty="0" smtClean="0">
                <a:solidFill>
                  <a:srgbClr val="663300"/>
                </a:solidFill>
                <a:effectLst>
                  <a:outerShdw blurRad="38100" dist="38100" dir="2700000" algn="tl">
                    <a:srgbClr val="000000">
                      <a:alpha val="43137"/>
                    </a:srgbClr>
                  </a:outerShdw>
                </a:effectLst>
              </a:rPr>
              <a:t>5 «В»</a:t>
            </a:r>
          </a:p>
          <a:p>
            <a:r>
              <a:rPr lang="ru-RU" sz="2800" b="1" i="1" dirty="0" smtClean="0">
                <a:solidFill>
                  <a:srgbClr val="663300"/>
                </a:solidFill>
                <a:effectLst>
                  <a:outerShdw blurRad="38100" dist="38100" dir="2700000" algn="tl">
                    <a:srgbClr val="000000">
                      <a:alpha val="43137"/>
                    </a:srgbClr>
                  </a:outerShdw>
                </a:effectLst>
              </a:rPr>
              <a:t>     Матовой</a:t>
            </a:r>
          </a:p>
          <a:p>
            <a:r>
              <a:rPr lang="ru-RU" sz="2800" b="1" i="1" dirty="0" smtClean="0">
                <a:solidFill>
                  <a:srgbClr val="663300"/>
                </a:solidFill>
                <a:effectLst>
                  <a:outerShdw blurRad="38100" dist="38100" dir="2700000" algn="tl">
                    <a:srgbClr val="000000">
                      <a:alpha val="43137"/>
                    </a:srgbClr>
                  </a:outerShdw>
                </a:effectLst>
              </a:rPr>
              <a:t>               Марины</a:t>
            </a:r>
            <a:endParaRPr lang="ru-RU" sz="2800" b="1" i="1" dirty="0">
              <a:solidFill>
                <a:srgbClr val="663300"/>
              </a:solidFill>
              <a:effectLst>
                <a:outerShdw blurRad="38100" dist="38100" dir="2700000" algn="tl">
                  <a:srgbClr val="000000">
                    <a:alpha val="43137"/>
                  </a:srgbClr>
                </a:outerShdw>
              </a:effectLst>
            </a:endParaRPr>
          </a:p>
        </p:txBody>
      </p:sp>
      <p:pic>
        <p:nvPicPr>
          <p:cNvPr id="4098" name="Picture 2" descr="https://avatars.mds.yandex.net/get-zen_doc/1062011/pub_5b98dcbbadeb8200aa3b250e_5b98dda123420100aaa0e29e/scale_1200"/>
          <p:cNvPicPr>
            <a:picLocks noChangeAspect="1" noChangeArrowheads="1"/>
          </p:cNvPicPr>
          <p:nvPr/>
        </p:nvPicPr>
        <p:blipFill>
          <a:blip r:embed="rId3" cstate="email"/>
          <a:srcRect/>
          <a:stretch>
            <a:fillRect/>
          </a:stretch>
        </p:blipFill>
        <p:spPr bwMode="auto">
          <a:xfrm>
            <a:off x="785786" y="357166"/>
            <a:ext cx="6885805" cy="4556108"/>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0364" y="4857760"/>
            <a:ext cx="2972289" cy="769441"/>
          </a:xfrm>
          <a:prstGeom prst="rect">
            <a:avLst/>
          </a:prstGeom>
          <a:noFill/>
        </p:spPr>
        <p:txBody>
          <a:bodyPr wrap="none" rtlCol="0">
            <a:spAutoFit/>
          </a:bodyPr>
          <a:lstStyle/>
          <a:p>
            <a:r>
              <a:rPr lang="ru-RU" sz="4400" b="1" i="1" dirty="0" smtClean="0">
                <a:solidFill>
                  <a:srgbClr val="663300"/>
                </a:solidFill>
                <a:effectLst>
                  <a:outerShdw blurRad="38100" dist="38100" dir="2700000" algn="tl">
                    <a:srgbClr val="000000">
                      <a:alpha val="43137"/>
                    </a:srgbClr>
                  </a:outerShdw>
                </a:effectLst>
              </a:rPr>
              <a:t>Вавилон</a:t>
            </a:r>
            <a:endParaRPr lang="ru-RU" sz="4400" b="1" i="1" dirty="0">
              <a:solidFill>
                <a:srgbClr val="663300"/>
              </a:solidFill>
              <a:effectLst>
                <a:outerShdw blurRad="38100" dist="38100" dir="2700000" algn="tl">
                  <a:srgbClr val="000000">
                    <a:alpha val="43137"/>
                  </a:srgbClr>
                </a:outerShdw>
              </a:effectLst>
            </a:endParaRPr>
          </a:p>
        </p:txBody>
      </p:sp>
      <p:pic>
        <p:nvPicPr>
          <p:cNvPr id="3076" name="Picture 4" descr="https://gdenahoditsya.ru/wp-content/uploads/2019/11/avilon64.jpg"/>
          <p:cNvPicPr>
            <a:picLocks noChangeAspect="1" noChangeArrowheads="1"/>
          </p:cNvPicPr>
          <p:nvPr/>
        </p:nvPicPr>
        <p:blipFill>
          <a:blip r:embed="rId3" cstate="email"/>
          <a:srcRect/>
          <a:stretch>
            <a:fillRect/>
          </a:stretch>
        </p:blipFill>
        <p:spPr bwMode="auto">
          <a:xfrm>
            <a:off x="571472" y="785794"/>
            <a:ext cx="7900189" cy="3800452"/>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Карта Вавилонии во времена Хаммурапи. На карте изображены реки Тигр и Евфрат, а также их окрестности. Империя отмечена коричневым цветом, а район Вавилона — красным."/>
          <p:cNvPicPr>
            <a:picLocks noChangeAspect="1" noChangeArrowheads="1"/>
          </p:cNvPicPr>
          <p:nvPr/>
        </p:nvPicPr>
        <p:blipFill>
          <a:blip r:embed="rId3" cstate="email"/>
          <a:srcRect/>
          <a:stretch>
            <a:fillRect/>
          </a:stretch>
        </p:blipFill>
        <p:spPr bwMode="auto">
          <a:xfrm>
            <a:off x="1000100" y="285728"/>
            <a:ext cx="6916533" cy="607223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s://www.citeco.fr/10000-ans-histoire-economie/media/images/resize/w1000_avjc1700_1_premier_texte_mesopotamie.jpg"/>
          <p:cNvPicPr>
            <a:picLocks noChangeAspect="1" noChangeArrowheads="1"/>
          </p:cNvPicPr>
          <p:nvPr/>
        </p:nvPicPr>
        <p:blipFill>
          <a:blip r:embed="rId3" cstate="email"/>
          <a:srcRect/>
          <a:stretch>
            <a:fillRect/>
          </a:stretch>
        </p:blipFill>
        <p:spPr bwMode="auto">
          <a:xfrm>
            <a:off x="2071671" y="357166"/>
            <a:ext cx="4772122" cy="524318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042" y="5286388"/>
            <a:ext cx="5360763" cy="523220"/>
          </a:xfrm>
          <a:prstGeom prst="rect">
            <a:avLst/>
          </a:prstGeom>
          <a:noFill/>
        </p:spPr>
        <p:txBody>
          <a:bodyPr wrap="none" rtlCol="0">
            <a:spAutoFit/>
          </a:bodyPr>
          <a:lstStyle/>
          <a:p>
            <a:r>
              <a:rPr lang="ru-RU" sz="2800" b="1" i="1" dirty="0" smtClean="0">
                <a:solidFill>
                  <a:srgbClr val="663300"/>
                </a:solidFill>
                <a:effectLst>
                  <a:outerShdw blurRad="38100" dist="38100" dir="2700000" algn="tl">
                    <a:srgbClr val="000000">
                      <a:alpha val="43137"/>
                    </a:srgbClr>
                  </a:outerShdw>
                </a:effectLst>
              </a:rPr>
              <a:t>Законы царя Хаммурапи</a:t>
            </a:r>
            <a:endParaRPr lang="ru-RU" sz="2800" b="1" i="1" dirty="0">
              <a:solidFill>
                <a:srgbClr val="663300"/>
              </a:solidFill>
              <a:effectLst>
                <a:outerShdw blurRad="38100" dist="38100" dir="2700000" algn="tl">
                  <a:srgbClr val="000000">
                    <a:alpha val="43137"/>
                  </a:srgbClr>
                </a:outerShdw>
              </a:effectLst>
            </a:endParaRPr>
          </a:p>
        </p:txBody>
      </p:sp>
      <p:pic>
        <p:nvPicPr>
          <p:cNvPr id="3074" name="Picture 2" descr="https://macoshub.ru/uploads/app/1/3214_hammurabi-the-game.jpg"/>
          <p:cNvPicPr>
            <a:picLocks noChangeAspect="1" noChangeArrowheads="1"/>
          </p:cNvPicPr>
          <p:nvPr/>
        </p:nvPicPr>
        <p:blipFill>
          <a:blip r:embed="rId3"/>
          <a:srcRect l="9259" r="9259" b="5556"/>
          <a:stretch>
            <a:fillRect/>
          </a:stretch>
        </p:blipFill>
        <p:spPr bwMode="auto">
          <a:xfrm>
            <a:off x="2357422" y="571480"/>
            <a:ext cx="4143404" cy="4802582"/>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8794" y="5214950"/>
            <a:ext cx="4362092" cy="523220"/>
          </a:xfrm>
          <a:prstGeom prst="rect">
            <a:avLst/>
          </a:prstGeom>
          <a:noFill/>
        </p:spPr>
        <p:txBody>
          <a:bodyPr wrap="none" rtlCol="0">
            <a:spAutoFit/>
          </a:bodyPr>
          <a:lstStyle/>
          <a:p>
            <a:r>
              <a:rPr lang="ru-RU" sz="2800" b="1" i="1" dirty="0" smtClean="0">
                <a:solidFill>
                  <a:srgbClr val="663300"/>
                </a:solidFill>
                <a:effectLst>
                  <a:outerShdw blurRad="38100" dist="38100" dir="2700000" algn="tl">
                    <a:srgbClr val="000000">
                      <a:alpha val="43137"/>
                    </a:srgbClr>
                  </a:outerShdw>
                </a:effectLst>
              </a:rPr>
              <a:t>Законы  Хаммурапи</a:t>
            </a:r>
            <a:endParaRPr lang="ru-RU" sz="2800" b="1" i="1" dirty="0">
              <a:solidFill>
                <a:srgbClr val="663300"/>
              </a:solidFill>
              <a:effectLst>
                <a:outerShdw blurRad="38100" dist="38100" dir="2700000" algn="tl">
                  <a:srgbClr val="000000">
                    <a:alpha val="43137"/>
                  </a:srgbClr>
                </a:outerShdw>
              </a:effectLst>
            </a:endParaRPr>
          </a:p>
        </p:txBody>
      </p:sp>
      <p:pic>
        <p:nvPicPr>
          <p:cNvPr id="26626" name="Picture 2" descr="https://cf.ppt-online.org/files/slide/w/W2qQ8zIenbPYJiD0sX6vh9f5BEyV3AdcUlTN71/slide-20.jpg"/>
          <p:cNvPicPr>
            <a:picLocks noChangeAspect="1" noChangeArrowheads="1"/>
          </p:cNvPicPr>
          <p:nvPr/>
        </p:nvPicPr>
        <p:blipFill>
          <a:blip r:embed="rId3"/>
          <a:srcRect/>
          <a:stretch>
            <a:fillRect/>
          </a:stretch>
        </p:blipFill>
        <p:spPr bwMode="auto">
          <a:xfrm>
            <a:off x="1071538" y="571480"/>
            <a:ext cx="6344468" cy="4429157"/>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5984" y="5000636"/>
            <a:ext cx="4362092" cy="523220"/>
          </a:xfrm>
          <a:prstGeom prst="rect">
            <a:avLst/>
          </a:prstGeom>
          <a:noFill/>
        </p:spPr>
        <p:txBody>
          <a:bodyPr wrap="none" rtlCol="0">
            <a:spAutoFit/>
          </a:bodyPr>
          <a:lstStyle/>
          <a:p>
            <a:r>
              <a:rPr lang="ru-RU" sz="2800" b="1" i="1" dirty="0" smtClean="0">
                <a:solidFill>
                  <a:srgbClr val="663300"/>
                </a:solidFill>
                <a:effectLst>
                  <a:outerShdw blurRad="38100" dist="38100" dir="2700000" algn="tl">
                    <a:srgbClr val="000000">
                      <a:alpha val="43137"/>
                    </a:srgbClr>
                  </a:outerShdw>
                </a:effectLst>
              </a:rPr>
              <a:t>Законы  Хаммурапи</a:t>
            </a:r>
            <a:endParaRPr lang="ru-RU" sz="2800" b="1" i="1" dirty="0">
              <a:solidFill>
                <a:srgbClr val="663300"/>
              </a:solidFill>
              <a:effectLst>
                <a:outerShdw blurRad="38100" dist="38100" dir="2700000" algn="tl">
                  <a:srgbClr val="000000">
                    <a:alpha val="43137"/>
                  </a:srgbClr>
                </a:outerShdw>
              </a:effectLst>
            </a:endParaRPr>
          </a:p>
        </p:txBody>
      </p:sp>
      <p:pic>
        <p:nvPicPr>
          <p:cNvPr id="32779" name="Picture 11"/>
          <p:cNvPicPr>
            <a:picLocks noChangeAspect="1" noChangeArrowheads="1"/>
          </p:cNvPicPr>
          <p:nvPr/>
        </p:nvPicPr>
        <p:blipFill>
          <a:blip r:embed="rId3"/>
          <a:srcRect/>
          <a:stretch>
            <a:fillRect/>
          </a:stretch>
        </p:blipFill>
        <p:spPr bwMode="auto">
          <a:xfrm>
            <a:off x="1857356" y="714356"/>
            <a:ext cx="5643602" cy="4214842"/>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s://zhitanska.com/wp-content/uploads/2017/07/tower_of_babel.jpg"/>
          <p:cNvPicPr>
            <a:picLocks noChangeAspect="1" noChangeArrowheads="1"/>
          </p:cNvPicPr>
          <p:nvPr/>
        </p:nvPicPr>
        <p:blipFill>
          <a:blip r:embed="rId3" cstate="email"/>
          <a:srcRect/>
          <a:stretch>
            <a:fillRect/>
          </a:stretch>
        </p:blipFill>
        <p:spPr bwMode="auto">
          <a:xfrm>
            <a:off x="428596" y="857232"/>
            <a:ext cx="8164344" cy="4572032"/>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53</TotalTime>
  <Words>428</Words>
  <PresentationFormat>Экран (4:3)</PresentationFormat>
  <Paragraphs>31</Paragraphs>
  <Slides>8</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Аспект</vt:lpstr>
      <vt:lpstr>Слайд 1</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ТЦ Рубин</dc:creator>
  <cp:lastModifiedBy>ТЦ Рубин</cp:lastModifiedBy>
  <cp:revision>8</cp:revision>
  <dcterms:created xsi:type="dcterms:W3CDTF">2021-11-02T17:20:17Z</dcterms:created>
  <dcterms:modified xsi:type="dcterms:W3CDTF">2022-02-13T18:39:16Z</dcterms:modified>
</cp:coreProperties>
</file>