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7" r:id="rId3"/>
    <p:sldId id="271" r:id="rId4"/>
    <p:sldId id="272" r:id="rId5"/>
    <p:sldId id="258" r:id="rId6"/>
    <p:sldId id="273" r:id="rId7"/>
    <p:sldId id="262" r:id="rId8"/>
    <p:sldId id="287" r:id="rId9"/>
    <p:sldId id="288" r:id="rId10"/>
    <p:sldId id="274" r:id="rId11"/>
    <p:sldId id="275" r:id="rId12"/>
    <p:sldId id="289" r:id="rId13"/>
    <p:sldId id="28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40" d="100"/>
          <a:sy n="40" d="100"/>
        </p:scale>
        <p:origin x="-1902" y="-8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5" name="Группа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"/>
              </a:spcBef>
            </a:pPr>
            <a:r>
              <a:rPr lang="ru-RU" dirty="0" smtClean="0">
                <a:solidFill>
                  <a:srgbClr val="9A5315">
                    <a:lumMod val="50000"/>
                  </a:srgbClr>
                </a:solidFill>
              </a:rPr>
              <a:t>Викторина по русскому языку и литературе</a:t>
            </a:r>
            <a:endParaRPr lang="ru-RU" sz="54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98562" y="2362200"/>
            <a:ext cx="10058402" cy="1524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Задание 6. Кто быстрее, кто больше?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Сообразительность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7874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810125"/>
            <a:ext cx="10058402" cy="4892843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7. Назовите </a:t>
            </a:r>
            <a:r>
              <a:rPr lang="ru-RU" b="1" dirty="0"/>
              <a:t>слово по его лексическому значению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1.Место стоянки судов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2.Глава </a:t>
            </a:r>
            <a:r>
              <a:rPr lang="ru-RU" dirty="0"/>
              <a:t>государства </a:t>
            </a:r>
            <a:br>
              <a:rPr lang="ru-RU" dirty="0"/>
            </a:br>
            <a:r>
              <a:rPr lang="ru-RU" dirty="0"/>
              <a:t>3.Опытный, бывалый, в боях испытанный </a:t>
            </a:r>
            <a:r>
              <a:rPr lang="ru-RU" dirty="0" smtClean="0"/>
              <a:t>воин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4.Человек, совершивший </a:t>
            </a:r>
            <a:r>
              <a:rPr lang="ru-RU" dirty="0" smtClean="0"/>
              <a:t>подвиг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5.Руководитель </a:t>
            </a:r>
            <a:r>
              <a:rPr lang="ru-RU" dirty="0" smtClean="0"/>
              <a:t>предприятия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57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6.Работник, ведущий деловую переписку в </a:t>
            </a:r>
            <a:r>
              <a:rPr lang="ru-RU" dirty="0" smtClean="0"/>
              <a:t>учреждении</a:t>
            </a:r>
          </a:p>
          <a:p>
            <a:r>
              <a:rPr lang="ru-RU" dirty="0" smtClean="0"/>
              <a:t>7.Человек</a:t>
            </a:r>
            <a:r>
              <a:rPr lang="ru-RU" dirty="0"/>
              <a:t>, совершающий поездку в поезде, теплоходе, </a:t>
            </a:r>
            <a:r>
              <a:rPr lang="ru-RU" dirty="0" smtClean="0"/>
              <a:t>самолёте</a:t>
            </a:r>
            <a:endParaRPr lang="ru-RU" dirty="0"/>
          </a:p>
          <a:p>
            <a:r>
              <a:rPr lang="ru-RU" dirty="0"/>
              <a:t>8.Победитель в спортивных соревнованиях на первенство страны, </a:t>
            </a:r>
            <a:r>
              <a:rPr lang="ru-RU" dirty="0" smtClean="0"/>
              <a:t>мира</a:t>
            </a:r>
            <a:endParaRPr lang="ru-RU" dirty="0"/>
          </a:p>
          <a:p>
            <a:r>
              <a:rPr lang="ru-RU" dirty="0"/>
              <a:t>9.Больной, лечащийся у </a:t>
            </a:r>
            <a:r>
              <a:rPr lang="ru-RU" dirty="0" smtClean="0"/>
              <a:t>врача</a:t>
            </a:r>
            <a:endParaRPr lang="ru-RU" dirty="0"/>
          </a:p>
          <a:p>
            <a:r>
              <a:rPr lang="ru-RU" dirty="0"/>
              <a:t>10.Титул древнеегипетских </a:t>
            </a:r>
            <a:r>
              <a:rPr lang="ru-RU" dirty="0" smtClean="0"/>
              <a:t>царей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33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Подведение итогов.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0" y="6019800"/>
            <a:ext cx="762000" cy="228600"/>
          </a:xfrm>
        </p:spPr>
        <p:txBody>
          <a:bodyPr/>
          <a:lstStyle/>
          <a:p>
            <a:fld id="{022B156B-59AE-415F-B24B-8756D48BB977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5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50" y="1847850"/>
            <a:ext cx="8189915" cy="1828800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1. Ответить на вопросы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174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Сколько </a:t>
            </a:r>
            <a:r>
              <a:rPr lang="ru-RU" dirty="0"/>
              <a:t>согласных букв в русском языке, а сколько гласных?</a:t>
            </a:r>
          </a:p>
          <a:p>
            <a:r>
              <a:rPr lang="ru-RU" dirty="0" smtClean="0"/>
              <a:t>2. Что </a:t>
            </a:r>
            <a:r>
              <a:rPr lang="ru-RU" dirty="0"/>
              <a:t>обозначает имя прилагательное? </a:t>
            </a:r>
          </a:p>
          <a:p>
            <a:r>
              <a:rPr lang="ru-RU" dirty="0" smtClean="0"/>
              <a:t>3. Что обозначает глагол?</a:t>
            </a:r>
          </a:p>
          <a:p>
            <a:r>
              <a:rPr lang="ru-RU" dirty="0" smtClean="0"/>
              <a:t>4. Что обозначает имя существительное?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87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"/>
              </a:spcBef>
            </a:pPr>
            <a:r>
              <a:rPr lang="ru-RU" dirty="0" smtClean="0">
                <a:solidFill>
                  <a:srgbClr val="9A5315">
                    <a:lumMod val="50000"/>
                  </a:srgbClr>
                </a:solidFill>
                <a:latin typeface="Segoe Print"/>
              </a:rPr>
              <a:t>Задание 2. Уберите лишнее слово</a:t>
            </a:r>
            <a:endParaRPr lang="ru-RU" sz="36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r>
              <a:rPr lang="ru-RU" sz="2400" b="0" i="0" dirty="0" smtClean="0">
                <a:solidFill>
                  <a:srgbClr val="9A5315"/>
                </a:solidFill>
                <a:latin typeface="Segoe Print"/>
                <a:ea typeface="+mn-ea"/>
                <a:cs typeface="+mn-cs"/>
              </a:rPr>
              <a:t>Кататься, убираться, войти, выход</a:t>
            </a:r>
          </a:p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r>
              <a:rPr lang="ru-RU" dirty="0" smtClean="0">
                <a:solidFill>
                  <a:srgbClr val="9A5315"/>
                </a:solidFill>
                <a:latin typeface="Segoe Print"/>
              </a:rPr>
              <a:t>Книга, игрушка, прибавить, постер</a:t>
            </a:r>
            <a:endParaRPr lang="ru-RU" sz="2400" b="0" i="0" dirty="0">
              <a:solidFill>
                <a:srgbClr val="9A5315"/>
              </a:solidFill>
              <a:latin typeface="Segoe Print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1" y="3209925"/>
            <a:ext cx="6485466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27112" y="381000"/>
            <a:ext cx="10058402" cy="1219200"/>
          </a:xfrm>
        </p:spPr>
        <p:txBody>
          <a:bodyPr/>
          <a:lstStyle/>
          <a:p>
            <a:r>
              <a:rPr lang="ru-RU" dirty="0" smtClean="0"/>
              <a:t>Задание 3. Продолжите поговорки, пословицы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- без труда…</a:t>
            </a:r>
          </a:p>
          <a:p>
            <a:r>
              <a:rPr lang="ru-RU" dirty="0"/>
              <a:t>- не пойман…</a:t>
            </a:r>
          </a:p>
          <a:p>
            <a:r>
              <a:rPr lang="ru-RU" dirty="0"/>
              <a:t>- сколько волка не корми</a:t>
            </a:r>
          </a:p>
          <a:p>
            <a:r>
              <a:rPr lang="ru-RU" dirty="0"/>
              <a:t>- смелость города…</a:t>
            </a:r>
          </a:p>
          <a:p>
            <a:r>
              <a:rPr lang="ru-RU" dirty="0"/>
              <a:t>- семь раз измерь…</a:t>
            </a:r>
          </a:p>
          <a:p>
            <a:r>
              <a:rPr lang="ru-RU" dirty="0"/>
              <a:t>- слово не воробей…</a:t>
            </a:r>
          </a:p>
          <a:p>
            <a:r>
              <a:rPr lang="ru-RU" dirty="0"/>
              <a:t>- дело мастера…</a:t>
            </a:r>
          </a:p>
          <a:p>
            <a:r>
              <a:rPr lang="ru-RU" dirty="0"/>
              <a:t>- глаза боятся…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17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640" y="1447801"/>
            <a:ext cx="4641960" cy="971550"/>
          </a:xfrm>
        </p:spPr>
        <p:txBody>
          <a:bodyPr>
            <a:normAutofit fontScale="90000"/>
          </a:bodyPr>
          <a:lstStyle/>
          <a:p>
            <a:pPr>
              <a:spcBef>
                <a:spcPts val="1"/>
              </a:spcBef>
            </a:pPr>
            <a:r>
              <a:rPr lang="ru-RU" dirty="0" smtClean="0">
                <a:solidFill>
                  <a:schemeClr val="tx2"/>
                </a:solidFill>
              </a:rPr>
              <a:t>Задание 4.</a:t>
            </a: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В </a:t>
            </a:r>
            <a:r>
              <a:rPr lang="ru-RU" sz="2800" dirty="0">
                <a:solidFill>
                  <a:schemeClr val="tx2"/>
                </a:solidFill>
              </a:rPr>
              <a:t>какой строке пишется вместо пропущенных букв О</a:t>
            </a:r>
            <a:r>
              <a:rPr lang="ru-RU" sz="2800" dirty="0" smtClean="0">
                <a:solidFill>
                  <a:schemeClr val="tx2"/>
                </a:solidFill>
              </a:rPr>
              <a:t>:</a:t>
            </a:r>
            <a:endParaRPr lang="ru-RU" sz="2800" b="0" i="0" dirty="0">
              <a:solidFill>
                <a:schemeClr val="tx2"/>
              </a:solidFill>
              <a:latin typeface="Segoe Prin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2343151"/>
            <a:ext cx="3840480" cy="2781300"/>
          </a:xfrm>
        </p:spPr>
        <p:txBody>
          <a:bodyPr/>
          <a:lstStyle/>
          <a:p>
            <a:r>
              <a:rPr lang="ru-RU" dirty="0" smtClean="0">
                <a:solidFill>
                  <a:srgbClr val="9A5315"/>
                </a:solidFill>
              </a:rPr>
              <a:t>А</a:t>
            </a:r>
            <a:r>
              <a:rPr lang="ru-RU" dirty="0">
                <a:solidFill>
                  <a:srgbClr val="9A5315"/>
                </a:solidFill>
              </a:rPr>
              <a:t>. дремуч..</a:t>
            </a:r>
            <a:r>
              <a:rPr lang="ru-RU" dirty="0" err="1">
                <a:solidFill>
                  <a:srgbClr val="9A5315"/>
                </a:solidFill>
              </a:rPr>
              <a:t>го</a:t>
            </a:r>
            <a:r>
              <a:rPr lang="ru-RU" dirty="0">
                <a:solidFill>
                  <a:srgbClr val="9A5315"/>
                </a:solidFill>
              </a:rPr>
              <a:t>, свеж..</a:t>
            </a:r>
            <a:r>
              <a:rPr lang="ru-RU" dirty="0" err="1">
                <a:solidFill>
                  <a:srgbClr val="9A5315"/>
                </a:solidFill>
              </a:rPr>
              <a:t>го</a:t>
            </a:r>
            <a:endParaRPr lang="ru-RU" dirty="0">
              <a:solidFill>
                <a:srgbClr val="9A5315"/>
              </a:solidFill>
            </a:endParaRPr>
          </a:p>
          <a:p>
            <a:r>
              <a:rPr lang="ru-RU" dirty="0">
                <a:solidFill>
                  <a:srgbClr val="9A5315"/>
                </a:solidFill>
              </a:rPr>
              <a:t>Б. рыж..</a:t>
            </a:r>
            <a:r>
              <a:rPr lang="ru-RU" dirty="0" err="1">
                <a:solidFill>
                  <a:srgbClr val="9A5315"/>
                </a:solidFill>
              </a:rPr>
              <a:t>го</a:t>
            </a:r>
            <a:r>
              <a:rPr lang="ru-RU" dirty="0">
                <a:solidFill>
                  <a:srgbClr val="9A5315"/>
                </a:solidFill>
              </a:rPr>
              <a:t>, бледнолиц..</a:t>
            </a:r>
            <a:r>
              <a:rPr lang="ru-RU" dirty="0" err="1">
                <a:solidFill>
                  <a:srgbClr val="9A5315"/>
                </a:solidFill>
              </a:rPr>
              <a:t>го</a:t>
            </a:r>
            <a:endParaRPr lang="ru-RU" dirty="0">
              <a:solidFill>
                <a:srgbClr val="9A5315"/>
              </a:solidFill>
            </a:endParaRPr>
          </a:p>
          <a:p>
            <a:r>
              <a:rPr lang="ru-RU" dirty="0">
                <a:solidFill>
                  <a:srgbClr val="9A5315"/>
                </a:solidFill>
              </a:rPr>
              <a:t>В. </a:t>
            </a:r>
            <a:r>
              <a:rPr lang="ru-RU" dirty="0" err="1">
                <a:solidFill>
                  <a:srgbClr val="9A5315"/>
                </a:solidFill>
              </a:rPr>
              <a:t>чуж</a:t>
            </a:r>
            <a:r>
              <a:rPr lang="ru-RU" dirty="0">
                <a:solidFill>
                  <a:srgbClr val="9A5315"/>
                </a:solidFill>
              </a:rPr>
              <a:t>..</a:t>
            </a:r>
            <a:r>
              <a:rPr lang="ru-RU" dirty="0" err="1">
                <a:solidFill>
                  <a:srgbClr val="9A5315"/>
                </a:solidFill>
              </a:rPr>
              <a:t>го</a:t>
            </a:r>
            <a:r>
              <a:rPr lang="ru-RU" dirty="0">
                <a:solidFill>
                  <a:srgbClr val="9A5315"/>
                </a:solidFill>
              </a:rPr>
              <a:t>, </a:t>
            </a:r>
            <a:r>
              <a:rPr lang="ru-RU" dirty="0" err="1">
                <a:solidFill>
                  <a:srgbClr val="9A5315"/>
                </a:solidFill>
              </a:rPr>
              <a:t>больш</a:t>
            </a:r>
            <a:r>
              <a:rPr lang="ru-RU" dirty="0">
                <a:solidFill>
                  <a:srgbClr val="9A5315"/>
                </a:solidFill>
              </a:rPr>
              <a:t>..</a:t>
            </a:r>
            <a:r>
              <a:rPr lang="ru-RU" dirty="0" smtClean="0">
                <a:solidFill>
                  <a:srgbClr val="9A5315"/>
                </a:solidFill>
              </a:rPr>
              <a:t>й</a:t>
            </a:r>
            <a:endParaRPr lang="ru-RU" sz="1800" b="1" i="0" dirty="0">
              <a:solidFill>
                <a:srgbClr val="9A5315"/>
              </a:solidFill>
              <a:latin typeface="Segoe Print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13" y="1421720"/>
            <a:ext cx="5943600" cy="3714750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В каком случае после шипящих не пишется Ь?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А. мороз жгуч..</a:t>
            </a:r>
          </a:p>
          <a:p>
            <a:r>
              <a:rPr lang="ru-RU" dirty="0"/>
              <a:t>Б. русская </a:t>
            </a:r>
            <a:r>
              <a:rPr lang="ru-RU" dirty="0" err="1"/>
              <a:t>реч</a:t>
            </a:r>
            <a:r>
              <a:rPr lang="ru-RU" dirty="0"/>
              <a:t>..</a:t>
            </a:r>
          </a:p>
          <a:p>
            <a:r>
              <a:rPr lang="ru-RU" dirty="0"/>
              <a:t>В. высокая рож.. 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0" y="6019800"/>
            <a:ext cx="762000" cy="228600"/>
          </a:xfrm>
        </p:spPr>
        <p:txBody>
          <a:bodyPr/>
          <a:lstStyle/>
          <a:p>
            <a:fld id="{022B156B-59AE-415F-B24B-8756D48BB977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8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Укажите глагол со значением «трудовые действия»</a:t>
            </a:r>
          </a:p>
          <a:p>
            <a:r>
              <a:rPr lang="ru-RU" dirty="0"/>
              <a:t>А. решать задачу;</a:t>
            </a:r>
          </a:p>
          <a:p>
            <a:r>
              <a:rPr lang="ru-RU" dirty="0"/>
              <a:t>Б. косить траву;</a:t>
            </a:r>
          </a:p>
          <a:p>
            <a:r>
              <a:rPr lang="ru-RU" dirty="0"/>
              <a:t>В. проявлять характер.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Укажите </a:t>
            </a:r>
            <a:r>
              <a:rPr lang="ru-RU" b="1" dirty="0">
                <a:solidFill>
                  <a:schemeClr val="tx2"/>
                </a:solidFill>
              </a:rPr>
              <a:t>глагол со значением «настроение человека»:</a:t>
            </a:r>
          </a:p>
          <a:p>
            <a:r>
              <a:rPr lang="ru-RU" dirty="0"/>
              <a:t>А. печалиться,</a:t>
            </a:r>
          </a:p>
          <a:p>
            <a:r>
              <a:rPr lang="ru-RU" dirty="0"/>
              <a:t>Б. просыпаться;</a:t>
            </a:r>
          </a:p>
          <a:p>
            <a:r>
              <a:rPr lang="ru-RU" dirty="0"/>
              <a:t>В. стареть.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69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65613" y="1104900"/>
            <a:ext cx="6497637" cy="13525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Задание 5. Сколько </a:t>
            </a:r>
            <a:r>
              <a:rPr lang="ru-RU" sz="3200" dirty="0"/>
              <a:t>фразеологизмов в тексте?</a:t>
            </a:r>
            <a:endParaRPr lang="ru-RU" sz="32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695700" y="2609850"/>
            <a:ext cx="8115300" cy="28956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 ног до головы.</a:t>
            </a:r>
          </a:p>
          <a:p>
            <a:r>
              <a:rPr lang="ru-RU" dirty="0"/>
              <a:t>- Когда-то я был с ним на короткой ноге. Но однажды он (с левой ноги встал, что ли?)полез ко мне </a:t>
            </a:r>
            <a:r>
              <a:rPr lang="ru-RU" dirty="0" smtClean="0"/>
              <a:t>драться. Я </a:t>
            </a:r>
            <a:r>
              <a:rPr lang="ru-RU" dirty="0"/>
              <a:t>со всех ног домой! Еле ноги унёс!.. Зато теперь я к нему ни ногой. Ноги моей больше у него не будет! – Да. Ведёт он себя из рук вон плохо. Надо бы взять его в руки. И дать ему по рукам. Чтобы знал: рукам воли не давай! И тогда- руку даю на отсечение- он сразу перестанет распускать руки!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0" y="6019800"/>
            <a:ext cx="762000" cy="228600"/>
          </a:xfrm>
        </p:spPr>
        <p:txBody>
          <a:bodyPr/>
          <a:lstStyle/>
          <a:p>
            <a:fld id="{022B156B-59AE-415F-B24B-8756D48BB977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11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NatureIllustration_16x9_TP103431353.potx" id="{8A6F2D2F-6FDF-40AD-A2FC-E20AC28411A7}" vid="{0B84DAD3-D477-4488-8A04-91C293FC61C2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Цветная презентация, посвященная природе, представленная в альбомной ориентации (широкоэкранный формат)</Template>
  <TotalTime>0</TotalTime>
  <Words>379</Words>
  <Application>Microsoft Office PowerPoint</Application>
  <PresentationFormat>Произвольный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Nature Illustration 16x9</vt:lpstr>
      <vt:lpstr>Викторина по русскому языку и литературе</vt:lpstr>
      <vt:lpstr>Задание 1. Ответить на вопросы</vt:lpstr>
      <vt:lpstr>Презентация PowerPoint</vt:lpstr>
      <vt:lpstr>Задание 2. Уберите лишнее слово</vt:lpstr>
      <vt:lpstr>Задание 3. Продолжите поговорки, пословицы</vt:lpstr>
      <vt:lpstr>Задание 4. В какой строке пишется вместо пропущенных букв О:</vt:lpstr>
      <vt:lpstr>В каком случае после шипящих не пишется Ь?</vt:lpstr>
      <vt:lpstr>Презентация PowerPoint</vt:lpstr>
      <vt:lpstr>Задание 5. Сколько фразеологизмов в тексте?</vt:lpstr>
      <vt:lpstr>Задание 6. Кто быстрее, кто больше?   Сообразительность</vt:lpstr>
      <vt:lpstr>Задание 7. Назовите слово по его лексическому значению.  1.Место стоянки судов  2.Глава государства  3.Опытный, бывалый, в боях испытанный воин 4.Человек, совершивший подвиг 5.Руководитель предприятия</vt:lpstr>
      <vt:lpstr>Презентация PowerPoint</vt:lpstr>
      <vt:lpstr>Подведение итогов.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2016-02-15T18:30:57Z</dcterms:created>
  <dcterms:modified xsi:type="dcterms:W3CDTF">2021-12-08T14:17:37Z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