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367" r:id="rId3"/>
    <p:sldId id="262" r:id="rId4"/>
    <p:sldId id="284" r:id="rId5"/>
    <p:sldId id="369" r:id="rId6"/>
    <p:sldId id="325" r:id="rId7"/>
    <p:sldId id="316" r:id="rId8"/>
    <p:sldId id="288" r:id="rId9"/>
    <p:sldId id="286" r:id="rId10"/>
    <p:sldId id="339" r:id="rId11"/>
    <p:sldId id="342" r:id="rId12"/>
    <p:sldId id="340" r:id="rId13"/>
    <p:sldId id="344" r:id="rId14"/>
    <p:sldId id="361" r:id="rId15"/>
    <p:sldId id="343" r:id="rId16"/>
    <p:sldId id="362" r:id="rId17"/>
    <p:sldId id="363" r:id="rId18"/>
    <p:sldId id="364" r:id="rId19"/>
    <p:sldId id="365" r:id="rId20"/>
    <p:sldId id="36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93481" autoAdjust="0"/>
  </p:normalViewPr>
  <p:slideViewPr>
    <p:cSldViewPr snapToGrid="0">
      <p:cViewPr>
        <p:scale>
          <a:sx n="60" d="100"/>
          <a:sy n="60" d="100"/>
        </p:scale>
        <p:origin x="-1170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73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02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18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07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87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67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548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9311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91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152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718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16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8F6AD-8750-4A78-9422-287D2F713D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B3439-42B5-41B4-8F59-1B67BCEA5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72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LNqOxIWwD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92" y="662490"/>
            <a:ext cx="108108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</a:rPr>
              <a:t>Тема</a:t>
            </a:r>
            <a:r>
              <a:rPr lang="ru-RU" sz="3200" b="0" i="0" u="none" strike="noStrike" baseline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</a:rPr>
              <a:t>. </a:t>
            </a:r>
          </a:p>
          <a:p>
            <a:r>
              <a:rPr lang="ru-RU" sz="4800" b="1" i="0" u="none" strike="noStrike" baseline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</a:rPr>
              <a:t>Введение в астрономию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92" y="2097697"/>
            <a:ext cx="9129872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-Что изучает астрономия</a:t>
            </a:r>
          </a:p>
          <a:p>
            <a:pPr lvl="0"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-Современные представления о Вселенной</a:t>
            </a:r>
          </a:p>
          <a:p>
            <a:pPr lvl="0"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-Методы изучения астрономии 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02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386" y="1036085"/>
            <a:ext cx="10572307" cy="4990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1. Астрономия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– наука, изучающая … </a:t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движение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и происхождение небесных тел и их систем. </a:t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развитие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небесных тел и их природу. </a:t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движение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, природу, происхождение и развитие небесных тел и их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систем.</a:t>
            </a:r>
          </a:p>
        </p:txBody>
      </p:sp>
    </p:spTree>
    <p:extLst>
      <p:ext uri="{BB962C8B-B14F-4D97-AF65-F5344CB8AC3E}">
        <p14:creationId xmlns:p14="http://schemas.microsoft.com/office/powerpoint/2010/main" val="5403193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4020" y="1031383"/>
            <a:ext cx="1001941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2.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центре геоцентрической системы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мира находится…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Солнце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/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Юпитер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 </a:t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Луна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 </a:t>
            </a:r>
            <a:b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</a:b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Г.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Земля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2679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7563" y="1042725"/>
            <a:ext cx="1102596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3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Гелиоцентрическую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модель мира разработал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…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Пифагор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Николай Коперник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Галилео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алилей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Клавдий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Птолемей</a:t>
            </a:r>
          </a:p>
        </p:txBody>
      </p:sp>
    </p:spTree>
    <p:extLst>
      <p:ext uri="{BB962C8B-B14F-4D97-AF65-F5344CB8AC3E}">
        <p14:creationId xmlns:p14="http://schemas.microsoft.com/office/powerpoint/2010/main" val="2055883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195" y="1021459"/>
            <a:ext cx="1102596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4. Вокруг Солнца вращаются …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6 планет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7 планет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8 планет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9 планет</a:t>
            </a:r>
          </a:p>
        </p:txBody>
      </p:sp>
    </p:spTree>
    <p:extLst>
      <p:ext uri="{BB962C8B-B14F-4D97-AF65-F5344CB8AC3E}">
        <p14:creationId xmlns:p14="http://schemas.microsoft.com/office/powerpoint/2010/main" val="2651514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666" y="1010827"/>
            <a:ext cx="1102596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5. К планетам земной группы относятся …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Меркурий, Венера, Уран, Земля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Марс, Земля, Венера, Меркурий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Венера, Земля, Меркурий, Фобос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Г. Меркурий, Земля, Марс,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Юпитер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87474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4651" y="1068571"/>
            <a:ext cx="105829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6. Второй от Солнца планета называется …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Венера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Меркурий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Земля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Марс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756575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0222" y="1026041"/>
            <a:ext cx="105829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7. К планетам-гигантам относят планеты …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Фобос, Юпитер, Сатурн, Уран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Плутон, Нептун, Сатурн, Уран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Нептун, Уран, Сатурн, Юпитер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Г. Марс, Юпитер, Сатурн,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Уран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868265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0222" y="1026041"/>
            <a:ext cx="105829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8. Структура нашей Галактики…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Эллиптическая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Спиральная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Неправильная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Г. Шаровидная </a:t>
            </a:r>
          </a:p>
        </p:txBody>
      </p:sp>
    </p:spTree>
    <p:extLst>
      <p:ext uri="{BB962C8B-B14F-4D97-AF65-F5344CB8AC3E}">
        <p14:creationId xmlns:p14="http://schemas.microsoft.com/office/powerpoint/2010/main" val="2566576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0222" y="1026041"/>
            <a:ext cx="105829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9. Межзвездное пространство …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не заполнено ничем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заполнено пылью и газом 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заполнено обломками космических аппаратов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Г. заполнено невидимым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эфиром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842290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0222" y="1026041"/>
            <a:ext cx="105829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10. Телескоп необходим для того, чтобы …</a:t>
            </a:r>
          </a:p>
          <a:p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А. собрать свет и создать изображение источника.</a:t>
            </a:r>
          </a:p>
          <a:p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Б. собрать свет от небесного объекта и увеличить угол зрения, под которым виден объект.</a:t>
            </a:r>
          </a:p>
          <a:p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В. получить увеличенное изображение небесного тела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.  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44231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23368" y="1297944"/>
            <a:ext cx="6404346" cy="3477875"/>
          </a:xfrm>
          <a:prstGeom prst="rect">
            <a:avLst/>
          </a:prstGeom>
        </p:spPr>
        <p:txBody>
          <a:bodyPr wrap="square">
            <a:spAutoFit/>
            <a:scene3d>
              <a:camera prst="perspectiveLeft"/>
              <a:lightRig rig="threePt" dir="t"/>
            </a:scene3d>
          </a:bodyPr>
          <a:lstStyle/>
          <a:p>
            <a:pPr lvl="0"/>
            <a:r>
              <a:rPr lang="ru-RU" sz="4400" b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наука</a:t>
            </a:r>
            <a:r>
              <a:rPr lang="ru-RU" sz="44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, изучающая движение, строение, происхождение и развитие небесных тел и их систем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7019" y="4971183"/>
            <a:ext cx="9140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(от двух греческих слов: </a:t>
            </a:r>
          </a:p>
          <a:p>
            <a:pPr lvl="0"/>
            <a:r>
              <a:rPr lang="ru-RU" sz="3600" b="1" i="1" dirty="0" err="1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астрон</a:t>
            </a:r>
            <a:r>
              <a:rPr lang="ru-RU" sz="36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 - светило, звезда и </a:t>
            </a:r>
            <a:r>
              <a:rPr lang="ru-RU" sz="3600" b="1" i="1" dirty="0" err="1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номос</a:t>
            </a:r>
            <a:r>
              <a:rPr lang="ru-RU" sz="36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 - закон)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76319"/>
            <a:ext cx="5854038" cy="1200329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pPr lvl="0"/>
            <a:r>
              <a:rPr lang="ru-RU" sz="7200" b="1" dirty="0">
                <a:ln>
                  <a:solidFill>
                    <a:srgbClr val="4472C4">
                      <a:lumMod val="20000"/>
                      <a:lumOff val="80000"/>
                    </a:srgbClr>
                  </a:solidFill>
                </a:ln>
                <a:solidFill>
                  <a:srgbClr val="4472C4">
                    <a:lumMod val="20000"/>
                    <a:lumOff val="80000"/>
                  </a:srgb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Астрономия -</a:t>
            </a:r>
          </a:p>
        </p:txBody>
      </p:sp>
    </p:spTree>
    <p:extLst>
      <p:ext uri="{BB962C8B-B14F-4D97-AF65-F5344CB8AC3E}">
        <p14:creationId xmlns:p14="http://schemas.microsoft.com/office/powerpoint/2010/main" val="1440243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421" y="21770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ubuntu"/>
              </a:rPr>
              <a:t>Домашнее задание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2642" y="1308116"/>
            <a:ext cx="104766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>
              <a:spcAft>
                <a:spcPts val="0"/>
              </a:spcAft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Вопросы  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1. Что изучает астрономия?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Перечислите важнейшие особенности астрономии.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Source Sans Pro"/>
            </a:endParaRP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2. Как возникла наука астрономия? Охарактеризуйте основные периоды ее развития.</a:t>
            </a: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3. Какие объекты и их системы изучает астрономия? </a:t>
            </a: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4. Из каких разделов состоит астрономия? Кратко охарактеризуйте каждый из них.</a:t>
            </a: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5. Что такое телескоп и для чего он предназначен?</a:t>
            </a:r>
          </a:p>
          <a:p>
            <a:pPr marR="179070">
              <a:spcAft>
                <a:spcPts val="0"/>
              </a:spcAft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6. Каково значение астрономии для практической деятельности человечества?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54838" y="217704"/>
            <a:ext cx="1417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79070" lvl="0" algn="r"/>
            <a:r>
              <a:rPr lang="ru-RU" sz="3600" b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§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1; 2</a:t>
            </a:r>
          </a:p>
        </p:txBody>
      </p:sp>
    </p:spTree>
    <p:extLst>
      <p:ext uri="{BB962C8B-B14F-4D97-AF65-F5344CB8AC3E}">
        <p14:creationId xmlns:p14="http://schemas.microsoft.com/office/powerpoint/2010/main" val="1414339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7513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25922" y="260024"/>
            <a:ext cx="836607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Этапы развития астрономии</a:t>
            </a:r>
          </a:p>
          <a:p>
            <a:endParaRPr lang="ru-RU" sz="3200" b="1" i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I.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 Античный мир (до н. 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э.)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II.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 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Дотелескопический 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(наша эра до 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1610г.)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III.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 Телескопический (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1610-1814г.г.)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IV.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 Спектроскопия (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1814-1900г.г.)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V.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 Современный (1900 - 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настоящее время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504" y="4375330"/>
            <a:ext cx="1097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Современная астрономия тесно связана с математикой и физикой, с биологией и химией, с географией, геологией и с космонавтикой.</a:t>
            </a:r>
          </a:p>
        </p:txBody>
      </p:sp>
    </p:spTree>
    <p:extLst>
      <p:ext uri="{BB962C8B-B14F-4D97-AF65-F5344CB8AC3E}">
        <p14:creationId xmlns:p14="http://schemas.microsoft.com/office/powerpoint/2010/main" val="2069205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0220"/>
          <a:stretch/>
        </p:blipFill>
        <p:spPr>
          <a:xfrm>
            <a:off x="4421876" y="1"/>
            <a:ext cx="8011234" cy="7001300"/>
          </a:xfrm>
          <a:prstGeom prst="rect">
            <a:avLst/>
          </a:prstGeom>
        </p:spPr>
      </p:pic>
      <p:pic>
        <p:nvPicPr>
          <p:cNvPr id="7" name="Picture 10" descr="https://picpng.com/images/large/book-blank-hardcover-spread-transparent-6685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3" t="7997" r="49422" b="10619"/>
          <a:stretch/>
        </p:blipFill>
        <p:spPr bwMode="auto">
          <a:xfrm>
            <a:off x="-150124" y="0"/>
            <a:ext cx="4571999" cy="700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108550"/>
              </p:ext>
            </p:extLst>
          </p:nvPr>
        </p:nvGraphicFramePr>
        <p:xfrm>
          <a:off x="696036" y="600499"/>
          <a:ext cx="10522423" cy="5547360"/>
        </p:xfrm>
        <a:graphic>
          <a:graphicData uri="http://schemas.openxmlformats.org/drawingml/2006/table">
            <a:tbl>
              <a:tblPr firstRow="1" bandRow="1"/>
              <a:tblGrid>
                <a:gridCol w="37210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14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1116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Имя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</a:rPr>
                        <a:t>   Солнечная система</a:t>
                      </a:r>
                      <a:endParaRPr lang="ru-RU" sz="28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Возраст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4,57 млрд лет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Масса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2400" b="1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</a:rPr>
                        <a:t>1,0014 </a:t>
                      </a:r>
                      <a:r>
                        <a:rPr lang="ru-RU" sz="2400" b="1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</a:rPr>
                        <a:t>масс Солнца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Состав: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звезда(ы)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1 - Солнце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планеты земной группы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4 - Меркурий, Венера, Земля, Марс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планеты-гиганты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4 - Юпитер, Сатурн, Уран, Нептун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планеты-карлики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5 - Плутон, </a:t>
                      </a:r>
                      <a:r>
                        <a:rPr lang="ru-RU" sz="2400" b="1" kern="1200" dirty="0" err="1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Хаумеа</a:t>
                      </a:r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b="1" kern="1200" dirty="0" err="1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Макемаке</a:t>
                      </a:r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400" b="1" kern="12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Эрида, Церера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спутники планет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172 у планет</a:t>
                      </a:r>
                      <a:r>
                        <a:rPr lang="ru-RU" sz="2400" b="1" kern="12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243 у малых тел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малые</a:t>
                      </a:r>
                      <a:r>
                        <a:rPr lang="ru-RU" sz="2400" b="1" i="1" kern="12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тела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более 700 000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кометы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3 441</a:t>
                      </a:r>
                      <a:endParaRPr lang="ru-RU" sz="2400" b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Космический адрес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400" b="1" i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effectLst>
                            <a:glow rad="101600">
                              <a:prstClr val="white">
                                <a:alpha val="60000"/>
                              </a:prstClr>
                            </a:glow>
                          </a:effectLst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уточним…</a:t>
                      </a:r>
                      <a:endParaRPr lang="ru-RU" sz="2400" b="1" i="1" kern="12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effectLst>
                          <a:glow rad="101600">
                            <a:prstClr val="white">
                              <a:alpha val="60000"/>
                            </a:prstClr>
                          </a:glow>
                        </a:effectLst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531056" y="1160062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31052" y="1630462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31056" y="2555769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31054" y="2996140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31055" y="3470172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31054" y="3924191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31054" y="4378208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31054" y="4804928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31053" y="5275328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31052" y="5745728"/>
            <a:ext cx="6564573" cy="3684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6276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0914" y="1687286"/>
            <a:ext cx="514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https://www.youtube.com/watch?v=NLNqOxIWwDU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2057" y="260509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/>
              <a:t>«219 секунд, после которых Ваши проблемы покажутся ничтожными»</a:t>
            </a:r>
          </a:p>
        </p:txBody>
      </p:sp>
    </p:spTree>
    <p:extLst>
      <p:ext uri="{BB962C8B-B14F-4D97-AF65-F5344CB8AC3E}">
        <p14:creationId xmlns:p14="http://schemas.microsoft.com/office/powerpoint/2010/main" val="29719574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25" y="142339"/>
            <a:ext cx="119190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Галактическая </a:t>
            </a:r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нить - самое крупное структурное </a:t>
            </a:r>
            <a:r>
              <a:rPr lang="ru-RU" sz="32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понятие </a:t>
            </a:r>
          </a:p>
          <a:p>
            <a:r>
              <a:rPr lang="ru-RU" sz="32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во </a:t>
            </a:r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Вселенной. </a:t>
            </a:r>
            <a:endParaRPr lang="ru-RU" sz="3200" b="1" i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70829" y="1274564"/>
            <a:ext cx="929412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Нить </a:t>
            </a:r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Волосы Вероники, </a:t>
            </a:r>
          </a:p>
          <a:p>
            <a:pPr lvl="0"/>
            <a:r>
              <a:rPr lang="ru-RU" sz="3200" b="1" i="1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Нить Персея-Пегаса</a:t>
            </a:r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Нить Большой Медведицы,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Нить Рыси-Большой Медведицы,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Великая стена CfA2 (Великая Северная Стена),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Стена Скульптора (Великая Южная Стена),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Великая стена </a:t>
            </a:r>
            <a:r>
              <a:rPr lang="ru-RU" sz="3200" b="1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Слоуна</a:t>
            </a:r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Великая стена Геркулес-Северная Корона,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Стена Журавль, </a:t>
            </a:r>
          </a:p>
          <a:p>
            <a:pPr lvl="0"/>
            <a:r>
              <a:rPr lang="ru-RU" sz="32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Стена Печь.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125" y="2305615"/>
            <a:ext cx="21654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anose="02020603050405020304" pitchFamily="18" charset="0"/>
              </a:rPr>
              <a:t>Определены и найдены следующие галактические нити: </a:t>
            </a: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2315570" y="1219557"/>
            <a:ext cx="705134" cy="5071765"/>
          </a:xfrm>
          <a:prstGeom prst="leftBrace">
            <a:avLst>
              <a:gd name="adj1" fmla="val 65067"/>
              <a:gd name="adj2" fmla="val 48873"/>
            </a:avLst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39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574" y="41217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Georgia" panose="02040502050405020303" pitchFamily="18" charset="0"/>
              </a:rPr>
              <a:t> </a:t>
            </a:r>
            <a:endParaRPr lang="ru-RU" b="0" i="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757" y="1764437"/>
            <a:ext cx="82484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Планета-ЗЕМЛЯ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Солнечная система!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Рукав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Ориона, 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Наша Галактика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Млечный Путь,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Местная группа галактик,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сверхскопление Девы,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комплекс сверхскоплений Рыб-Кита,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</a:rPr>
              <a:t>Галактическая Нить Персея-Пегаса, </a:t>
            </a:r>
          </a:p>
          <a:p>
            <a:endParaRPr lang="ru-RU" sz="32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Times New Roman" panose="02020603050405020304" pitchFamily="18" charset="0"/>
            </a:endParaRPr>
          </a:p>
          <a:p>
            <a:endParaRPr lang="ru-RU" sz="32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5412" y="505139"/>
            <a:ext cx="88883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«Космический </a:t>
            </a: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адрес» Солнечной системы </a:t>
            </a:r>
            <a:endParaRPr lang="ru-RU" sz="32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</a:endParaRPr>
          </a:p>
          <a:p>
            <a:pPr lvl="0"/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во </a:t>
            </a: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</a:rPr>
              <a:t>Вселенной: </a:t>
            </a:r>
          </a:p>
        </p:txBody>
      </p:sp>
    </p:spTree>
    <p:extLst>
      <p:ext uri="{BB962C8B-B14F-4D97-AF65-F5344CB8AC3E}">
        <p14:creationId xmlns:p14="http://schemas.microsoft.com/office/powerpoint/2010/main" val="1136257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Ð°ÑÑÑÐ¾Ð½Ð¾Ð¼Ð¸ÑÐµÑÐºÐ°Ñ ÐµÐ´Ð¸Ð½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61313"/>
            <a:ext cx="6704207" cy="419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4282" y="543954"/>
            <a:ext cx="1186438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Астрономическая 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единица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примерно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равна среднему расстоянию от Земли до Солнца.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87404" y="3974414"/>
            <a:ext cx="55045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Почему "примерно" и "среднему"? Потому что Земля движется вокруг Солнца не по правильной круговой орбите - в крайних точках расстояние от Земли до Солнца меняется от 147,5 до 152,5 миллионов километров.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4363" y="1947089"/>
            <a:ext cx="11907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1 а.е. = 149 597 870 700 м =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 </a:t>
            </a:r>
            <a:r>
              <a:rPr lang="ru-RU" sz="32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149 597 870,7 км 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≈ 150•10⁶ км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60267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14" y="8595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83" y="731562"/>
            <a:ext cx="116551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Source Sans Pro"/>
              </a:rPr>
              <a:t>Один световой год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 равен расстоянию, которое проходит свет за один год.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96867" y="1870335"/>
            <a:ext cx="75790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1 св. год = 9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460 730 472 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580 800 м =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 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 </a:t>
            </a:r>
          </a:p>
          <a:p>
            <a:pPr algn="r"/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= 9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460 730 472 580,8 км 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≈</a:t>
            </a:r>
          </a:p>
          <a:p>
            <a:pPr algn="r"/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 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≈ 9,47•10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¹² км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/>
            </a:r>
            <a:b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</a:b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Source Sans Pro"/>
            </a:endParaRPr>
          </a:p>
          <a:p>
            <a:pPr algn="r"/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1 св. год = 63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241,077 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а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. е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.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ource Sans Pro"/>
              </a:rPr>
              <a:t> </a:t>
            </a:r>
          </a:p>
        </p:txBody>
      </p:sp>
      <p:pic>
        <p:nvPicPr>
          <p:cNvPr id="8" name="Picture 2" descr="Ð°ÑÑÑÐ¾Ð½Ð¾Ð¼Ð¸ÑÐµÑÐºÐ°Ñ ÐµÐ´Ð¸Ð½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1313"/>
            <a:ext cx="6704207" cy="419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191070" y="3104496"/>
            <a:ext cx="5991367" cy="1384995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lvl="0" algn="r"/>
            <a:r>
              <a:rPr lang="ru-RU" sz="2800" b="1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ource Sans Pro"/>
              </a:rPr>
              <a:t>Свет от Солнца проходит это расстояние чуть более чем за 499 </a:t>
            </a:r>
            <a:r>
              <a:rPr lang="ru-RU" sz="28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Source Sans Pro"/>
              </a:rPr>
              <a:t>с</a:t>
            </a:r>
            <a:endParaRPr lang="ru-RU" sz="28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Source Sans Pr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42055" y="5936874"/>
            <a:ext cx="5649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 </a:t>
            </a:r>
            <a:r>
              <a:rPr lang="ru-RU" dirty="0" err="1"/>
              <a:t>пк</a:t>
            </a:r>
            <a:r>
              <a:rPr lang="ru-RU" dirty="0"/>
              <a:t> = 3,2616 св. года = 206 264,8 а.е. = 3,0856776·10¹⁶ м</a:t>
            </a:r>
          </a:p>
        </p:txBody>
      </p:sp>
    </p:spTree>
    <p:extLst>
      <p:ext uri="{BB962C8B-B14F-4D97-AF65-F5344CB8AC3E}">
        <p14:creationId xmlns:p14="http://schemas.microsoft.com/office/powerpoint/2010/main" val="34300921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15313</TotalTime>
  <Words>718</Words>
  <Application>Microsoft Office PowerPoint</Application>
  <PresentationFormat>Произвольный</PresentationFormat>
  <Paragraphs>129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</dc:creator>
  <cp:lastModifiedBy>USER</cp:lastModifiedBy>
  <cp:revision>292</cp:revision>
  <dcterms:created xsi:type="dcterms:W3CDTF">2018-03-28T17:29:10Z</dcterms:created>
  <dcterms:modified xsi:type="dcterms:W3CDTF">2022-02-13T20:35:54Z</dcterms:modified>
</cp:coreProperties>
</file>