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slideMaster+xml" PartName="/ppt/slideMasters/slideMaster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13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presentation.main+xml" PartName="/ppt/presentation.xml"/>
  <Override ContentType="application/vnd.openxmlformats-officedocument.presentationml.presProps+xml" PartName="/ppt/presProps1.xml"/>
  <Override ContentType="application/vnd.openxmlformats-officedocument.theme+xml" PartName="/ppt/theme/theme1.xml"/>
  <Override ContentType="application/vnd.openxmlformats-officedocument.presentationml.viewProps+xml" PartName="/ppt/viewProps1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</p:sldIdLst>
  <p:sldSz cy="6858000" cx="9144000"/>
  <p:notesSz cx="9144000" cy="6858000"/>
  <p:defaultTextStyle>
    <a:defPPr lvl="0">
      <a:defRPr lang="ru-RU"/>
    </a:defPPr>
    <a:lvl1pPr defTabSz="914400" lvl="0" marL="0" algn="l">
      <a:defRPr sz="1800">
        <a:solidFill>
          <a:schemeClr val="tx1"/>
        </a:solidFill>
        <a:latin typeface="+mn-lt"/>
        <a:ea typeface="+mn-ea"/>
        <a:cs typeface="+mn-cs"/>
      </a:defRPr>
    </a:lvl1pPr>
    <a:lvl2pPr defTabSz="914400" lvl="1" marL="457200" algn="l">
      <a:defRPr sz="1800">
        <a:solidFill>
          <a:schemeClr val="tx1"/>
        </a:solidFill>
        <a:latin typeface="+mn-lt"/>
        <a:ea typeface="+mn-ea"/>
        <a:cs typeface="+mn-cs"/>
      </a:defRPr>
    </a:lvl2pPr>
    <a:lvl3pPr defTabSz="914400" lvl="2" marL="914400" algn="l">
      <a:defRPr sz="1800">
        <a:solidFill>
          <a:schemeClr val="tx1"/>
        </a:solidFill>
        <a:latin typeface="+mn-lt"/>
        <a:ea typeface="+mn-ea"/>
        <a:cs typeface="+mn-cs"/>
      </a:defRPr>
    </a:lvl3pPr>
    <a:lvl4pPr defTabSz="914400" lvl="3" marL="1371600" algn="l">
      <a:defRPr sz="1800">
        <a:solidFill>
          <a:schemeClr val="tx1"/>
        </a:solidFill>
        <a:latin typeface="+mn-lt"/>
        <a:ea typeface="+mn-ea"/>
        <a:cs typeface="+mn-cs"/>
      </a:defRPr>
    </a:lvl4pPr>
    <a:lvl5pPr defTabSz="914400" lvl="4" marL="1828800" algn="l">
      <a:defRPr sz="1800">
        <a:solidFill>
          <a:schemeClr val="tx1"/>
        </a:solidFill>
        <a:latin typeface="+mn-lt"/>
        <a:ea typeface="+mn-ea"/>
        <a:cs typeface="+mn-cs"/>
      </a:defRPr>
    </a:lvl5pPr>
    <a:lvl6pPr defTabSz="914400" lvl="5" marL="2286000" algn="l">
      <a:defRPr sz="1800">
        <a:solidFill>
          <a:schemeClr val="tx1"/>
        </a:solidFill>
        <a:latin typeface="+mn-lt"/>
        <a:ea typeface="+mn-ea"/>
        <a:cs typeface="+mn-cs"/>
      </a:defRPr>
    </a:lvl6pPr>
    <a:lvl7pPr defTabSz="914400" lvl="6" marL="2743200" algn="l">
      <a:defRPr sz="1800">
        <a:solidFill>
          <a:schemeClr val="tx1"/>
        </a:solidFill>
        <a:latin typeface="+mn-lt"/>
        <a:ea typeface="+mn-ea"/>
        <a:cs typeface="+mn-cs"/>
      </a:defRPr>
    </a:lvl7pPr>
    <a:lvl8pPr defTabSz="914400" lvl="7" marL="3200400" algn="l">
      <a:defRPr sz="1800">
        <a:solidFill>
          <a:schemeClr val="tx1"/>
        </a:solidFill>
        <a:latin typeface="+mn-lt"/>
        <a:ea typeface="+mn-ea"/>
        <a:cs typeface="+mn-cs"/>
      </a:defRPr>
    </a:lvl8pPr>
    <a:lvl9pPr defTabSz="914400" lvl="8" marL="3657600" algn="l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1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1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1.xml"/><Relationship Id="rId2" Type="http://schemas.openxmlformats.org/officeDocument/2006/relationships/viewProps" Target="viewProps1.xml"/><Relationship Id="rId3" Type="http://schemas.openxmlformats.org/officeDocument/2006/relationships/presProps" Target="presProps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slide" Target="slides/slide25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11" Type="http://schemas.openxmlformats.org/officeDocument/2006/relationships/slide" Target="slides/slide7.xml"/><Relationship Id="rId33" Type="http://schemas.openxmlformats.org/officeDocument/2006/relationships/slide" Target="slides/slide29.xml"/><Relationship Id="rId10" Type="http://schemas.openxmlformats.org/officeDocument/2006/relationships/slide" Target="slides/slide6.xml"/><Relationship Id="rId32" Type="http://schemas.openxmlformats.org/officeDocument/2006/relationships/slide" Target="slides/slide28.xml"/><Relationship Id="rId13" Type="http://schemas.openxmlformats.org/officeDocument/2006/relationships/slide" Target="slides/slide9.xml"/><Relationship Id="rId35" Type="http://schemas.openxmlformats.org/officeDocument/2006/relationships/slide" Target="slides/slide31.xml"/><Relationship Id="rId12" Type="http://schemas.openxmlformats.org/officeDocument/2006/relationships/slide" Target="slides/slide8.xml"/><Relationship Id="rId34" Type="http://schemas.openxmlformats.org/officeDocument/2006/relationships/slide" Target="slides/slide30.xml"/><Relationship Id="rId15" Type="http://schemas.openxmlformats.org/officeDocument/2006/relationships/slide" Target="slides/slide11.xml"/><Relationship Id="rId37" Type="http://schemas.openxmlformats.org/officeDocument/2006/relationships/slide" Target="slides/slide33.xml"/><Relationship Id="rId14" Type="http://schemas.openxmlformats.org/officeDocument/2006/relationships/slide" Target="slides/slide10.xml"/><Relationship Id="rId36" Type="http://schemas.openxmlformats.org/officeDocument/2006/relationships/slide" Target="slides/slide32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38" Type="http://schemas.openxmlformats.org/officeDocument/2006/relationships/slide" Target="slides/slide34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" userDrawn="1">
  <p:cSld name="Титульный слайд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 hidden="0"/>
          <p:cNvSpPr>
            <a:spLocks noGrp="1"/>
          </p:cNvSpPr>
          <p:nvPr isPhoto="0" userDrawn="0">
            <p:ph type="ctrTitle" hasCustomPrompt="0"/>
          </p:nvPr>
        </p:nvSpPr>
        <p:spPr bwMode="auto">
          <a:xfrm>
            <a:off x="685800" y="2130425"/>
            <a:ext cx="7772400" cy="1470025"/>
          </a:xfrm>
        </p:spPr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5" name="Подзаголовок 2" hidden="0"/>
          <p:cNvSpPr>
            <a:spLocks noGrp="1"/>
          </p:cNvSpPr>
          <p:nvPr isPhoto="0" userDrawn="0">
            <p:ph type="subTitle" idx="1" hasCustomPrompt="0"/>
          </p:nvPr>
        </p:nvSpPr>
        <p:spPr bwMode="auto">
          <a:xfrm>
            <a:off x="1371600" y="3886200"/>
            <a:ext cx="6400800" cy="175259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  <a:endParaRPr lang="ru-RU"/>
          </a:p>
        </p:txBody>
      </p:sp>
      <p:sp>
        <p:nvSpPr>
          <p:cNvPr id="6" name="Дата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ACE4135D-2B04-4811-BADB-EE324A002E82}" type="datetimeFigureOut">
              <a:rPr lang="ru-RU"/>
              <a:t/>
            </a:fld>
            <a:endParaRPr lang="ru-RU"/>
          </a:p>
        </p:txBody>
      </p:sp>
      <p:sp>
        <p:nvSpPr>
          <p:cNvPr id="7" name="Нижний колонтитул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омер слайда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62E65C0-80EC-4351-A23C-D17CE958445B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x" userDrawn="1">
  <p:cSld name="Заголовок и вертикальный текст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5" name="Вертикальный текст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6" name="Дата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ACE4135D-2B04-4811-BADB-EE324A002E82}" type="datetimeFigureOut">
              <a:rPr lang="ru-RU"/>
              <a:t/>
            </a:fld>
            <a:endParaRPr lang="ru-RU"/>
          </a:p>
        </p:txBody>
      </p:sp>
      <p:sp>
        <p:nvSpPr>
          <p:cNvPr id="7" name="Нижний колонтитул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омер слайда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62E65C0-80EC-4351-A23C-D17CE958445B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itleAndTx" userDrawn="1">
  <p:cSld name="Вертикальный заголовок и текст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Вертикальный заголовок 1" hidden="0"/>
          <p:cNvSpPr>
            <a:spLocks noGrp="1"/>
          </p:cNvSpPr>
          <p:nvPr isPhoto="0" userDrawn="0">
            <p:ph type="title" orient="vert" hasCustomPrompt="0"/>
          </p:nvPr>
        </p:nvSpPr>
        <p:spPr bwMode="auto">
          <a:xfrm>
            <a:off x="6629400" y="274638"/>
            <a:ext cx="2057400" cy="5851525"/>
          </a:xfrm>
        </p:spPr>
        <p:txBody>
          <a:bodyPr vert="eaVert"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5" name="Вертикальный текст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>
          <a:xfrm>
            <a:off x="457200" y="274638"/>
            <a:ext cx="6019800" cy="5851525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6" name="Дата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ACE4135D-2B04-4811-BADB-EE324A002E82}" type="datetimeFigureOut">
              <a:rPr lang="ru-RU"/>
              <a:t/>
            </a:fld>
            <a:endParaRPr lang="ru-RU"/>
          </a:p>
        </p:txBody>
      </p:sp>
      <p:sp>
        <p:nvSpPr>
          <p:cNvPr id="7" name="Нижний колонтитул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омер слайда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62E65C0-80EC-4351-A23C-D17CE958445B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Заголовок и объект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5" name="Объект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6" name="Дата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ACE4135D-2B04-4811-BADB-EE324A002E82}" type="datetimeFigureOut">
              <a:rPr lang="ru-RU"/>
              <a:t/>
            </a:fld>
            <a:endParaRPr lang="ru-RU"/>
          </a:p>
        </p:txBody>
      </p:sp>
      <p:sp>
        <p:nvSpPr>
          <p:cNvPr id="7" name="Нижний колонтитул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омер слайда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62E65C0-80EC-4351-A23C-D17CE958445B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Заголовок раздела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5" name="Текст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Дата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ACE4135D-2B04-4811-BADB-EE324A002E82}" type="datetimeFigureOut">
              <a:rPr lang="ru-RU"/>
              <a:t/>
            </a:fld>
            <a:endParaRPr lang="ru-RU"/>
          </a:p>
        </p:txBody>
      </p:sp>
      <p:sp>
        <p:nvSpPr>
          <p:cNvPr id="7" name="Нижний колонтитул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омер слайда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62E65C0-80EC-4351-A23C-D17CE958445B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Два объекта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5" name="Объект 2" hidden="0"/>
          <p:cNvSpPr>
            <a:spLocks noGrp="1"/>
          </p:cNvSpPr>
          <p:nvPr isPhoto="0" userDrawn="0">
            <p:ph sz="half" idx="1" hasCustomPrompt="0"/>
          </p:nvPr>
        </p:nvSpPr>
        <p:spPr bwMode="auto"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6" name="Объект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7" name="Дата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ACE4135D-2B04-4811-BADB-EE324A002E82}" type="datetimeFigureOut">
              <a:rPr lang="ru-RU"/>
              <a:t/>
            </a:fld>
            <a:endParaRPr lang="ru-RU"/>
          </a:p>
        </p:txBody>
      </p:sp>
      <p:sp>
        <p:nvSpPr>
          <p:cNvPr id="8" name="Нижний колонтитул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62E65C0-80EC-4351-A23C-D17CE958445B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Сравнение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5" name="Текст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Объект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7" name="Текст 4" hidden="0"/>
          <p:cNvSpPr>
            <a:spLocks noGrp="1"/>
          </p:cNvSpPr>
          <p:nvPr isPhoto="0" userDrawn="0">
            <p:ph type="body" sz="quarter" idx="3" hasCustomPrompt="0"/>
          </p:nvPr>
        </p:nvSpPr>
        <p:spPr bwMode="auto"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8" name="Объект 5" hidden="0"/>
          <p:cNvSpPr>
            <a:spLocks noGrp="1"/>
          </p:cNvSpPr>
          <p:nvPr isPhoto="0" userDrawn="0">
            <p:ph sz="quarter" idx="4" hasCustomPrompt="0"/>
          </p:nvPr>
        </p:nvSpPr>
        <p:spPr bwMode="auto"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9" name="Дата 6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ACE4135D-2B04-4811-BADB-EE324A002E82}" type="datetimeFigureOut">
              <a:rPr lang="ru-RU"/>
              <a:t/>
            </a:fld>
            <a:endParaRPr lang="ru-RU"/>
          </a:p>
        </p:txBody>
      </p:sp>
      <p:sp>
        <p:nvSpPr>
          <p:cNvPr id="10" name="Нижний колонтитул 7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Номер слайда 8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62E65C0-80EC-4351-A23C-D17CE958445B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Только заголовок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5" name="Дата 2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ACE4135D-2B04-4811-BADB-EE324A002E82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62E65C0-80EC-4351-A23C-D17CE958445B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Пустой слайд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Дата 1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ACE4135D-2B04-4811-BADB-EE324A002E82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2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62E65C0-80EC-4351-A23C-D17CE958445B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Tx" userDrawn="1">
  <p:cSld name="Объект с подписью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5" name="Объект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6" name="Текст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7" name="Дата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ACE4135D-2B04-4811-BADB-EE324A002E82}" type="datetimeFigureOut">
              <a:rPr lang="ru-RU"/>
              <a:t/>
            </a:fld>
            <a:endParaRPr lang="ru-RU"/>
          </a:p>
        </p:txBody>
      </p:sp>
      <p:sp>
        <p:nvSpPr>
          <p:cNvPr id="8" name="Нижний колонтитул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62E65C0-80EC-4351-A23C-D17CE958445B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picTx" userDrawn="1">
  <p:cSld name="Рисунок с подписью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5" name="Рисунок 2" hidden="0"/>
          <p:cNvSpPr>
            <a:spLocks noGrp="1"/>
          </p:cNvSpPr>
          <p:nvPr isPhoto="0" userDrawn="0">
            <p:ph type="pic" idx="1" hasCustomPrompt="0"/>
          </p:nvPr>
        </p:nvSpPr>
        <p:spPr bwMode="auto"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endParaRPr lang="ru-RU"/>
          </a:p>
        </p:txBody>
      </p:sp>
      <p:sp>
        <p:nvSpPr>
          <p:cNvPr id="6" name="Текст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7" name="Дата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ACE4135D-2B04-4811-BADB-EE324A002E82}" type="datetimeFigureOut">
              <a:rPr lang="ru-RU"/>
              <a:t/>
            </a:fld>
            <a:endParaRPr lang="ru-RU"/>
          </a:p>
        </p:txBody>
      </p:sp>
      <p:sp>
        <p:nvSpPr>
          <p:cNvPr id="8" name="Нижний колонтитул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62E65C0-80EC-4351-A23C-D17CE958445B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5" name="Текст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6" name="Дата 3" hidden="0"/>
          <p:cNvSpPr>
            <a:spLocks noGrp="1"/>
          </p:cNvSpPr>
          <p:nvPr isPhoto="0" userDrawn="0">
            <p:ph type="dt" sz="half" idx="2" hasCustomPrompt="0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CE4135D-2B04-4811-BADB-EE324A002E82}" type="datetimeFigureOut">
              <a:rPr lang="ru-RU"/>
              <a:t/>
            </a:fld>
            <a:endParaRPr lang="ru-RU"/>
          </a:p>
        </p:txBody>
      </p:sp>
      <p:sp>
        <p:nvSpPr>
          <p:cNvPr id="7" name="Нижний колонтитул 4" hidden="0"/>
          <p:cNvSpPr>
            <a:spLocks noGrp="1"/>
          </p:cNvSpPr>
          <p:nvPr isPhoto="0" userDrawn="0">
            <p:ph type="ftr" sz="quarter" idx="3" hasCustomPrompt="0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62E65C0-80EC-4351-A23C-D17CE958445B}" type="slidenum">
              <a:rPr lang="ru-RU"/>
              <a:t/>
            </a:fld>
            <a:endParaRPr lang="ru-RU"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>
        <a:spcBef>
          <a:spcPts val="0"/>
        </a:spcBef>
        <a:buFont typeface="Arial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>
        <a:spcBef>
          <a:spcPts val="0"/>
        </a:spcBef>
        <a:buFont typeface="Arial"/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spcBef>
          <a:spcPts val="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spcBef>
          <a:spcPts val="0"/>
        </a:spcBef>
        <a:buFont typeface="Arial"/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spcBef>
          <a:spcPts val="0"/>
        </a:spcBef>
        <a:buFont typeface="Arial"/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Relationship Id="rId3" Type="http://schemas.openxmlformats.org/officeDocument/2006/relationships/image" Target="../media/image2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Relationship Id="rId3" Type="http://schemas.openxmlformats.org/officeDocument/2006/relationships/image" Target="../media/image10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/Relationships>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/Relationships>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Relationship Id="rId3" Type="http://schemas.openxmlformats.org/officeDocument/2006/relationships/image" Target="../media/image11.png"/></Relationships>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Relationship Id="rId3" Type="http://schemas.openxmlformats.org/officeDocument/2006/relationships/image" Target="../media/image12.png"/><Relationship Id="rId4" Type="http://schemas.openxmlformats.org/officeDocument/2006/relationships/image" Target="../media/image13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/Relationships>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/Relationships>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/Relationships>
</file>

<file path=ppt/slides/_rels/slide2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/Relationships>
</file>

<file path=ppt/slides/_rels/slide2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Relationship Id="rId3" Type="http://schemas.openxmlformats.org/officeDocument/2006/relationships/image" Target="../media/image14.png"/></Relationships>
</file>

<file path=ppt/slides/_rels/slide2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Relationship Id="rId3" Type="http://schemas.openxmlformats.org/officeDocument/2006/relationships/image" Target="../media/image15.png"/></Relationships>
</file>

<file path=ppt/slides/_rels/slide2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/Relationships>
</file>

<file path=ppt/slides/_rels/slide2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Relationship Id="rId3" Type="http://schemas.openxmlformats.org/officeDocument/2006/relationships/image" Target="../media/image16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Relationship Id="rId3" Type="http://schemas.openxmlformats.org/officeDocument/2006/relationships/image" Target="../media/image17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Relationship Id="rId3" Type="http://schemas.openxmlformats.org/officeDocument/2006/relationships/image" Target="../media/image18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Relationship Id="rId3" Type="http://schemas.openxmlformats.org/officeDocument/2006/relationships/image" Target="../media/image19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Relationship Id="rId3" Type="http://schemas.openxmlformats.org/officeDocument/2006/relationships/image" Target="../media/image3.png"/></Relationships>
</file>

<file path=ppt/slides/_rels/slide3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/Relationships>
</file>

<file path=ppt/slides/_rels/slide3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Relationship Id="rId3" Type="http://schemas.openxmlformats.org/officeDocument/2006/relationships/image" Target="../media/image20.png"/></Relationships>
</file>

<file path=ppt/slides/_rels/slide3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Relationship Id="rId3" Type="http://schemas.openxmlformats.org/officeDocument/2006/relationships/image" Target="../media/image21.png"/></Relationships>
</file>

<file path=ppt/slides/_rels/slide3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/Relationships>
</file>

<file path=ppt/slides/_rels/slide3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Relationship Id="rId3" Type="http://schemas.openxmlformats.org/officeDocument/2006/relationships/image" Target="../media/image2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Relationship Id="rId3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Relationship Id="rId3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Relationship Id="rId3" Type="http://schemas.openxmlformats.org/officeDocument/2006/relationships/image" Target="../media/image8.png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Relationship Id="rId3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:\Фоны\anypics.ru-53946.jpg" id="14" name="Google Shape;14;p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-4507" y="0"/>
            <a:ext cx="9148506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1"/>
          <p:cNvSpPr/>
          <p:nvPr/>
        </p:nvSpPr>
        <p:spPr>
          <a:xfrm flipH="1">
            <a:off x="578900" y="508200"/>
            <a:ext cx="8367600" cy="132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6000" u="none" cap="none" strike="noStrik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Техника волейбола</a:t>
            </a:r>
            <a:endParaRPr b="1" i="0" sz="6000" u="none" cap="none" strike="noStrike"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" name="Google Shape;16;p1"/>
          <p:cNvSpPr/>
          <p:nvPr/>
        </p:nvSpPr>
        <p:spPr>
          <a:xfrm>
            <a:off x="578900" y="5151600"/>
            <a:ext cx="8108400" cy="152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2800" u="none" cap="none" strike="noStrik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Выполнила учитель физической культуры 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2800" u="none" cap="none" strike="noStrik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Гусева Ирина Андреевна </a:t>
            </a:r>
            <a:endParaRPr b="0" i="0" sz="2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http://img.prosports.kz/news/content/file_1383392158_400448936.jpg" id="17" name="Google Shape;17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81675" y="1837498"/>
            <a:ext cx="4976125" cy="33140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:\Фоны\anypics.ru-53946.jpg" id="40" name="Google Shape;40;p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-4507" y="0"/>
            <a:ext cx="9148506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" name="Google Shape;41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29507" y="260648"/>
            <a:ext cx="6581773" cy="2800350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Google Shape;42;p7"/>
          <p:cNvSpPr/>
          <p:nvPr/>
        </p:nvSpPr>
        <p:spPr>
          <a:xfrm>
            <a:off x="519650" y="3607599"/>
            <a:ext cx="8280900" cy="300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2400" u="none" cap="none" strike="noStrike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Также часто применяется подача в прыжке (рис.8). В подаче в прыжке главное - это правильно подбросить мяч, если не правильно подбросить, то вряд ли вы вообще подадите. Мяч необходимо подбрасывать перед собой и вперед, на расстояние необходимое для разбега. При этом высота и длина подброса определяется индивидуально, исходя из простого удобства.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" name="Google Shape;43;p7"/>
          <p:cNvSpPr/>
          <p:nvPr/>
        </p:nvSpPr>
        <p:spPr>
          <a:xfrm>
            <a:off x="3010450" y="3239652"/>
            <a:ext cx="4446300" cy="18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2400" u="none" cap="none" strike="noStrike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Рис.8 Подача в прыжке </a:t>
            </a:r>
            <a:endParaRPr b="0" i="0" sz="2400" u="none" cap="none" strike="noStrike">
              <a:solidFill>
                <a:srgbClr val="00206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:\Фоны\anypics.ru-53946.jpg" id="45" name="Google Shape;45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-4507" y="0"/>
            <a:ext cx="9148506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Google Shape;46;p8"/>
          <p:cNvSpPr/>
          <p:nvPr/>
        </p:nvSpPr>
        <p:spPr>
          <a:xfrm>
            <a:off x="2140953" y="0"/>
            <a:ext cx="6048900" cy="100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3600" u="none" cap="none" strike="noStrik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Передачи. </a:t>
            </a:r>
            <a:endParaRPr b="1" i="0" sz="3600" u="none" cap="none" strike="noStrike"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" name="Google Shape;47;p8"/>
          <p:cNvSpPr/>
          <p:nvPr/>
        </p:nvSpPr>
        <p:spPr>
          <a:xfrm>
            <a:off x="0" y="632925"/>
            <a:ext cx="9144000" cy="604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2000" u="none" cap="none" strike="noStrike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Технический прием, с помощью которого мяч направляется партнеру для продолжения игры или переправляется на сторону противника,</a:t>
            </a:r>
            <a:r>
              <a:rPr lang="ru-RU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i="0" lang="ru-RU" sz="2000" u="none" cap="none" strike="noStrik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называется передачей. </a:t>
            </a:r>
            <a:endParaRPr b="1" i="0" sz="2000" u="none" cap="none" strike="noStrike">
              <a:solidFill>
                <a:srgbClr val="00206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2000" u="none" cap="none" strike="noStrike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 направлению относительно передающего различают передачи вперед, над собой и назад. По длине траектории различают : длинные передачи – через зону ; короткие  - в соседнюю зону ; укороченные – в свою зону. По высоте различают передачи низкие (до 1 м над сеткой), средние (свыше 2 м), а по расстоянию от сетки – близкие (менее 0,5 м) и отдаленные ( более 0,5 м ).</a:t>
            </a:r>
            <a:endParaRPr b="0" i="0" sz="2000" u="none" cap="none" strike="noStrike">
              <a:solidFill>
                <a:srgbClr val="00206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2000" u="none" cap="none" strike="noStrike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Наиболее распространенной является передача двумя руками сверху (рис.8,а). Ее главные преимущества заключаются в надежности и точности. При выполнении этой передачи в исходном положении ноги игрока согнуты в коленях, руки вынесены перед лицом так, что большие пальцы находятся примерно на уровне бровей. Кисти рук слегка повернуты внутрь, концы пальцев образуют овал в форме ковша (рис.8,б). Пальцы оптимально напряжены.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 descr="D:\Фоны\anypics.ru-53946.jpg" hidden="0"/>
          <p:cNvPicPr>
            <a:picLocks noChangeAspect="1" noChangeArrowheads="1"/>
          </p:cNvPicPr>
          <p:nvPr isPhoto="0" userDrawn="0"/>
        </p:nvPicPr>
        <p:blipFill>
          <a:blip r:embed="rId2"/>
          <a:stretch/>
        </p:blipFill>
        <p:spPr bwMode="auto">
          <a:xfrm>
            <a:off x="-4507" y="0"/>
            <a:ext cx="9148508" cy="6858000"/>
          </a:xfrm>
          <a:prstGeom prst="rect">
            <a:avLst/>
          </a:prstGeom>
          <a:noFill/>
        </p:spPr>
      </p:pic>
      <p:sp>
        <p:nvSpPr>
          <p:cNvPr id="5" name="Прямоугольник 1" hidden="0"/>
          <p:cNvSpPr/>
          <p:nvPr isPhoto="0" userDrawn="0"/>
        </p:nvSpPr>
        <p:spPr bwMode="auto">
          <a:xfrm>
            <a:off x="375586" y="548681"/>
            <a:ext cx="842493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>
                <a:solidFill>
                  <a:srgbClr val="002060"/>
                </a:solidFill>
                <a:latin typeface="Times New Roman"/>
                <a:cs typeface="Times New Roman"/>
              </a:rPr>
              <a:t>При приближении мяча встречное движение к нему начинают ноги – они выпрямляются в коленных суставах и поднимают тело игрока. Вслед за этим в движение включаются руки -  они поднимаются и выпрямляются на встречу мячу. Основную амортизирующую нагрузку принимают на себя большие пальцы. Указательные (главным образом) и средние пальцы являются ударными. Безымянные пальцы и мизинцы удерживают мяч  с боков, не захватывая его. Эти движения ног, туловища и рук, выполненные слитно, обеспечивают короткое касание мяча упругими пальцами, позволяют направить его в нужную точку по задуманной траектории</a:t>
            </a:r>
            <a:endParaRPr lang="ru-RU" sz="2400">
              <a:solidFill>
                <a:srgbClr val="00206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1">
        <p:fade thruBlk="0"/>
      </p:transition>
    </mc:Choice>
    <mc:Fallback>
      <p:transition spd="med" advClick="1">
        <p:fade thruBlk="0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:\Фоны\anypics.ru-53946.jpg" id="49" name="Google Shape;49;p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-4507" y="0"/>
            <a:ext cx="9148506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0" name="Google Shape;50;p9"/>
          <p:cNvSpPr/>
          <p:nvPr/>
        </p:nvSpPr>
        <p:spPr>
          <a:xfrm>
            <a:off x="0" y="-10325"/>
            <a:ext cx="9144000" cy="685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400" u="none" cap="none" strike="noStrik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Изучите позы и движения волейболиста при передачах двумя руками сверху, </a:t>
            </a:r>
            <a:r>
              <a:rPr b="0" i="0" lang="ru-RU" sz="2400" u="none" cap="none" strike="noStrike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обратите внимание на положение ног, туловища  рук в основной стойке (рис.8,а); расположение пальцев рук на мяче (рис.8,б); 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2400" u="none" cap="none" strike="noStrike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движения волейболиста при передачах мяча вперед, над собой и назад (рис.9).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2400" u="none" cap="none" strike="noStrike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Другие виды передач применяются реже : двумя руками сверху в прыжке (рис.10,а), одной рукой сверху(рис.10,б),двумя руками снизу(рис.16). В современной игре передача –важный элемент организации нападения, связывающий защиту с атакой. Задача передающего игрока в связи с этим – создавать партнерам наилучшие условия для атаки нападающими ударами. Каждый волейболист должен овладеть всем арсеналом быстрых и точных передач, уметь чередовать ( менять ) их по длине, высоте, направлению, своевременно выполнять отвлекающие действия. 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rgbClr val="00206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 descr="D:\Фоны\anypics.ru-53946.jpg" hidden="0"/>
          <p:cNvPicPr>
            <a:picLocks noChangeAspect="1" noChangeArrowheads="1"/>
          </p:cNvPicPr>
          <p:nvPr isPhoto="0" userDrawn="0"/>
        </p:nvPicPr>
        <p:blipFill>
          <a:blip r:embed="rId2"/>
          <a:stretch/>
        </p:blipFill>
        <p:spPr bwMode="auto">
          <a:xfrm>
            <a:off x="-4507" y="0"/>
            <a:ext cx="9148508" cy="6858000"/>
          </a:xfrm>
          <a:prstGeom prst="rect">
            <a:avLst/>
          </a:prstGeom>
          <a:noFill/>
        </p:spPr>
      </p:pic>
      <p:pic>
        <p:nvPicPr>
          <p:cNvPr id="5" name="Picture 2" hidden="0"/>
          <p:cNvPicPr>
            <a:picLocks noChangeAspect="1" noChangeArrowheads="1"/>
          </p:cNvPicPr>
          <p:nvPr isPhoto="0" userDrawn="0"/>
        </p:nvPicPr>
        <p:blipFill>
          <a:blip r:embed="rId3"/>
          <a:stretch/>
        </p:blipFill>
        <p:spPr bwMode="auto">
          <a:xfrm>
            <a:off x="1047615" y="620688"/>
            <a:ext cx="7044261" cy="324036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2" hidden="0"/>
          <p:cNvSpPr/>
          <p:nvPr isPhoto="0" userDrawn="0"/>
        </p:nvSpPr>
        <p:spPr bwMode="auto">
          <a:xfrm>
            <a:off x="683568" y="4149079"/>
            <a:ext cx="813465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>
                <a:solidFill>
                  <a:srgbClr val="002060"/>
                </a:solidFill>
                <a:latin typeface="Times New Roman"/>
                <a:cs typeface="Times New Roman"/>
              </a:rPr>
              <a:t>Рис.8 Передача мяча двумя руками сверху (а) ; положение кистей рук и расположение пальцев на мяче в момент выполнения передачи (б).</a:t>
            </a:r>
            <a:endParaRPr lang="ru-RU" sz="2400">
              <a:solidFill>
                <a:srgbClr val="00206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1">
        <p:fade thruBlk="0"/>
      </p:transition>
    </mc:Choice>
    <mc:Fallback>
      <p:transition spd="med" advClick="1">
        <p:fade thruBlk="0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 descr="D:\Фоны\anypics.ru-53946.jpg" hidden="0"/>
          <p:cNvPicPr>
            <a:picLocks noChangeAspect="1" noChangeArrowheads="1"/>
          </p:cNvPicPr>
          <p:nvPr isPhoto="0" userDrawn="0"/>
        </p:nvPicPr>
        <p:blipFill>
          <a:blip r:embed="rId2"/>
          <a:stretch/>
        </p:blipFill>
        <p:spPr bwMode="auto">
          <a:xfrm>
            <a:off x="-4507" y="0"/>
            <a:ext cx="9148508" cy="6858000"/>
          </a:xfrm>
          <a:prstGeom prst="rect">
            <a:avLst/>
          </a:prstGeom>
          <a:noFill/>
        </p:spPr>
      </p:pic>
      <p:pic>
        <p:nvPicPr>
          <p:cNvPr id="5" name="Picture 4" hidden="0"/>
          <p:cNvPicPr>
            <a:picLocks noChangeAspect="1" noChangeArrowheads="1"/>
          </p:cNvPicPr>
          <p:nvPr isPhoto="0" userDrawn="0"/>
        </p:nvPicPr>
        <p:blipFill>
          <a:blip r:embed="rId3"/>
          <a:stretch/>
        </p:blipFill>
        <p:spPr bwMode="auto">
          <a:xfrm>
            <a:off x="323528" y="404664"/>
            <a:ext cx="3352954" cy="374441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2" hidden="0"/>
          <p:cNvSpPr/>
          <p:nvPr isPhoto="0" userDrawn="0"/>
        </p:nvSpPr>
        <p:spPr bwMode="auto">
          <a:xfrm>
            <a:off x="41992" y="4509120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000">
                <a:solidFill>
                  <a:srgbClr val="002060"/>
                </a:solidFill>
                <a:latin typeface="Times New Roman"/>
                <a:cs typeface="Times New Roman"/>
              </a:rPr>
              <a:t>Рис.9 Передача двумя руками сверху,                                       выполненная в различных направлениях:</a:t>
            </a:r>
            <a:endParaRPr/>
          </a:p>
          <a:p>
            <a:pPr>
              <a:defRPr/>
            </a:pPr>
            <a:r>
              <a:rPr lang="ru-RU" sz="2000">
                <a:solidFill>
                  <a:srgbClr val="002060"/>
                </a:solidFill>
                <a:latin typeface="Times New Roman"/>
                <a:cs typeface="Times New Roman"/>
              </a:rPr>
              <a:t> а) вперед ; б) над собой ; в) назад. </a:t>
            </a:r>
            <a:endParaRPr lang="ru-RU" sz="2000">
              <a:solidFill>
                <a:srgbClr val="002060"/>
              </a:solidFill>
              <a:latin typeface="Times New Roman"/>
              <a:cs typeface="Times New Roman"/>
            </a:endParaRPr>
          </a:p>
        </p:txBody>
      </p:sp>
      <p:pic>
        <p:nvPicPr>
          <p:cNvPr id="7" name="Picture 3" hidden="0"/>
          <p:cNvPicPr>
            <a:picLocks noChangeAspect="1" noChangeArrowheads="1"/>
          </p:cNvPicPr>
          <p:nvPr isPhoto="0" userDrawn="0"/>
        </p:nvPicPr>
        <p:blipFill>
          <a:blip r:embed="rId4"/>
          <a:stretch/>
        </p:blipFill>
        <p:spPr bwMode="auto">
          <a:xfrm>
            <a:off x="4569747" y="387723"/>
            <a:ext cx="4297730" cy="3724699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Прямоугольник 5" hidden="0"/>
          <p:cNvSpPr/>
          <p:nvPr isPhoto="0" userDrawn="0"/>
        </p:nvSpPr>
        <p:spPr bwMode="auto">
          <a:xfrm>
            <a:off x="4539036" y="4515250"/>
            <a:ext cx="4572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000">
                <a:solidFill>
                  <a:srgbClr val="002060"/>
                </a:solidFill>
                <a:latin typeface="Times New Roman"/>
                <a:cs typeface="Times New Roman"/>
              </a:rPr>
              <a:t>Рис. 10 Другие виды  выполненная в различных направлениях   передач в волейболе:</a:t>
            </a:r>
            <a:endParaRPr/>
          </a:p>
          <a:p>
            <a:pPr>
              <a:defRPr/>
            </a:pPr>
            <a:r>
              <a:rPr lang="ru-RU" sz="2000">
                <a:solidFill>
                  <a:srgbClr val="002060"/>
                </a:solidFill>
                <a:latin typeface="Times New Roman"/>
                <a:cs typeface="Times New Roman"/>
              </a:rPr>
              <a:t>а) двумя руками в прыжке, </a:t>
            </a:r>
            <a:endParaRPr/>
          </a:p>
          <a:p>
            <a:pPr>
              <a:defRPr/>
            </a:pPr>
            <a:r>
              <a:rPr lang="ru-RU" sz="2000">
                <a:solidFill>
                  <a:srgbClr val="002060"/>
                </a:solidFill>
                <a:latin typeface="Times New Roman"/>
                <a:cs typeface="Times New Roman"/>
              </a:rPr>
              <a:t>б) одной рукой сверху</a:t>
            </a:r>
            <a:endParaRPr lang="ru-RU" sz="2000">
              <a:solidFill>
                <a:srgbClr val="00206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1">
        <p:fade thruBlk="0"/>
      </p:transition>
    </mc:Choice>
    <mc:Fallback>
      <p:transition spd="med" advClick="1">
        <p:fade thruBlk="0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:\Фоны\anypics.ru-53946.jpg" id="52" name="Google Shape;52;p1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-4507" y="0"/>
            <a:ext cx="9148506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3" name="Google Shape;53;p10"/>
          <p:cNvSpPr/>
          <p:nvPr/>
        </p:nvSpPr>
        <p:spPr>
          <a:xfrm>
            <a:off x="150" y="177075"/>
            <a:ext cx="9144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0" lang="ru-RU" sz="3600" u="none" cap="none" strike="noStrik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Основные виды передач в волейболе:</a:t>
            </a:r>
            <a:br>
              <a:rPr i="0" lang="ru-RU" sz="3600" u="none" cap="none" strike="noStrik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endParaRPr i="0" sz="3600" u="none" cap="none" strike="noStrike"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" name="Google Shape;54;p10"/>
          <p:cNvSpPr/>
          <p:nvPr/>
        </p:nvSpPr>
        <p:spPr>
          <a:xfrm>
            <a:off x="150" y="980725"/>
            <a:ext cx="9148500" cy="48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2400" u="none" cap="none" strike="noStrike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 </a:t>
            </a:r>
            <a:r>
              <a:rPr b="0" i="0" lang="ru-RU" sz="2400" u="none" cap="none" strike="noStrik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«просто» </a:t>
            </a:r>
            <a:r>
              <a:rPr b="0" i="0" lang="ru-RU" sz="2400" u="none" cap="none" strike="noStrike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обычный высокий пас во 2-ю и 4-ю зону.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2400" u="none" cap="none" strike="noStrike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 </a:t>
            </a:r>
            <a:r>
              <a:rPr b="0" i="0" lang="ru-RU" sz="2400" u="none" cap="none" strike="noStrik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«метр» </a:t>
            </a:r>
            <a:r>
              <a:rPr b="0" i="0" lang="ru-RU" sz="2400" u="none" cap="none" strike="noStrike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пасуется в 3-ю зону, на высоту метра от сетки.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2400" u="none" cap="none" strike="noStrike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 </a:t>
            </a:r>
            <a:r>
              <a:rPr b="0" i="0" lang="ru-RU" sz="2400" u="none" cap="none" strike="noStrik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«метр сзади» </a:t>
            </a:r>
            <a:r>
              <a:rPr b="0" i="0" lang="ru-RU" sz="2400" u="none" cap="none" strike="noStrike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пасуется также как и метр, только связующий дает пас себе за спину.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2400" u="none" cap="none" strike="noStrike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 </a:t>
            </a:r>
            <a:r>
              <a:rPr b="0" i="0" lang="ru-RU" sz="2400" u="none" cap="none" strike="noStrik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«взлет» </a:t>
            </a:r>
            <a:r>
              <a:rPr b="0" i="0" lang="ru-RU" sz="2400" u="none" cap="none" strike="noStrike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пасуется в 3-ю зону. В момент, когда мяча касается связующий, нападающий уже должен быть в воздухе с вытянутой рукой готовой к удару, а связующий должен быстрым и коротким пасом вложить мяч в руку нападающего.  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2400" u="none" cap="none" strike="noStrike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 </a:t>
            </a:r>
            <a:r>
              <a:rPr b="0" i="0" lang="ru-RU" sz="2400" u="none" cap="none" strike="noStrik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«взлет сзади» </a:t>
            </a:r>
            <a:r>
              <a:rPr b="0" i="0" lang="ru-RU" sz="2400" u="none" cap="none" strike="noStrike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пасуется как обычный взлет, только за голову и нападающий бежит чуть с опозданием. 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2400" u="none" cap="none" strike="noStrike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 </a:t>
            </a:r>
            <a:r>
              <a:rPr b="0" i="0" lang="ru-RU" sz="2400" u="none" cap="none" strike="noStrik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«душка» </a:t>
            </a:r>
            <a:r>
              <a:rPr b="0" i="0" lang="ru-RU" sz="2400" u="none" cap="none" strike="noStrike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пасуется как взлет, но только в разрыв блока. Например, между третей и четвертой зоной.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 descr="D:\Фоны\anypics.ru-53946.jpg" hidden="0"/>
          <p:cNvPicPr>
            <a:picLocks noChangeAspect="1" noChangeArrowheads="1"/>
          </p:cNvPicPr>
          <p:nvPr isPhoto="0" userDrawn="0"/>
        </p:nvPicPr>
        <p:blipFill>
          <a:blip r:embed="rId2"/>
          <a:stretch/>
        </p:blipFill>
        <p:spPr bwMode="auto">
          <a:xfrm>
            <a:off x="-4507" y="0"/>
            <a:ext cx="9148508" cy="6858000"/>
          </a:xfrm>
          <a:prstGeom prst="rect">
            <a:avLst/>
          </a:prstGeom>
          <a:noFill/>
        </p:spPr>
      </p:pic>
      <p:sp>
        <p:nvSpPr>
          <p:cNvPr id="5" name="Прямоугольник 1" hidden="0"/>
          <p:cNvSpPr/>
          <p:nvPr isPhoto="0" userDrawn="0"/>
        </p:nvSpPr>
        <p:spPr bwMode="auto">
          <a:xfrm>
            <a:off x="395536" y="476672"/>
            <a:ext cx="835292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>
                <a:solidFill>
                  <a:srgbClr val="002060"/>
                </a:solidFill>
                <a:latin typeface="Times New Roman"/>
                <a:cs typeface="Times New Roman"/>
              </a:rPr>
              <a:t>- </a:t>
            </a:r>
            <a:r>
              <a:rPr lang="ru-RU" sz="2400">
                <a:solidFill>
                  <a:srgbClr val="C00000"/>
                </a:solidFill>
                <a:latin typeface="Times New Roman"/>
                <a:cs typeface="Times New Roman"/>
              </a:rPr>
              <a:t>«стопка» </a:t>
            </a:r>
            <a:r>
              <a:rPr lang="ru-RU" sz="2400">
                <a:solidFill>
                  <a:srgbClr val="002060"/>
                </a:solidFill>
                <a:latin typeface="Times New Roman"/>
                <a:cs typeface="Times New Roman"/>
              </a:rPr>
              <a:t>играется как взлет в 3-й зоне, но мяч не швыряется с силой в руку нападающему, а подвешивается над сеткой на высоте 20-50 см</a:t>
            </a:r>
            <a:r>
              <a:rPr lang="ru-RU" sz="2400">
                <a:solidFill>
                  <a:srgbClr val="002060"/>
                </a:solidFill>
                <a:latin typeface="Times New Roman"/>
                <a:cs typeface="Times New Roman"/>
              </a:rPr>
              <a:t>. Нападающий </a:t>
            </a:r>
            <a:r>
              <a:rPr lang="ru-RU" sz="2400">
                <a:solidFill>
                  <a:srgbClr val="002060"/>
                </a:solidFill>
                <a:latin typeface="Times New Roman"/>
                <a:cs typeface="Times New Roman"/>
              </a:rPr>
              <a:t>должен бежать с задержкой, по сравнению с взлетом. Но такие удары легче блокировать, так как блокирующим есть время, чтобы успеть поставить блок.</a:t>
            </a:r>
            <a:endParaRPr/>
          </a:p>
          <a:p>
            <a:pPr>
              <a:defRPr/>
            </a:pPr>
            <a:r>
              <a:rPr lang="ru-RU" sz="2400">
                <a:solidFill>
                  <a:srgbClr val="002060"/>
                </a:solidFill>
                <a:latin typeface="Times New Roman"/>
                <a:cs typeface="Times New Roman"/>
              </a:rPr>
              <a:t>- </a:t>
            </a:r>
            <a:r>
              <a:rPr lang="ru-RU" sz="2400">
                <a:solidFill>
                  <a:srgbClr val="C00000"/>
                </a:solidFill>
                <a:latin typeface="Times New Roman"/>
                <a:cs typeface="Times New Roman"/>
              </a:rPr>
              <a:t>«прострел» </a:t>
            </a:r>
            <a:r>
              <a:rPr lang="ru-RU" sz="2400">
                <a:solidFill>
                  <a:srgbClr val="002060"/>
                </a:solidFill>
                <a:latin typeface="Times New Roman"/>
                <a:cs typeface="Times New Roman"/>
              </a:rPr>
              <a:t>пасуется на антенну, ниже и быстрее чем «просто», в момент, когда связующий касается мяча, нападающий должен быть в завершающем этапе разбега и готовым к прыжку.</a:t>
            </a:r>
            <a:endParaRPr/>
          </a:p>
          <a:p>
            <a:pPr>
              <a:defRPr/>
            </a:pPr>
            <a:r>
              <a:rPr lang="ru-RU" sz="2400">
                <a:solidFill>
                  <a:srgbClr val="002060"/>
                </a:solidFill>
                <a:latin typeface="Times New Roman"/>
                <a:cs typeface="Times New Roman"/>
              </a:rPr>
              <a:t>- </a:t>
            </a:r>
            <a:r>
              <a:rPr lang="ru-RU" sz="2400">
                <a:solidFill>
                  <a:srgbClr val="C00000"/>
                </a:solidFill>
                <a:latin typeface="Times New Roman"/>
                <a:cs typeface="Times New Roman"/>
              </a:rPr>
              <a:t>«</a:t>
            </a:r>
            <a:r>
              <a:rPr lang="ru-RU" sz="2400">
                <a:solidFill>
                  <a:srgbClr val="C00000"/>
                </a:solidFill>
                <a:latin typeface="Times New Roman"/>
                <a:cs typeface="Times New Roman"/>
              </a:rPr>
              <a:t>марита</a:t>
            </a:r>
            <a:r>
              <a:rPr lang="ru-RU" sz="240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lang="ru-RU" sz="2400">
                <a:solidFill>
                  <a:srgbClr val="002060"/>
                </a:solidFill>
                <a:latin typeface="Times New Roman"/>
                <a:cs typeface="Times New Roman"/>
              </a:rPr>
              <a:t>пасуется как «метр</a:t>
            </a:r>
            <a:r>
              <a:rPr lang="ru-RU" sz="2400">
                <a:solidFill>
                  <a:srgbClr val="002060"/>
                </a:solidFill>
                <a:latin typeface="Times New Roman"/>
                <a:cs typeface="Times New Roman"/>
              </a:rPr>
              <a:t>», но </a:t>
            </a:r>
            <a:r>
              <a:rPr lang="ru-RU" sz="2400">
                <a:solidFill>
                  <a:srgbClr val="002060"/>
                </a:solidFill>
                <a:latin typeface="Times New Roman"/>
                <a:cs typeface="Times New Roman"/>
              </a:rPr>
              <a:t>отличие в том, что нападающий имитирует разбег на взлет и останавливается, блок поднимается, в тот момент, когда блок опускается, прыгает и бьет нападающий.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1">
        <p:fade thruBlk="0"/>
      </p:transition>
    </mc:Choice>
    <mc:Fallback>
      <p:transition spd="med" advClick="1">
        <p:fade thruBlk="0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:\Фоны\anypics.ru-53946.jpg" id="56" name="Google Shape;56;p1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-4507" y="0"/>
            <a:ext cx="9148506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1"/>
          <p:cNvSpPr/>
          <p:nvPr/>
        </p:nvSpPr>
        <p:spPr>
          <a:xfrm>
            <a:off x="3224824" y="122727"/>
            <a:ext cx="4383900" cy="37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4000" u="none" cap="none" strike="noStrik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Нападение</a:t>
            </a:r>
            <a:endParaRPr b="1" i="0" sz="4000" u="none" cap="none" strike="noStrike"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" name="Google Shape;58;p11"/>
          <p:cNvSpPr/>
          <p:nvPr/>
        </p:nvSpPr>
        <p:spPr>
          <a:xfrm>
            <a:off x="306566" y="980728"/>
            <a:ext cx="8460300" cy="526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2400"/>
              <a:buFont typeface="Times New Roman"/>
              <a:buNone/>
            </a:pPr>
            <a:r>
              <a:rPr b="1" i="0" lang="ru-RU" sz="24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b="1" i="0" lang="ru-RU" sz="2400" u="none" cap="none" strike="noStrik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Нападающие удары. 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2400" u="none" cap="none" strike="noStrike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Технический прием атаки, состоящий в перебивании одной рукой мяча, находящегося выше верхнего края сетки, на сторону противника, </a:t>
            </a:r>
            <a:r>
              <a:rPr b="1" i="0" lang="ru-RU" sz="2400" u="none" cap="none" strike="noStrik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называется нападающим ударом. </a:t>
            </a:r>
            <a:endParaRPr b="1" i="0" sz="2400" u="none" cap="none" strike="noStrike">
              <a:solidFill>
                <a:srgbClr val="00206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2400" u="none" cap="none" strike="noStrike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Скорость полета мяча зависит от удара: чем сильнее удар, тем больше скорость, следовательно, его труднее принять. 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rgbClr val="00206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2400" u="none" cap="none" strike="noStrike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 технике выполнения, различают прямой нападающий удар и боковой. И тот и другой могут быть выполнены в прыжке с места или с разбега. По скорости полета мяча различают: 1) Силовые(скоростные); 2) Кистевые(ускоренные); 3) Обманные(медленные).</a:t>
            </a:r>
            <a:endParaRPr b="0" i="0" sz="2400" u="none" cap="none" strike="noStrik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 descr="D:\Фоны\anypics.ru-53946.jpg" hidden="0"/>
          <p:cNvPicPr>
            <a:picLocks noChangeAspect="1" noChangeArrowheads="1"/>
          </p:cNvPicPr>
          <p:nvPr isPhoto="0" userDrawn="0"/>
        </p:nvPicPr>
        <p:blipFill>
          <a:blip r:embed="rId2"/>
          <a:stretch/>
        </p:blipFill>
        <p:spPr bwMode="auto">
          <a:xfrm>
            <a:off x="-4507" y="0"/>
            <a:ext cx="9148508" cy="6858000"/>
          </a:xfrm>
          <a:prstGeom prst="rect">
            <a:avLst/>
          </a:prstGeom>
          <a:noFill/>
        </p:spPr>
      </p:pic>
      <p:sp>
        <p:nvSpPr>
          <p:cNvPr id="5" name="Прямоугольник 1" hidden="0"/>
          <p:cNvSpPr/>
          <p:nvPr isPhoto="0" userDrawn="0"/>
        </p:nvSpPr>
        <p:spPr bwMode="auto">
          <a:xfrm>
            <a:off x="465291" y="522175"/>
            <a:ext cx="820891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>
                <a:solidFill>
                  <a:srgbClr val="002060"/>
                </a:solidFill>
                <a:latin typeface="Times New Roman"/>
                <a:cs typeface="Times New Roman"/>
              </a:rPr>
              <a:t>Прямой нападающий удар. Длина разбега колеблется от 2 до 4 м и состоит из 2 – 4 шагов. Первый шаг короткий, выполняется мягко, как бы крадучись, последний шаг длинный, выполняется в виде скачка. Прямая нога выносится вперед и ставится на пятку, в след за этим быстро приставляется другая нога. Туловище слегка отклоняется назад, руки внизу –сзади. Вместе с перекатом на носки ноги выпрямляются и выполняется прыжок, бьющая рука взмахом по кратчайшему пути поднимается</a:t>
            </a:r>
            <a:endParaRPr lang="ru-RU" sz="2400">
              <a:solidFill>
                <a:srgbClr val="00206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1">
        <p:fade thruBlk="0"/>
      </p:transition>
    </mc:Choice>
    <mc:Fallback>
      <p:transition spd="med" advClick="1">
        <p:fade thruBlk="0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:\Фоны\anypics.ru-53946.jpg" id="19" name="Google Shape;19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-4507" y="0"/>
            <a:ext cx="9148506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2"/>
          <p:cNvSpPr/>
          <p:nvPr/>
        </p:nvSpPr>
        <p:spPr>
          <a:xfrm>
            <a:off x="2946022" y="328299"/>
            <a:ext cx="4427700" cy="26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3200" u="none" cap="none" strike="noStrik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Общие сведения</a:t>
            </a:r>
            <a:endParaRPr b="1" i="0" sz="3200" u="none" cap="none" strike="noStrike"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Google Shape;21;p2"/>
          <p:cNvSpPr/>
          <p:nvPr/>
        </p:nvSpPr>
        <p:spPr>
          <a:xfrm>
            <a:off x="320058" y="1268760"/>
            <a:ext cx="8496900" cy="3693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2400" u="none" cap="none" strike="noStrike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Техника игры в волейболе подразделяется  на технику нападения и технику защиты. Как в нападении, так и в защите выделяют : стойки и перемещения, технику владения мячом.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rgbClr val="00206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2400" u="none" cap="none" strike="noStrike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Во время игры волейболист перемещается по площадке. Целью этих перемещений является выбор наилучшего места для приема мяча, для выполнения других технических приемов.  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Times New Roman"/>
              <a:buNone/>
            </a:pPr>
            <a:r>
              <a:rPr b="0" i="0" lang="ru-RU" sz="2400" u="none" cap="none" strike="noStrike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Максимальная готовность к перемещениям – вот что самое главное в стартовых стойках игрока.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 descr="D:\Фоны\anypics.ru-53946.jpg" hidden="0"/>
          <p:cNvPicPr>
            <a:picLocks noChangeAspect="1" noChangeArrowheads="1"/>
          </p:cNvPicPr>
          <p:nvPr isPhoto="0" userDrawn="0"/>
        </p:nvPicPr>
        <p:blipFill>
          <a:blip r:embed="rId2"/>
          <a:stretch/>
        </p:blipFill>
        <p:spPr bwMode="auto">
          <a:xfrm>
            <a:off x="-4507" y="0"/>
            <a:ext cx="9148508" cy="6858000"/>
          </a:xfrm>
          <a:prstGeom prst="rect">
            <a:avLst/>
          </a:prstGeom>
          <a:noFill/>
        </p:spPr>
      </p:pic>
      <p:sp>
        <p:nvSpPr>
          <p:cNvPr id="5" name="Прямоугольник 1" hidden="0"/>
          <p:cNvSpPr/>
          <p:nvPr isPhoto="0" userDrawn="0"/>
        </p:nvSpPr>
        <p:spPr bwMode="auto">
          <a:xfrm>
            <a:off x="323528" y="692696"/>
            <a:ext cx="849694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>
                <a:solidFill>
                  <a:srgbClr val="002060"/>
                </a:solidFill>
                <a:latin typeface="Times New Roman"/>
                <a:cs typeface="Times New Roman"/>
              </a:rPr>
              <a:t>В прыжке плечи и бьющая рука отводится назад, туловище прогибается(рис.12). С этого момента начинается выполнение собственно нападающего удара. Первое движении – выведение вперед локтя бьющей руки. Бьющая рука, разгибаясь в локтевом суставе, начинает движение вперед и акцентированным движением кистью ударят по мячу. Пальцы кисти в момент удара плотно сжаты, мяч находится несколько впереди игрока. Приземление после удара выполняются на согнутые ноги с опущенными руками, что дает игроку возможность быстро начать перемещение в нужном направлении или выполнить повторный прыжок для блокировки</a:t>
            </a:r>
            <a:r>
              <a:rPr lang="ru-RU" sz="2400">
                <a:solidFill>
                  <a:srgbClr val="002060"/>
                </a:solidFill>
              </a:rPr>
              <a:t>.</a:t>
            </a:r>
            <a:endParaRPr lang="ru-RU" sz="2400">
              <a:solidFill>
                <a:srgbClr val="00206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1">
        <p:fade thruBlk="0"/>
      </p:transition>
    </mc:Choice>
    <mc:Fallback>
      <p:transition spd="med" advClick="1">
        <p:fade thruBlk="0"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 descr="D:\Фоны\anypics.ru-53946.jpg" hidden="0"/>
          <p:cNvPicPr>
            <a:picLocks noChangeAspect="1" noChangeArrowheads="1"/>
          </p:cNvPicPr>
          <p:nvPr isPhoto="0" userDrawn="0"/>
        </p:nvPicPr>
        <p:blipFill>
          <a:blip r:embed="rId2"/>
          <a:stretch/>
        </p:blipFill>
        <p:spPr bwMode="auto">
          <a:xfrm>
            <a:off x="-4507" y="0"/>
            <a:ext cx="9148508" cy="6858000"/>
          </a:xfrm>
          <a:prstGeom prst="rect">
            <a:avLst/>
          </a:prstGeom>
          <a:noFill/>
        </p:spPr>
      </p:pic>
      <p:pic>
        <p:nvPicPr>
          <p:cNvPr id="5" name="Picture 2" hidden="0"/>
          <p:cNvPicPr>
            <a:picLocks noChangeAspect="1" noChangeArrowheads="1"/>
          </p:cNvPicPr>
          <p:nvPr isPhoto="0" userDrawn="0"/>
        </p:nvPicPr>
        <p:blipFill>
          <a:blip r:embed="rId3"/>
          <a:stretch/>
        </p:blipFill>
        <p:spPr bwMode="auto">
          <a:xfrm>
            <a:off x="1599510" y="484778"/>
            <a:ext cx="5940474" cy="58884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1">
        <p:fade thruBlk="0"/>
      </p:transition>
    </mc:Choice>
    <mc:Fallback>
      <p:transition spd="med" advClick="1">
        <p:fade thruBlk="0"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 descr="D:\Фоны\anypics.ru-53946.jpg" hidden="0"/>
          <p:cNvPicPr>
            <a:picLocks noChangeAspect="1" noChangeArrowheads="1"/>
          </p:cNvPicPr>
          <p:nvPr isPhoto="0" userDrawn="0"/>
        </p:nvPicPr>
        <p:blipFill>
          <a:blip r:embed="rId2"/>
          <a:stretch/>
        </p:blipFill>
        <p:spPr bwMode="auto">
          <a:xfrm>
            <a:off x="-4507" y="0"/>
            <a:ext cx="9148508" cy="6858000"/>
          </a:xfrm>
          <a:prstGeom prst="rect">
            <a:avLst/>
          </a:prstGeom>
          <a:noFill/>
        </p:spPr>
      </p:pic>
      <p:sp>
        <p:nvSpPr>
          <p:cNvPr id="5" name="Прямоугольник 1" hidden="0"/>
          <p:cNvSpPr/>
          <p:nvPr isPhoto="0" userDrawn="0"/>
        </p:nvSpPr>
        <p:spPr bwMode="auto">
          <a:xfrm>
            <a:off x="1283856" y="266745"/>
            <a:ext cx="657628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b="1">
                <a:solidFill>
                  <a:srgbClr val="C00000"/>
                </a:solidFill>
                <a:latin typeface="Times New Roman"/>
                <a:cs typeface="Times New Roman"/>
              </a:rPr>
              <a:t>Боковой нападающий удар </a:t>
            </a:r>
            <a:endParaRPr lang="ru-RU" sz="4000" b="1">
              <a:solidFill>
                <a:srgbClr val="C00000"/>
              </a:solidFill>
            </a:endParaRPr>
          </a:p>
        </p:txBody>
      </p:sp>
      <p:pic>
        <p:nvPicPr>
          <p:cNvPr id="6" name="Picture 2" hidden="0"/>
          <p:cNvPicPr>
            <a:picLocks noChangeAspect="1" noChangeArrowheads="1" noGrp="1"/>
          </p:cNvPicPr>
          <p:nvPr isPhoto="0" userDrawn="0"/>
        </p:nvPicPr>
        <p:blipFill>
          <a:blip r:embed="rId3"/>
          <a:stretch/>
        </p:blipFill>
        <p:spPr bwMode="auto">
          <a:xfrm>
            <a:off x="971599" y="974631"/>
            <a:ext cx="7454521" cy="3456384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3" hidden="0"/>
          <p:cNvSpPr/>
          <p:nvPr isPhoto="0" userDrawn="0"/>
        </p:nvSpPr>
        <p:spPr bwMode="auto">
          <a:xfrm>
            <a:off x="611558" y="4653136"/>
            <a:ext cx="7814561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>
                <a:solidFill>
                  <a:srgbClr val="002060"/>
                </a:solidFill>
                <a:latin typeface="Times New Roman"/>
                <a:cs typeface="Times New Roman"/>
              </a:rPr>
              <a:t>выполняется после широкого через сторону замаха бьющей рукой. Изменяя движения руки и кисти, можно выполнять также нападающие удары с переводом мяча вправо и влево.</a:t>
            </a:r>
            <a:endParaRPr/>
          </a:p>
          <a:p>
            <a:pPr>
              <a:defRPr/>
            </a:pPr>
            <a:endParaRPr lang="ru-RU"/>
          </a:p>
          <a:p>
            <a:pPr>
              <a:defRPr/>
            </a:pPr>
            <a:r>
              <a:rPr lang="ru-RU"/>
              <a:t> </a:t>
            </a: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1">
        <p:fade thruBlk="0"/>
      </p:transition>
    </mc:Choice>
    <mc:Fallback>
      <p:transition spd="med" advClick="1">
        <p:fade thruBlk="0"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 descr="D:\Фоны\anypics.ru-53946.jpg" hidden="0"/>
          <p:cNvPicPr>
            <a:picLocks noChangeAspect="1" noChangeArrowheads="1"/>
          </p:cNvPicPr>
          <p:nvPr isPhoto="0" userDrawn="0"/>
        </p:nvPicPr>
        <p:blipFill>
          <a:blip r:embed="rId2"/>
          <a:stretch/>
        </p:blipFill>
        <p:spPr bwMode="auto">
          <a:xfrm>
            <a:off x="-4507" y="0"/>
            <a:ext cx="9148508" cy="6858000"/>
          </a:xfrm>
          <a:prstGeom prst="rect">
            <a:avLst/>
          </a:prstGeom>
          <a:noFill/>
        </p:spPr>
      </p:pic>
      <p:sp>
        <p:nvSpPr>
          <p:cNvPr id="5" name="Прямоугольник 1" hidden="0"/>
          <p:cNvSpPr/>
          <p:nvPr isPhoto="0" userDrawn="0"/>
        </p:nvSpPr>
        <p:spPr bwMode="auto">
          <a:xfrm>
            <a:off x="611560" y="260648"/>
            <a:ext cx="820147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b="1">
                <a:solidFill>
                  <a:srgbClr val="C00000"/>
                </a:solidFill>
                <a:latin typeface="Times New Roman"/>
                <a:cs typeface="Times New Roman"/>
              </a:rPr>
              <a:t>Удар переводом вправо или влево.</a:t>
            </a:r>
            <a:endParaRPr lang="ru-RU" sz="4000" b="1">
              <a:solidFill>
                <a:srgbClr val="C00000"/>
              </a:solidFill>
            </a:endParaRPr>
          </a:p>
        </p:txBody>
      </p:sp>
      <p:sp>
        <p:nvSpPr>
          <p:cNvPr id="6" name="Прямоугольник 3" hidden="0"/>
          <p:cNvSpPr/>
          <p:nvPr isPhoto="0" userDrawn="0"/>
        </p:nvSpPr>
        <p:spPr bwMode="auto">
          <a:xfrm>
            <a:off x="611560" y="1412776"/>
            <a:ext cx="820891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>
                <a:solidFill>
                  <a:srgbClr val="002060"/>
                </a:solidFill>
                <a:latin typeface="Times New Roman"/>
                <a:cs typeface="Times New Roman"/>
              </a:rPr>
              <a:t>Удар переводом вправо или влево бывает с поворотом туловища и без. </a:t>
            </a:r>
            <a:endParaRPr/>
          </a:p>
          <a:p>
            <a:pPr>
              <a:defRPr/>
            </a:pPr>
            <a:r>
              <a:rPr lang="ru-RU" sz="2400">
                <a:solidFill>
                  <a:srgbClr val="002060"/>
                </a:solidFill>
                <a:latin typeface="Times New Roman"/>
                <a:cs typeface="Times New Roman"/>
              </a:rPr>
              <a:t>Удары с поворотом туловища выполняются также как и прямой, но с незначительным поворотом туловища в сторону удара и удар по мячу наносится сверху – сзади - справа. При переводе вправо туловище начинает моментальный поворот после отрыва от земли, далее его порядком при наклоняют влево, а  плечо отводят от сетки.</a:t>
            </a:r>
            <a:endParaRPr/>
          </a:p>
          <a:p>
            <a:pPr>
              <a:defRPr/>
            </a:pPr>
            <a:r>
              <a:rPr lang="ru-RU" sz="2400">
                <a:solidFill>
                  <a:srgbClr val="002060"/>
                </a:solidFill>
                <a:latin typeface="Times New Roman"/>
                <a:cs typeface="Times New Roman"/>
              </a:rPr>
              <a:t>А при ударе без поворота туловища основную роль играет удар по мячу кистью.</a:t>
            </a:r>
            <a:endParaRPr lang="ru-RU" sz="2400">
              <a:solidFill>
                <a:srgbClr val="002060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1">
        <p:fade thruBlk="0"/>
      </p:transition>
    </mc:Choice>
    <mc:Fallback>
      <p:transition spd="med" advClick="1">
        <p:fade thruBlk="0"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 descr="D:\Фоны\anypics.ru-53946.jpg" hidden="0"/>
          <p:cNvPicPr>
            <a:picLocks noChangeAspect="1" noChangeArrowheads="1"/>
          </p:cNvPicPr>
          <p:nvPr isPhoto="0" userDrawn="0"/>
        </p:nvPicPr>
        <p:blipFill>
          <a:blip r:embed="rId2"/>
          <a:stretch/>
        </p:blipFill>
        <p:spPr bwMode="auto">
          <a:xfrm>
            <a:off x="-4507" y="0"/>
            <a:ext cx="9148508" cy="6858000"/>
          </a:xfrm>
          <a:prstGeom prst="rect">
            <a:avLst/>
          </a:prstGeom>
          <a:noFill/>
        </p:spPr>
      </p:pic>
      <p:pic>
        <p:nvPicPr>
          <p:cNvPr id="5" name="Picture 2" hidden="0"/>
          <p:cNvPicPr>
            <a:picLocks noChangeAspect="1" noChangeArrowheads="1" noGrp="1"/>
          </p:cNvPicPr>
          <p:nvPr isPhoto="0" userDrawn="0"/>
        </p:nvPicPr>
        <p:blipFill>
          <a:blip r:embed="rId3"/>
          <a:stretch/>
        </p:blipFill>
        <p:spPr bwMode="auto">
          <a:xfrm>
            <a:off x="1779579" y="332656"/>
            <a:ext cx="5580335" cy="57525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1">
        <p:fade thruBlk="0"/>
      </p:transition>
    </mc:Choice>
    <mc:Fallback>
      <p:transition spd="med" advClick="1">
        <p:fade thruBlk="0"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:\Фоны\anypics.ru-53946.jpg" id="60" name="Google Shape;60;p1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-4500" y="301475"/>
            <a:ext cx="9148499" cy="6556525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12"/>
          <p:cNvSpPr/>
          <p:nvPr/>
        </p:nvSpPr>
        <p:spPr>
          <a:xfrm flipH="1" rot="753">
            <a:off x="929400" y="597499"/>
            <a:ext cx="8214600" cy="983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4000" u="none" cap="none" strike="noStrik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Блокирование в волейболе</a:t>
            </a:r>
            <a:endParaRPr b="1" i="0" sz="4000" u="none" cap="none" strike="noStrike"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" name="Google Shape;62;p12"/>
          <p:cNvSpPr/>
          <p:nvPr/>
        </p:nvSpPr>
        <p:spPr>
          <a:xfrm>
            <a:off x="323528" y="1166843"/>
            <a:ext cx="8640900" cy="415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2400" u="none" cap="none" strike="noStrike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Технический прием защиты, с помощь которого преграждают путь мячу после нападающего удара со стороны противника, </a:t>
            </a:r>
            <a:r>
              <a:rPr b="1" i="0" lang="ru-RU" sz="2400" u="none" cap="none" strike="noStrik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называется блоком</a:t>
            </a:r>
            <a:r>
              <a:rPr b="0" i="0" lang="ru-RU" sz="2400" u="none" cap="none" strike="noStrike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а действие защитников – </a:t>
            </a:r>
            <a:r>
              <a:rPr b="1" i="0" lang="ru-RU" sz="2400" u="none" cap="none" strike="noStrik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блокированием.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rgbClr val="00206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2400" u="none" cap="none" strike="noStrike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Из положения игрока (рис.20),готовящегося к блокированию, приставным шагом, скачком или бегом защитник перемещается к предполагаемому месту блокирования. Последний шаг перед выпрыгиванием выполняется как напрыгивающий, стопорящий (по типу разбега перед нападающим ударом); другая нога приставляется на ширину плеч.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rgbClr val="FFFF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:\Фоны\anypics.ru-53946.jpg" id="64" name="Google Shape;64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-4507" y="0"/>
            <a:ext cx="9148506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3"/>
          <p:cNvSpPr/>
          <p:nvPr/>
        </p:nvSpPr>
        <p:spPr>
          <a:xfrm>
            <a:off x="465291" y="332656"/>
            <a:ext cx="8208900" cy="19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2400" u="none" cap="none" strike="noStrike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Затем следует выпрыгивание. Движение начинают ноги, затем продолжают руки. При приближении мяча руки выпрямляются и ставятся на пути его движения: пальцы рук разведены и оптимально напряжены, кисти слегка согнуты, чтоб мяч направить вперед – вниз на площадку противника.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6" name="Google Shape;66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1525" y="3165015"/>
            <a:ext cx="4192150" cy="3456385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3"/>
          <p:cNvSpPr/>
          <p:nvPr/>
        </p:nvSpPr>
        <p:spPr>
          <a:xfrm>
            <a:off x="4576386" y="4614227"/>
            <a:ext cx="4572000" cy="8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2400" u="none" cap="none" strike="noStrike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Рис.20 Стойка защитника перед блокированием.</a:t>
            </a:r>
            <a:endParaRPr b="0" i="0" sz="2400" u="none" cap="none" strike="noStrike">
              <a:solidFill>
                <a:srgbClr val="00206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:\Фоны\anypics.ru-53946.jpg" id="69" name="Google Shape;69;p1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-4507" y="0"/>
            <a:ext cx="9148506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14"/>
          <p:cNvSpPr/>
          <p:nvPr/>
        </p:nvSpPr>
        <p:spPr>
          <a:xfrm>
            <a:off x="179512" y="116632"/>
            <a:ext cx="8784900" cy="267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2400" u="none" cap="none" strike="noStrike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Такой блок называют неподвижным, в отличие от подвижного, при котором руки над сеткой перемещаются вправо или влево, в зависимости от полета мяча и задуманного отскока. Важно, чтобы при блокировании мяч не проскочил между ладонями блокирующего, а также между его руками и сеткой (рис.а). Против сильного нападающего игрока применяется групповой блок(рис.б</a:t>
            </a:r>
            <a:endParaRPr b="0" i="0" sz="2400" u="none" cap="none" strike="noStrik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1" name="Google Shape;71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59675" y="3429000"/>
            <a:ext cx="6530275" cy="2960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:\Фоны\anypics.ru-53946.jpg" id="73" name="Google Shape;73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-4507" y="0"/>
            <a:ext cx="9148506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/>
          <p:nvPr/>
        </p:nvSpPr>
        <p:spPr>
          <a:xfrm>
            <a:off x="0" y="595722"/>
            <a:ext cx="8535900" cy="5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4000" u="none" cap="none" strike="noStrik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Прием мяча в волейболе</a:t>
            </a:r>
            <a:endParaRPr b="1" i="0" sz="4000" u="none" cap="none" strike="noStrike"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5" name="Google Shape;75;p15"/>
          <p:cNvSpPr/>
          <p:nvPr/>
        </p:nvSpPr>
        <p:spPr>
          <a:xfrm>
            <a:off x="683575" y="1515300"/>
            <a:ext cx="8064900" cy="49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2400"/>
              <a:buFont typeface="Times New Roman"/>
              <a:buNone/>
            </a:pPr>
            <a:r>
              <a:rPr b="0" i="0" lang="ru-RU" sz="2400" u="none" cap="none" strike="noStrik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Техника защиты.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rgbClr val="00206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2400" u="none" cap="none" strike="noStrike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В защите применяются те же стойки, что и в нападении, но чаще используются низкие стойки. Перемещение в защите так же мало чем отличаются от перемещений в нападении – ходьба, бег, выпады и прыжки, однако выполняются они, как правило, стремительно, с резкими остановками, с быстрой сменой направлений, часто переходит в прыжок или нападение. 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2400" u="none" cap="none" strike="noStrike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 завтрашнему противодействиям относятся приемы мяча и блокирование.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:\Фоны\anypics.ru-53946.jpg" id="77" name="Google Shape;77;p1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-4507" y="0"/>
            <a:ext cx="9148506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p16"/>
          <p:cNvSpPr/>
          <p:nvPr/>
        </p:nvSpPr>
        <p:spPr>
          <a:xfrm>
            <a:off x="251520" y="332656"/>
            <a:ext cx="8568900" cy="378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2400" u="none" cap="none" strike="noStrike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Прием мяча – технический прием защиты, позволяющий оставить мяч в игре после нападающих действий соперников. Основным в современном волейболе является прием мяча двумя руками снизу(рис.16). Он является наиболее надежным против возросшей мощи нападения, против сильных ударов и планирующих подач. При этом способе приема мяча туловище вертикально или слегка наклонено вперед, прямые руки опущены вперед – вниз, локти сближены, кисти вместе. Мяч принимается на предплечья ближе к кистям рук ( говорят – «на манжет»рис.16 ).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9" name="Google Shape;79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586275" y="4955200"/>
            <a:ext cx="4291900" cy="1714975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16"/>
          <p:cNvSpPr/>
          <p:nvPr/>
        </p:nvSpPr>
        <p:spPr>
          <a:xfrm>
            <a:off x="251520" y="5445224"/>
            <a:ext cx="4572000" cy="8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2400" u="none" cap="none" strike="noStrike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Рис.16. Прием и передача мяча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2400" u="none" cap="none" strike="noStrike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двумя руками снизу </a:t>
            </a:r>
            <a:endParaRPr b="0" i="0" sz="2400" u="none" cap="none" strike="noStrike">
              <a:solidFill>
                <a:srgbClr val="00206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:\Фоны\anypics.ru-53946.jpg" id="23" name="Google Shape;23;p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-4507" y="0"/>
            <a:ext cx="9148506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Google Shape;24;p3"/>
          <p:cNvSpPr/>
          <p:nvPr/>
        </p:nvSpPr>
        <p:spPr>
          <a:xfrm>
            <a:off x="395536" y="404664"/>
            <a:ext cx="8496900" cy="378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2400" u="none" cap="none" strike="noStrike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Стойки различаются по степени сгибания ног: основная, высокая, низкая. Основная стойка (рис.1): ноги на одном уровне и слегка согнуты, стопы параллельны на расстоянии 20 – 30 см друг от друга, туловище не сильно наклонено вперед, руки согнуты перед собой. Приняв определенную стойку, одни игроки стоят неподвижно ( статическая стойка ), другие двигаются на месте переступанием или подскоками   ( динамическая    стойка ).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2400" u="none" cap="none" strike="noStrike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Перемещения по площадке выполняются ходьбой, бегом или скачком.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5" name="Google Shape;25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292075" y="4190324"/>
            <a:ext cx="3430125" cy="2551050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Google Shape;26;p3"/>
          <p:cNvSpPr/>
          <p:nvPr/>
        </p:nvSpPr>
        <p:spPr>
          <a:xfrm>
            <a:off x="251525" y="4471075"/>
            <a:ext cx="5328600" cy="227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2400" u="none" cap="none" strike="noStrike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Рис.1 Стойки волейболиста:</a:t>
            </a:r>
            <a:endParaRPr b="1" i="0" sz="2400" u="none" cap="none" strike="noStrike">
              <a:solidFill>
                <a:srgbClr val="00206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2400" u="none" cap="none" strike="noStrike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а) основная стойка;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2400" u="none" cap="none" strike="noStrike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б) стоика в момент выполнения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2400" u="none" cap="none" strike="noStrike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передачи  двумя руками сверху </a:t>
            </a:r>
            <a:endParaRPr b="0" i="0" sz="2400" u="none" cap="none" strike="noStrik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 descr="D:\Фоны\anypics.ru-53946.jpg" hidden="0"/>
          <p:cNvPicPr>
            <a:picLocks noChangeAspect="1" noChangeArrowheads="1"/>
          </p:cNvPicPr>
          <p:nvPr isPhoto="0" userDrawn="0"/>
        </p:nvPicPr>
        <p:blipFill>
          <a:blip r:embed="rId2"/>
          <a:stretch/>
        </p:blipFill>
        <p:spPr bwMode="auto">
          <a:xfrm>
            <a:off x="-4507" y="0"/>
            <a:ext cx="9148508" cy="6858000"/>
          </a:xfrm>
          <a:prstGeom prst="rect">
            <a:avLst/>
          </a:prstGeom>
          <a:noFill/>
        </p:spPr>
      </p:pic>
      <p:sp>
        <p:nvSpPr>
          <p:cNvPr id="5" name="Прямоугольник 3" hidden="0"/>
          <p:cNvSpPr/>
          <p:nvPr isPhoto="0" userDrawn="0"/>
        </p:nvSpPr>
        <p:spPr bwMode="auto">
          <a:xfrm>
            <a:off x="395536" y="260648"/>
            <a:ext cx="849694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>
                <a:solidFill>
                  <a:srgbClr val="002060"/>
                </a:solidFill>
                <a:latin typeface="Times New Roman"/>
                <a:cs typeface="Times New Roman"/>
              </a:rPr>
              <a:t>Слегка напряженные прямые руки не быстрым движением в плечевых суставах поднимаются на встречу мячу; Но и в момент приема  выпрямляются и туловище поднимается. Полезно после приема мяча выполнять (особенно начинающим волейболистам) некоторое сопровождение мяча руками: это позволит лучше усвоить движение; приняв мяч, точно адресовать его партнерам.</a:t>
            </a:r>
            <a:endParaRPr/>
          </a:p>
          <a:p>
            <a:pPr>
              <a:defRPr/>
            </a:pPr>
            <a:r>
              <a:rPr lang="ru-RU" sz="2400">
                <a:solidFill>
                  <a:srgbClr val="002060"/>
                </a:solidFill>
                <a:latin typeface="Times New Roman"/>
                <a:cs typeface="Times New Roman"/>
              </a:rPr>
              <a:t>Прием мяча двумя руками сверху применяется против не сильно летящих мячей, а также в случаях, когда другой способ приема не рационален. Так, игровая ситуация часто заставляет выполнять прием и направленную передачу с последующим падением на спину (рис.17 и рис.18). В других же случаях прием двумя руками сверху аналогичен одноименной передаче.</a:t>
            </a:r>
            <a:endParaRPr/>
          </a:p>
          <a:p>
            <a:pPr>
              <a:defRPr/>
            </a:pPr>
            <a:endParaRPr lang="ru-RU" sz="2400">
              <a:solidFill>
                <a:srgbClr val="002060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1">
        <p:fade thruBlk="0"/>
      </p:transition>
    </mc:Choice>
    <mc:Fallback>
      <p:transition spd="med" advClick="1">
        <p:fade thruBlk="0"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 descr="D:\Фоны\anypics.ru-53946.jpg" hidden="0"/>
          <p:cNvPicPr>
            <a:picLocks noChangeAspect="1" noChangeArrowheads="1"/>
          </p:cNvPicPr>
          <p:nvPr isPhoto="0" userDrawn="0"/>
        </p:nvPicPr>
        <p:blipFill>
          <a:blip r:embed="rId2"/>
          <a:stretch/>
        </p:blipFill>
        <p:spPr bwMode="auto">
          <a:xfrm>
            <a:off x="-4507" y="0"/>
            <a:ext cx="9148508" cy="6858000"/>
          </a:xfrm>
          <a:prstGeom prst="rect">
            <a:avLst/>
          </a:prstGeom>
          <a:noFill/>
        </p:spPr>
      </p:pic>
      <p:pic>
        <p:nvPicPr>
          <p:cNvPr id="5" name="Picture 3" hidden="0"/>
          <p:cNvPicPr>
            <a:picLocks noChangeAspect="1" noChangeArrowheads="1"/>
          </p:cNvPicPr>
          <p:nvPr isPhoto="0" userDrawn="0"/>
        </p:nvPicPr>
        <p:blipFill>
          <a:blip r:embed="rId3"/>
          <a:stretch/>
        </p:blipFill>
        <p:spPr bwMode="auto">
          <a:xfrm>
            <a:off x="790830" y="246191"/>
            <a:ext cx="7562340" cy="355975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3" hidden="0"/>
          <p:cNvSpPr/>
          <p:nvPr isPhoto="0" userDrawn="0"/>
        </p:nvSpPr>
        <p:spPr bwMode="auto">
          <a:xfrm>
            <a:off x="790830" y="4134271"/>
            <a:ext cx="75623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>
                <a:solidFill>
                  <a:srgbClr val="002060"/>
                </a:solidFill>
                <a:latin typeface="Times New Roman"/>
                <a:cs typeface="Times New Roman"/>
              </a:rPr>
              <a:t>рис.17. Прием мяча с падением и перекатом на спину</a:t>
            </a:r>
            <a:endParaRPr lang="ru-RU" sz="2400">
              <a:solidFill>
                <a:srgbClr val="002060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1">
        <p:fade thruBlk="0"/>
      </p:transition>
    </mc:Choice>
    <mc:Fallback>
      <p:transition spd="med" advClick="1">
        <p:fade thruBlk="0"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 descr="D:\Фоны\anypics.ru-53946.jpg" hidden="0"/>
          <p:cNvPicPr>
            <a:picLocks noChangeAspect="1" noChangeArrowheads="1"/>
          </p:cNvPicPr>
          <p:nvPr isPhoto="0" userDrawn="0"/>
        </p:nvPicPr>
        <p:blipFill>
          <a:blip r:embed="rId2"/>
          <a:stretch/>
        </p:blipFill>
        <p:spPr bwMode="auto">
          <a:xfrm>
            <a:off x="0" y="-18635"/>
            <a:ext cx="9180512" cy="6876635"/>
          </a:xfrm>
          <a:prstGeom prst="rect">
            <a:avLst/>
          </a:prstGeom>
          <a:noFill/>
        </p:spPr>
      </p:pic>
      <p:pic>
        <p:nvPicPr>
          <p:cNvPr id="5" name="Picture 5" hidden="0"/>
          <p:cNvPicPr>
            <a:picLocks noChangeAspect="1" noChangeArrowheads="1"/>
          </p:cNvPicPr>
          <p:nvPr isPhoto="0" userDrawn="0"/>
        </p:nvPicPr>
        <p:blipFill>
          <a:blip r:embed="rId3"/>
          <a:stretch/>
        </p:blipFill>
        <p:spPr bwMode="auto">
          <a:xfrm>
            <a:off x="1043608" y="332656"/>
            <a:ext cx="7170524" cy="331236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2" hidden="0"/>
          <p:cNvSpPr/>
          <p:nvPr isPhoto="0" userDrawn="0"/>
        </p:nvSpPr>
        <p:spPr bwMode="auto">
          <a:xfrm>
            <a:off x="341784" y="4134272"/>
            <a:ext cx="84969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>
                <a:solidFill>
                  <a:srgbClr val="002060"/>
                </a:solidFill>
                <a:latin typeface="Times New Roman"/>
                <a:cs typeface="Times New Roman"/>
              </a:rPr>
              <a:t>рис.18. Прием мяча с выпадом и падением(перекатом на спину)</a:t>
            </a:r>
            <a:endParaRPr lang="ru-RU" sz="2400">
              <a:solidFill>
                <a:srgbClr val="002060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1">
        <p:fade thruBlk="0"/>
      </p:transition>
    </mc:Choice>
    <mc:Fallback>
      <p:transition spd="med" advClick="1">
        <p:fade thruBlk="0"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 descr="D:\Фоны\anypics.ru-53946.jpg" hidden="0"/>
          <p:cNvPicPr>
            <a:picLocks noChangeAspect="1" noChangeArrowheads="1"/>
          </p:cNvPicPr>
          <p:nvPr isPhoto="0" userDrawn="0"/>
        </p:nvPicPr>
        <p:blipFill>
          <a:blip r:embed="rId2"/>
          <a:stretch/>
        </p:blipFill>
        <p:spPr bwMode="auto">
          <a:xfrm>
            <a:off x="-4507" y="0"/>
            <a:ext cx="9148508" cy="6858000"/>
          </a:xfrm>
          <a:prstGeom prst="rect">
            <a:avLst/>
          </a:prstGeom>
          <a:noFill/>
        </p:spPr>
      </p:pic>
      <p:sp>
        <p:nvSpPr>
          <p:cNvPr id="5" name="Прямоугольник 1" hidden="0"/>
          <p:cNvSpPr/>
          <p:nvPr isPhoto="0" userDrawn="0"/>
        </p:nvSpPr>
        <p:spPr bwMode="auto">
          <a:xfrm>
            <a:off x="323528" y="332656"/>
            <a:ext cx="842493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>
                <a:solidFill>
                  <a:srgbClr val="002060"/>
                </a:solidFill>
                <a:latin typeface="Times New Roman"/>
                <a:cs typeface="Times New Roman"/>
              </a:rPr>
              <a:t>Прием мяча одной рукой снизу считается не точным и применяется сравнительно редко, но, если мяч летит далеко от игрока и другим способом его принять невозможно, волейболист вынужден использовать этот прием. Прямая рука с напряженно сжатыми пальцами преграждает путь мячу ; ударное движение выполняется ладонью, кулаком, предплечьем или плечом. Ног в этих движениях, как правило, не участвуют.</a:t>
            </a:r>
            <a:endParaRPr/>
          </a:p>
          <a:p>
            <a:pPr>
              <a:defRPr/>
            </a:pPr>
            <a:r>
              <a:rPr lang="ru-RU" sz="2400">
                <a:solidFill>
                  <a:srgbClr val="002060"/>
                </a:solidFill>
                <a:latin typeface="Times New Roman"/>
                <a:cs typeface="Times New Roman"/>
              </a:rPr>
              <a:t>	Одной рукой снизу в падении (рис.19) мяч принимается после разбега и прыжка. Прежде чем освоить этот способ приема, следует научиться правильному приземлению. После приема мяча руки вытягиваются вперед и разводятся в стороны несколько шире плеч, ставятся на пол и медленно сгибаются в локтях, амортизируя силу падения.</a:t>
            </a:r>
            <a:endParaRPr lang="ru-RU" sz="2400">
              <a:solidFill>
                <a:srgbClr val="002060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1">
        <p:fade thruBlk="0"/>
      </p:transition>
    </mc:Choice>
    <mc:Fallback>
      <p:transition spd="med" advClick="1">
        <p:fade thruBlk="0"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 descr="D:\Фоны\anypics.ru-53946.jpg" hidden="0"/>
          <p:cNvPicPr>
            <a:picLocks noChangeAspect="1" noChangeArrowheads="1"/>
          </p:cNvPicPr>
          <p:nvPr isPhoto="0" userDrawn="0"/>
        </p:nvPicPr>
        <p:blipFill>
          <a:blip r:embed="rId2"/>
          <a:stretch/>
        </p:blipFill>
        <p:spPr bwMode="auto">
          <a:xfrm>
            <a:off x="-4507" y="0"/>
            <a:ext cx="9148508" cy="6858000"/>
          </a:xfrm>
          <a:prstGeom prst="rect">
            <a:avLst/>
          </a:prstGeom>
          <a:noFill/>
        </p:spPr>
      </p:pic>
      <p:pic>
        <p:nvPicPr>
          <p:cNvPr id="5" name="Picture 2" hidden="0"/>
          <p:cNvPicPr>
            <a:picLocks noChangeAspect="1" noChangeArrowheads="1"/>
          </p:cNvPicPr>
          <p:nvPr isPhoto="0" userDrawn="0"/>
        </p:nvPicPr>
        <p:blipFill>
          <a:blip r:embed="rId3"/>
          <a:stretch/>
        </p:blipFill>
        <p:spPr bwMode="auto">
          <a:xfrm>
            <a:off x="385765" y="207275"/>
            <a:ext cx="8367963" cy="324036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2" hidden="0"/>
          <p:cNvSpPr/>
          <p:nvPr isPhoto="0" userDrawn="0"/>
        </p:nvSpPr>
        <p:spPr bwMode="auto">
          <a:xfrm>
            <a:off x="606296" y="3861048"/>
            <a:ext cx="80701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>
                <a:solidFill>
                  <a:srgbClr val="002060"/>
                </a:solidFill>
                <a:latin typeface="Times New Roman"/>
                <a:cs typeface="Times New Roman"/>
              </a:rPr>
              <a:t>Игрок приземляется на грудь и делает перекат на живот и бедра. Освоив элемент на гимнастических матах и на полу, его можно безопасно применять на игровых площадках.</a:t>
            </a:r>
            <a:endParaRPr lang="ru-RU" sz="2400">
              <a:solidFill>
                <a:srgbClr val="002060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1">
        <p:fade thruBlk="0"/>
      </p:transition>
    </mc:Choice>
    <mc:Fallback>
      <p:transition spd="med" advClick="1">
        <p:fade thruBlk="0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:\Фоны\anypics.ru-53946.jpg" id="28" name="Google Shape;28;p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-4507" y="0"/>
            <a:ext cx="9148506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Google Shape;29;p4"/>
          <p:cNvSpPr/>
          <p:nvPr/>
        </p:nvSpPr>
        <p:spPr>
          <a:xfrm>
            <a:off x="677350" y="199050"/>
            <a:ext cx="8143200" cy="627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400" u="none" cap="none" strike="noStrik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Ходьба.</a:t>
            </a:r>
            <a:r>
              <a:rPr b="0" i="0" lang="ru-RU" sz="2400" u="none" cap="none" strike="noStrik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b="0" i="0" lang="ru-RU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Игрок ходит пригибным шагом, вынося ногу вперед слегка согнутой. Это позволяет сохранять стойку и быстро принимать необходимые исходные положения для выполнения тактических приемов.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 cap="none" strike="noStrike">
              <a:solidFill>
                <a:srgbClr val="C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400" u="none" cap="none" strike="noStrik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Бег .</a:t>
            </a:r>
            <a:r>
              <a:rPr b="0" i="0" lang="ru-RU" sz="2400" u="none" cap="none" strike="noStrik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b="0" i="0" lang="ru-RU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Быстрые перемещения по площадке и резкие изменения направлений выполняются бегом на слегка согнутых ногах. Последний беговой шаг наиболее длинный, так как после него следует стопорящее движение ( остановка, смена направления, выпрыгивание для нападающего удара или блока ).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400" u="none" cap="none" strike="noStrik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Скачок </a:t>
            </a:r>
            <a:r>
              <a:rPr b="0" i="0" lang="ru-RU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обычно выполняется после шага или бега, когда игровая ситуация  заставляет предельно быстро занять новую позицию для выполнения технического приема.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:\Фоны\anypics.ru-53946.jpg" id="31" name="Google Shape;31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-4507" y="0"/>
            <a:ext cx="9148506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Google Shape;32;p5"/>
          <p:cNvSpPr/>
          <p:nvPr/>
        </p:nvSpPr>
        <p:spPr>
          <a:xfrm>
            <a:off x="3563910" y="311351"/>
            <a:ext cx="3214800" cy="1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3600" u="none" cap="none" strike="noStrik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Подачи</a:t>
            </a:r>
            <a:endParaRPr b="1" i="0" sz="3600" u="none" cap="none" strike="noStrike"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" name="Google Shape;33;p5"/>
          <p:cNvSpPr/>
          <p:nvPr/>
        </p:nvSpPr>
        <p:spPr>
          <a:xfrm>
            <a:off x="653797" y="1052736"/>
            <a:ext cx="7992900" cy="378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</a:t>
            </a:r>
            <a:r>
              <a:rPr b="0" i="0" lang="ru-RU" sz="2400" u="none" cap="none" strike="noStrike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ехнический прием, которым мяч вводится в игру, </a:t>
            </a:r>
            <a:r>
              <a:rPr b="1" i="0" lang="ru-RU" sz="2400" u="none" cap="none" strike="noStrik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называется подачей. </a:t>
            </a:r>
            <a:endParaRPr b="1" i="0" sz="2400" u="none" cap="none" strike="noStrike">
              <a:solidFill>
                <a:srgbClr val="C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2400" u="none" cap="none" strike="noStrike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Общими деталями техники для всех видов подач являются устойчивая стойка, удобная для удара, подбрасывание мяча, удар по мячу, переход волейболиста к последующим игровым действиям.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rgbClr val="00206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2400" u="none" cap="none" strike="noStrike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Различают несколько разновидностей подач : нижняя прямая (рис.2), нижняя боковая (рис.3), верхняя прямая (рис.4) и верхняя боковая (рис.5). 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2400" u="none" cap="none" strike="noStrike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 descr="D:\Фоны\anypics.ru-53946.jpg" hidden="0"/>
          <p:cNvPicPr>
            <a:picLocks noChangeAspect="1" noChangeArrowheads="1"/>
          </p:cNvPicPr>
          <p:nvPr isPhoto="0" userDrawn="0"/>
        </p:nvPicPr>
        <p:blipFill>
          <a:blip r:embed="rId2"/>
          <a:stretch/>
        </p:blipFill>
        <p:spPr bwMode="auto">
          <a:xfrm>
            <a:off x="-4507" y="0"/>
            <a:ext cx="9148508" cy="6858000"/>
          </a:xfrm>
          <a:prstGeom prst="rect">
            <a:avLst/>
          </a:prstGeom>
          <a:noFill/>
        </p:spPr>
      </p:pic>
      <p:pic>
        <p:nvPicPr>
          <p:cNvPr id="5" name="Picture 2" hidden="0"/>
          <p:cNvPicPr>
            <a:picLocks noChangeAspect="1" noChangeArrowheads="1"/>
          </p:cNvPicPr>
          <p:nvPr isPhoto="0" userDrawn="0"/>
        </p:nvPicPr>
        <p:blipFill>
          <a:blip r:embed="rId3"/>
          <a:stretch/>
        </p:blipFill>
        <p:spPr bwMode="auto">
          <a:xfrm>
            <a:off x="179512" y="423269"/>
            <a:ext cx="4845546" cy="2318443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2" hidden="0"/>
          <p:cNvSpPr/>
          <p:nvPr isPhoto="0" userDrawn="0"/>
        </p:nvSpPr>
        <p:spPr bwMode="auto">
          <a:xfrm>
            <a:off x="178615" y="2949661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>
                <a:solidFill>
                  <a:srgbClr val="002060"/>
                </a:solidFill>
                <a:latin typeface="Times New Roman"/>
                <a:cs typeface="Times New Roman"/>
              </a:rPr>
              <a:t>Рис.2 Нижняя прямая подача</a:t>
            </a:r>
            <a:endParaRPr/>
          </a:p>
          <a:p>
            <a:pPr algn="ctr">
              <a:defRPr/>
            </a:pPr>
            <a:r>
              <a:rPr lang="ru-RU" sz="2400">
                <a:solidFill>
                  <a:srgbClr val="002060"/>
                </a:solidFill>
                <a:latin typeface="Times New Roman"/>
                <a:cs typeface="Times New Roman"/>
              </a:rPr>
              <a:t> (вид спереди и сбоку) </a:t>
            </a:r>
            <a:endParaRPr lang="ru-RU" sz="2400">
              <a:solidFill>
                <a:srgbClr val="002060"/>
              </a:solidFill>
              <a:latin typeface="Times New Roman"/>
              <a:cs typeface="Times New Roman"/>
            </a:endParaRPr>
          </a:p>
        </p:txBody>
      </p:sp>
      <p:pic>
        <p:nvPicPr>
          <p:cNvPr id="7" name="Picture 3" hidden="0"/>
          <p:cNvPicPr>
            <a:picLocks noChangeAspect="1" noChangeArrowheads="1"/>
          </p:cNvPicPr>
          <p:nvPr isPhoto="0" userDrawn="0"/>
        </p:nvPicPr>
        <p:blipFill>
          <a:blip r:embed="rId4"/>
          <a:stretch/>
        </p:blipFill>
        <p:spPr bwMode="auto">
          <a:xfrm>
            <a:off x="4569747" y="2448510"/>
            <a:ext cx="4352148" cy="266429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Прямоугольник 4" hidden="0"/>
          <p:cNvSpPr/>
          <p:nvPr isPhoto="0" userDrawn="0"/>
        </p:nvSpPr>
        <p:spPr bwMode="auto">
          <a:xfrm>
            <a:off x="4716016" y="5307745"/>
            <a:ext cx="41208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>
                <a:solidFill>
                  <a:srgbClr val="FFFF00"/>
                </a:solidFill>
              </a:rPr>
              <a:t> </a:t>
            </a:r>
            <a:r>
              <a:rPr lang="ru-RU" sz="2400">
                <a:solidFill>
                  <a:srgbClr val="002060"/>
                </a:solidFill>
                <a:latin typeface="Times New Roman"/>
                <a:cs typeface="Times New Roman"/>
              </a:rPr>
              <a:t>Рис.3 Нижняя боковая подача</a:t>
            </a:r>
            <a:endParaRPr lang="ru-RU" sz="2400">
              <a:solidFill>
                <a:srgbClr val="00206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1">
        <p:fade thruBlk="0"/>
      </p:transition>
    </mc:Choice>
    <mc:Fallback>
      <p:transition spd="med" advClick="1">
        <p:fade thruBlk="0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 descr="D:\Фоны\anypics.ru-53946.jpg" hidden="0"/>
          <p:cNvPicPr>
            <a:picLocks noChangeAspect="1" noChangeArrowheads="1"/>
          </p:cNvPicPr>
          <p:nvPr isPhoto="0" userDrawn="0"/>
        </p:nvPicPr>
        <p:blipFill>
          <a:blip r:embed="rId2"/>
          <a:stretch/>
        </p:blipFill>
        <p:spPr bwMode="auto">
          <a:xfrm>
            <a:off x="-4507" y="0"/>
            <a:ext cx="9148508" cy="6858000"/>
          </a:xfrm>
          <a:prstGeom prst="rect">
            <a:avLst/>
          </a:prstGeom>
          <a:noFill/>
        </p:spPr>
      </p:pic>
      <p:pic>
        <p:nvPicPr>
          <p:cNvPr id="5" name="Picture 4" hidden="0"/>
          <p:cNvPicPr>
            <a:picLocks noChangeAspect="1" noChangeArrowheads="1"/>
          </p:cNvPicPr>
          <p:nvPr isPhoto="0" userDrawn="0"/>
        </p:nvPicPr>
        <p:blipFill>
          <a:blip r:embed="rId3"/>
          <a:stretch/>
        </p:blipFill>
        <p:spPr bwMode="auto">
          <a:xfrm>
            <a:off x="251520" y="908720"/>
            <a:ext cx="3988910" cy="326365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hidden="0"/>
          <p:cNvPicPr>
            <a:picLocks noChangeAspect="1" noChangeArrowheads="1"/>
          </p:cNvPicPr>
          <p:nvPr isPhoto="0" userDrawn="0"/>
        </p:nvPicPr>
        <p:blipFill>
          <a:blip r:embed="rId4"/>
          <a:stretch/>
        </p:blipFill>
        <p:spPr bwMode="auto">
          <a:xfrm>
            <a:off x="4932040" y="908720"/>
            <a:ext cx="3984182" cy="3233737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3" hidden="0"/>
          <p:cNvSpPr/>
          <p:nvPr isPhoto="0" userDrawn="0"/>
        </p:nvSpPr>
        <p:spPr bwMode="auto">
          <a:xfrm>
            <a:off x="134049" y="4695527"/>
            <a:ext cx="41063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>
                <a:solidFill>
                  <a:srgbClr val="002060"/>
                </a:solidFill>
                <a:latin typeface="Times New Roman"/>
                <a:cs typeface="Times New Roman"/>
              </a:rPr>
              <a:t>Рис.4 Верхняя прямая подача </a:t>
            </a:r>
            <a:endParaRPr lang="ru-RU" sz="2400">
              <a:solidFill>
                <a:srgbClr val="002060"/>
              </a:solidFill>
              <a:latin typeface="Times New Roman"/>
              <a:cs typeface="Times New Roman"/>
            </a:endParaRPr>
          </a:p>
        </p:txBody>
      </p:sp>
      <p:sp>
        <p:nvSpPr>
          <p:cNvPr id="8" name="Прямоугольник 4" hidden="0"/>
          <p:cNvSpPr/>
          <p:nvPr isPhoto="0" userDrawn="0"/>
        </p:nvSpPr>
        <p:spPr bwMode="auto">
          <a:xfrm>
            <a:off x="4866099" y="4668972"/>
            <a:ext cx="41160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>
                <a:solidFill>
                  <a:srgbClr val="002060"/>
                </a:solidFill>
                <a:latin typeface="Times New Roman"/>
                <a:cs typeface="Times New Roman"/>
              </a:rPr>
              <a:t>Рис.5 Верхняя боковая подача</a:t>
            </a:r>
            <a:endParaRPr lang="ru-RU" sz="2400">
              <a:solidFill>
                <a:srgbClr val="00206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1">
        <p:fade thruBlk="0"/>
      </p:transition>
    </mc:Choice>
    <mc:Fallback>
      <p:transition spd="med" advClick="1">
        <p:fade thruBlk="0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:\Фоны\anypics.ru-53946.jpg" id="35" name="Google Shape;35;p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-36512" y="0"/>
            <a:ext cx="9180512" cy="6885385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Google Shape;36;p6"/>
          <p:cNvSpPr/>
          <p:nvPr/>
        </p:nvSpPr>
        <p:spPr>
          <a:xfrm>
            <a:off x="637589" y="188640"/>
            <a:ext cx="7992900" cy="267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2400" u="none" cap="none" strike="noStrike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Так называемая планирующая  подача (рис.6) является разновидностью верхней подачи. Особенность « планирующей » подачи заключается в том, что удар по мячу наносится рукой закрепленной в лучезапястном суставе, без всякого сопровождения (рис.7). В результате этого мяч не вращается, а планирует, не имея траектории полета. Прием таких мячей затруднен.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7" name="Google Shape;37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94125" y="3692775"/>
            <a:ext cx="7075875" cy="2440600"/>
          </a:xfrm>
          <a:prstGeom prst="rect">
            <a:avLst/>
          </a:prstGeom>
          <a:noFill/>
          <a:ln>
            <a:noFill/>
          </a:ln>
        </p:spPr>
      </p:pic>
      <p:sp>
        <p:nvSpPr>
          <p:cNvPr id="38" name="Google Shape;38;p6"/>
          <p:cNvSpPr/>
          <p:nvPr/>
        </p:nvSpPr>
        <p:spPr>
          <a:xfrm flipH="1" rot="-1776">
            <a:off x="213184" y="6144253"/>
            <a:ext cx="8712901" cy="2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2000" u="none" cap="none" strike="noStrike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Рис.6 Вариант верхней боковой подачи, так называемая планирующая подача </a:t>
            </a:r>
            <a:endParaRPr b="0" i="0" sz="2000" u="none" cap="none" strike="noStrike">
              <a:solidFill>
                <a:srgbClr val="00206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 descr="D:\Фоны\anypics.ru-53946.jpg" hidden="0"/>
          <p:cNvPicPr>
            <a:picLocks noChangeAspect="1" noChangeArrowheads="1"/>
          </p:cNvPicPr>
          <p:nvPr isPhoto="0" userDrawn="0"/>
        </p:nvPicPr>
        <p:blipFill>
          <a:blip r:embed="rId2"/>
          <a:stretch/>
        </p:blipFill>
        <p:spPr bwMode="auto">
          <a:xfrm>
            <a:off x="-4507" y="0"/>
            <a:ext cx="9148508" cy="6858000"/>
          </a:xfrm>
          <a:prstGeom prst="rect">
            <a:avLst/>
          </a:prstGeom>
          <a:noFill/>
        </p:spPr>
      </p:pic>
      <p:pic>
        <p:nvPicPr>
          <p:cNvPr id="5" name="Picture 3" hidden="0"/>
          <p:cNvPicPr>
            <a:picLocks noChangeAspect="1" noChangeArrowheads="1"/>
          </p:cNvPicPr>
          <p:nvPr isPhoto="0" userDrawn="0"/>
        </p:nvPicPr>
        <p:blipFill>
          <a:blip r:embed="rId3"/>
          <a:stretch/>
        </p:blipFill>
        <p:spPr bwMode="auto">
          <a:xfrm>
            <a:off x="1436696" y="332656"/>
            <a:ext cx="6171510" cy="338437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4" hidden="0"/>
          <p:cNvSpPr/>
          <p:nvPr isPhoto="0" userDrawn="0"/>
        </p:nvSpPr>
        <p:spPr bwMode="auto">
          <a:xfrm>
            <a:off x="755576" y="4077072"/>
            <a:ext cx="76328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/>
              <a:t> </a:t>
            </a:r>
            <a:r>
              <a:rPr lang="ru-RU" sz="2400">
                <a:solidFill>
                  <a:srgbClr val="002060"/>
                </a:solidFill>
                <a:latin typeface="Times New Roman"/>
                <a:cs typeface="Times New Roman"/>
              </a:rPr>
              <a:t>Рис. 7 Способы ударов по мячу  при выполнении планирующих подач.</a:t>
            </a:r>
            <a:endParaRPr lang="ru-RU" sz="2400">
              <a:solidFill>
                <a:srgbClr val="002060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1">
        <p:fade thruBlk="0"/>
      </p:transition>
    </mc:Choice>
    <mc:Fallback>
      <p:transition spd="med" advClick="1">
        <p:fade thruBlk="0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</a:theme>
</file>