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77" r:id="rId2"/>
    <p:sldId id="270" r:id="rId3"/>
    <p:sldId id="263" r:id="rId4"/>
    <p:sldId id="272" r:id="rId5"/>
    <p:sldId id="275" r:id="rId6"/>
    <p:sldId id="276" r:id="rId7"/>
    <p:sldId id="265" r:id="rId8"/>
    <p:sldId id="273" r:id="rId9"/>
    <p:sldId id="269" r:id="rId10"/>
    <p:sldId id="268" r:id="rId11"/>
    <p:sldId id="274" r:id="rId12"/>
    <p:sldId id="26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60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33478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70506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88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9070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653780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5249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03108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36719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18373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28765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86742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50335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72915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3487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1604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45808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4CAD7-7404-4A98-A343-BAC449BA4364}" type="datetimeFigureOut">
              <a:rPr lang="ru-RU" smtClean="0"/>
              <a:pPr/>
              <a:t>14.02.2022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46C8AF-FA1F-4099-8556-A2FD0EE9F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60447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oge.fipi.ru/os/xmodules/qprint/index.php?proj=8BBD5C99F37898B6402964AB11955663" TargetMode="External"/><Relationship Id="rId2" Type="http://schemas.openxmlformats.org/officeDocument/2006/relationships/hyperlink" Target="https://www.macmillan.ru/teachers/state-exams/oge-po-angliyskomu-yazyiku-9-klass-ustnaya-chast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peaking.svetlanaenglishonline.ru/" TargetMode="External"/><Relationship Id="rId4" Type="http://schemas.openxmlformats.org/officeDocument/2006/relationships/hyperlink" Target="https://en-oge.sdamgia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r-teachers.ru/articles/kak-sdat-govorenie-ege-ustnaya-chast-5-demonstratsionnyj-varian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/>
              <a:t>Английский язык </a:t>
            </a:r>
            <a:br>
              <a:rPr lang="ru-RU" sz="5400" dirty="0" smtClean="0"/>
            </a:br>
            <a:r>
              <a:rPr lang="ru-RU" sz="5400" dirty="0" smtClean="0"/>
              <a:t>(Устная часть)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Составила:</a:t>
            </a:r>
          </a:p>
          <a:p>
            <a:r>
              <a:rPr lang="ru-RU" dirty="0" smtClean="0"/>
              <a:t>Архипова Ирина Николаевна</a:t>
            </a:r>
          </a:p>
          <a:p>
            <a:r>
              <a:rPr lang="ru-RU" dirty="0" smtClean="0"/>
              <a:t>у</a:t>
            </a:r>
            <a:r>
              <a:rPr lang="ru-RU" dirty="0" smtClean="0"/>
              <a:t>читель английского языка</a:t>
            </a:r>
          </a:p>
          <a:p>
            <a:r>
              <a:rPr lang="ru-RU" dirty="0" smtClean="0"/>
              <a:t>с</a:t>
            </a:r>
            <a:r>
              <a:rPr lang="ru-RU" dirty="0" smtClean="0"/>
              <a:t>тарший эксперт ЕГЭ</a:t>
            </a:r>
          </a:p>
          <a:p>
            <a:r>
              <a:rPr lang="ru-RU" dirty="0" smtClean="0"/>
              <a:t>ГБОУ Школа № 1381</a:t>
            </a:r>
          </a:p>
          <a:p>
            <a:r>
              <a:rPr lang="ru-RU" dirty="0" smtClean="0"/>
              <a:t>2021-2022 учебный год</a:t>
            </a:r>
            <a:endParaRPr lang="ru-RU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57964" y="2475345"/>
            <a:ext cx="5292436" cy="33897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7220" y="742014"/>
            <a:ext cx="923394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Полезные фразы, слова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1</a:t>
            </a:r>
            <a:r>
              <a:rPr lang="ru-RU" sz="1600" dirty="0">
                <a:solidFill>
                  <a:srgbClr val="FF0000"/>
                </a:solidFill>
              </a:rPr>
              <a:t>. Вступление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en-US" sz="1600" b="1" dirty="0" smtClean="0"/>
              <a:t>Hi, Ann. I’ve found a couple of pictures to illustrate our project.</a:t>
            </a:r>
            <a:r>
              <a:rPr lang="ru-RU" sz="1600" i="1" dirty="0" smtClean="0"/>
              <a:t> – Привет, Аня. Я нашёл пару фотографий для нашего проекта.</a:t>
            </a:r>
            <a:br>
              <a:rPr lang="ru-RU" sz="1600" i="1" dirty="0" smtClean="0"/>
            </a:br>
            <a:r>
              <a:rPr lang="en-US" sz="1600" b="1" dirty="0" smtClean="0"/>
              <a:t>I’d like to discuss them with you.</a:t>
            </a:r>
            <a:r>
              <a:rPr lang="en-US" sz="1600" dirty="0" smtClean="0"/>
              <a:t> — </a:t>
            </a:r>
            <a:r>
              <a:rPr lang="ru-RU" sz="1600" dirty="0" smtClean="0"/>
              <a:t>Я бы хотел обсудить их с тобой.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FF0000"/>
                </a:solidFill>
              </a:rPr>
              <a:t>2. Основная часть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en-US" sz="1600" b="1" dirty="0"/>
              <a:t>I think </a:t>
            </a:r>
            <a:r>
              <a:rPr lang="en-US" sz="1600" b="1" dirty="0" smtClean="0"/>
              <a:t>the 1</a:t>
            </a:r>
            <a:r>
              <a:rPr lang="en-US" sz="1600" b="1" baseline="30000" dirty="0" smtClean="0"/>
              <a:t>st</a:t>
            </a:r>
            <a:r>
              <a:rPr lang="en-US" sz="1600" b="1" dirty="0" smtClean="0"/>
              <a:t> photo can be used for the project</a:t>
            </a:r>
            <a:r>
              <a:rPr lang="en-US" sz="1600" dirty="0" smtClean="0"/>
              <a:t> </a:t>
            </a:r>
            <a:r>
              <a:rPr lang="en-US" sz="1600" b="1" dirty="0"/>
              <a:t>because</a:t>
            </a:r>
            <a:r>
              <a:rPr lang="en-US" sz="1600" dirty="0" smtClean="0"/>
              <a:t>…</a:t>
            </a:r>
            <a:r>
              <a:rPr lang="ru-RU" sz="1600" dirty="0"/>
              <a:t>— Я думаю, </a:t>
            </a:r>
            <a:r>
              <a:rPr lang="ru-RU" sz="1600" dirty="0" smtClean="0"/>
              <a:t>1-ую фотографию можно взять для проекта, потому что…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en-US" sz="1600" b="1" dirty="0" smtClean="0"/>
              <a:t>In contrast the 2</a:t>
            </a:r>
            <a:r>
              <a:rPr lang="en-US" sz="1600" b="1" baseline="30000" dirty="0" smtClean="0"/>
              <a:t>nd</a:t>
            </a:r>
            <a:r>
              <a:rPr lang="en-US" sz="1600" b="1" dirty="0" smtClean="0"/>
              <a:t> photo works well as… - </a:t>
            </a:r>
            <a:r>
              <a:rPr lang="ru-RU" sz="1600" dirty="0" smtClean="0"/>
              <a:t>В противопоставлении 2-ая фотография подходит, так как …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en-US" sz="1600" b="1" dirty="0" smtClean="0"/>
              <a:t>There are some advantages and disadvantages of … </a:t>
            </a:r>
            <a:r>
              <a:rPr lang="en-US" sz="1600" dirty="0" smtClean="0"/>
              <a:t>- </a:t>
            </a:r>
            <a:r>
              <a:rPr lang="ru-RU" sz="1600" dirty="0" smtClean="0"/>
              <a:t>Есть достоинства и недостатки … </a:t>
            </a:r>
          </a:p>
          <a:p>
            <a:r>
              <a:rPr lang="ru-RU" sz="1600" dirty="0" smtClean="0"/>
              <a:t> </a:t>
            </a:r>
            <a:r>
              <a:rPr lang="en-US" sz="1600" b="1" dirty="0" smtClean="0"/>
              <a:t>I think an advantage of … is that.. – </a:t>
            </a:r>
            <a:r>
              <a:rPr lang="ru-RU" sz="1600" dirty="0" smtClean="0"/>
              <a:t>Я думаю ее преимущество  в том, что … (о 1-м фото)</a:t>
            </a:r>
          </a:p>
          <a:p>
            <a:r>
              <a:rPr lang="en-US" sz="1600" b="1" dirty="0" smtClean="0"/>
              <a:t>However, its downside is that …</a:t>
            </a:r>
            <a:r>
              <a:rPr lang="en-US" sz="1600" dirty="0" smtClean="0"/>
              <a:t> </a:t>
            </a:r>
            <a:r>
              <a:rPr lang="en-US" sz="1600" dirty="0"/>
              <a:t>— </a:t>
            </a:r>
            <a:r>
              <a:rPr lang="ru-RU" sz="1600" dirty="0" smtClean="0"/>
              <a:t>Однако, её недостаток в том, что … (о 1-м фото)</a:t>
            </a:r>
          </a:p>
          <a:p>
            <a:r>
              <a:rPr lang="en-US" sz="1600" b="1" dirty="0" smtClean="0"/>
              <a:t>In my view, a key advantage of … is that </a:t>
            </a:r>
            <a:r>
              <a:rPr lang="en-US" sz="1600" dirty="0" smtClean="0"/>
              <a:t>… </a:t>
            </a:r>
            <a:r>
              <a:rPr lang="en-US" sz="1600" dirty="0"/>
              <a:t>— </a:t>
            </a:r>
            <a:r>
              <a:rPr lang="ru-RU" sz="1600" dirty="0" smtClean="0"/>
              <a:t>По моему мнению, главное преимущество в том, что …(о 2-м фото)</a:t>
            </a:r>
          </a:p>
          <a:p>
            <a:r>
              <a:rPr lang="en-US" sz="1600" b="1" dirty="0" smtClean="0"/>
              <a:t>The disadvantage of it is that </a:t>
            </a:r>
            <a:r>
              <a:rPr lang="en-US" sz="1600" dirty="0" smtClean="0"/>
              <a:t>… - </a:t>
            </a:r>
            <a:r>
              <a:rPr lang="ru-RU" sz="1600" dirty="0" smtClean="0"/>
              <a:t>Недостаток её в том, что … (о 2-м фото)</a:t>
            </a:r>
          </a:p>
          <a:p>
            <a:r>
              <a:rPr lang="en-US" sz="1600" b="1" dirty="0" smtClean="0"/>
              <a:t>Personally, I would/wouldn’t like to …</a:t>
            </a:r>
            <a:r>
              <a:rPr lang="en-US" sz="1600" dirty="0" smtClean="0"/>
              <a:t> because … - </a:t>
            </a:r>
            <a:r>
              <a:rPr lang="ru-RU" sz="1600" dirty="0" smtClean="0"/>
              <a:t>Лично я бы хотел/не хотел …, потому что …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3.Заключительная фраза</a:t>
            </a:r>
          </a:p>
          <a:p>
            <a:r>
              <a:rPr lang="en-US" sz="1600" b="1" dirty="0" smtClean="0"/>
              <a:t>Let me know when you are free to discuss our project. Bye. </a:t>
            </a:r>
            <a:r>
              <a:rPr lang="en-US" sz="1600" dirty="0" smtClean="0"/>
              <a:t>– </a:t>
            </a:r>
            <a:r>
              <a:rPr lang="ru-RU" sz="1600" dirty="0" smtClean="0"/>
              <a:t>Дай мне знать, когда ты будешь свободна обсудить наш проект. До свидания.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235611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Критерии оценивания задания 4</a:t>
            </a:r>
            <a:br>
              <a:rPr lang="ru-RU" dirty="0" smtClean="0"/>
            </a:br>
            <a:r>
              <a:rPr lang="ru-RU" dirty="0" smtClean="0"/>
              <a:t>Обоснование выбора иллюстраций к проектной работе и выражение своего мнения по её проблематике</a:t>
            </a:r>
            <a:br>
              <a:rPr lang="ru-RU" dirty="0" smtClean="0"/>
            </a:br>
            <a:r>
              <a:rPr lang="ru-RU" dirty="0" smtClean="0"/>
              <a:t>(Максимальный балл – 10)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79462" y="3236162"/>
          <a:ext cx="8596312" cy="174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Критерий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Максимальный</a:t>
                      </a:r>
                      <a:r>
                        <a:rPr lang="ru-RU" baseline="0" dirty="0" smtClean="0"/>
                        <a:t> балл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Решение коммуникативной задачи (содержание)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высказывания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Языковое оформление высказывания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859536"/>
            <a:ext cx="9774258" cy="72863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hlinkClick r:id="rId2"/>
              </a:rPr>
              <a:t>Полезные </a:t>
            </a:r>
            <a:r>
              <a:rPr lang="ru-RU" sz="2400" dirty="0" smtClean="0">
                <a:solidFill>
                  <a:srgbClr val="FF0000"/>
                </a:solidFill>
                <a:hlinkClick r:id="rId2"/>
              </a:rPr>
              <a:t>ресурсы:</a:t>
            </a:r>
            <a:r>
              <a:rPr lang="ru-RU" sz="2400" dirty="0" smtClean="0">
                <a:solidFill>
                  <a:srgbClr val="FF0000"/>
                </a:solidFill>
                <a:hlinkClick r:id="rId2"/>
              </a:rPr>
              <a:t/>
            </a:r>
            <a:br>
              <a:rPr lang="ru-RU" sz="2400" dirty="0" smtClean="0">
                <a:solidFill>
                  <a:srgbClr val="FF0000"/>
                </a:solidFill>
                <a:hlinkClick r:id="rId2"/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88168"/>
            <a:ext cx="8596668" cy="4812632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>
              <a:buAutoNum type="arabicPeriod"/>
            </a:pPr>
            <a:r>
              <a:rPr lang="ru-RU" dirty="0" smtClean="0">
                <a:hlinkClick r:id="rId3"/>
              </a:rPr>
              <a:t>Открытый </a:t>
            </a:r>
            <a:r>
              <a:rPr lang="ru-RU" dirty="0">
                <a:hlinkClick r:id="rId3"/>
              </a:rPr>
              <a:t>банк заданий </a:t>
            </a:r>
            <a:r>
              <a:rPr lang="ru-RU" dirty="0" smtClean="0">
                <a:hlinkClick r:id="rId3"/>
              </a:rPr>
              <a:t>ЕГЭ </a:t>
            </a:r>
            <a:r>
              <a:rPr lang="ru-RU" dirty="0">
                <a:hlinkClick r:id="rId3"/>
              </a:rPr>
              <a:t>(fipi.ru</a:t>
            </a:r>
            <a:r>
              <a:rPr lang="ru-RU" dirty="0" smtClean="0">
                <a:hlinkClick r:id="rId3"/>
              </a:rPr>
              <a:t>)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hlinkClick r:id="rId4"/>
              </a:rPr>
              <a:t>2. </a:t>
            </a:r>
            <a:r>
              <a:rPr lang="ru-RU" smtClean="0">
                <a:hlinkClick r:id="rId4"/>
              </a:rPr>
              <a:t>Решу </a:t>
            </a:r>
            <a:r>
              <a:rPr lang="ru-RU" smtClean="0">
                <a:hlinkClick r:id="rId4"/>
              </a:rPr>
              <a:t>ЕГЭ </a:t>
            </a:r>
            <a:r>
              <a:rPr lang="en-US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://en-oge.sdamgia.ru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hlinkClick r:id="rId5"/>
              </a:rPr>
              <a:t>3. Тренажёр </a:t>
            </a:r>
            <a:r>
              <a:rPr lang="ru-RU" dirty="0">
                <a:hlinkClick r:id="rId5"/>
              </a:rPr>
              <a:t>по говорению ЕГЭ и ОГЭ </a:t>
            </a:r>
            <a:r>
              <a:rPr lang="ru-RU" dirty="0" err="1" smtClean="0">
                <a:hlinkClick r:id="rId5"/>
              </a:rPr>
              <a:t>SvetlanaEnglishOnline</a:t>
            </a:r>
            <a:endParaRPr lang="ru-RU" dirty="0"/>
          </a:p>
          <a:p>
            <a:pPr marL="0" indent="0">
              <a:buFont typeface="Wingdings 3" charset="2"/>
              <a:buNone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4. Интернет-ресурс ЕГЭ-2022 издательства «Макмиллан»</a:t>
            </a:r>
          </a:p>
          <a:p>
            <a:pPr marL="0" indent="0">
              <a:buNone/>
            </a:pP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6503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965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i="1" dirty="0">
                <a:solidFill>
                  <a:schemeClr val="accent5"/>
                </a:solidFill>
              </a:rPr>
              <a:t>Устная часть по английскому </a:t>
            </a:r>
            <a:r>
              <a:rPr lang="ru-RU" sz="2000" b="1" i="1" dirty="0" smtClean="0">
                <a:solidFill>
                  <a:schemeClr val="accent5"/>
                </a:solidFill>
              </a:rPr>
              <a:t>языку</a:t>
            </a:r>
            <a:br>
              <a:rPr lang="ru-RU" sz="2000" b="1" i="1" dirty="0" smtClean="0">
                <a:solidFill>
                  <a:schemeClr val="accent5"/>
                </a:solidFill>
              </a:rPr>
            </a:br>
            <a:r>
              <a:rPr lang="ru-RU" sz="2000" b="1" i="1" dirty="0" smtClean="0">
                <a:solidFill>
                  <a:schemeClr val="accent5"/>
                </a:solidFill>
              </a:rPr>
              <a:t> </a:t>
            </a:r>
            <a:r>
              <a:rPr lang="ru-RU" sz="2000" b="1" i="1" dirty="0">
                <a:solidFill>
                  <a:schemeClr val="accent5"/>
                </a:solidFill>
              </a:rPr>
              <a:t>(</a:t>
            </a:r>
            <a:r>
              <a:rPr lang="ru-RU" sz="2000" b="1" i="1" dirty="0" smtClean="0">
                <a:solidFill>
                  <a:schemeClr val="accent5"/>
                </a:solidFill>
              </a:rPr>
              <a:t>17 </a:t>
            </a:r>
            <a:r>
              <a:rPr lang="ru-RU" sz="2000" b="1" i="1" dirty="0">
                <a:solidFill>
                  <a:schemeClr val="accent5"/>
                </a:solidFill>
              </a:rPr>
              <a:t>мин</a:t>
            </a:r>
            <a:r>
              <a:rPr lang="ru-RU" sz="2000" b="1" i="1" dirty="0" smtClean="0">
                <a:solidFill>
                  <a:schemeClr val="accent5"/>
                </a:solidFill>
              </a:rPr>
              <a:t>)</a:t>
            </a:r>
            <a:br>
              <a:rPr lang="ru-RU" sz="2000" b="1" i="1" dirty="0" smtClean="0">
                <a:solidFill>
                  <a:schemeClr val="accent5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/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accent5"/>
                </a:solidFill>
              </a:rPr>
              <a:t/>
            </a:r>
            <a:br>
              <a:rPr lang="ru-RU" b="1" i="1" dirty="0">
                <a:solidFill>
                  <a:schemeClr val="accent5"/>
                </a:solidFill>
              </a:rPr>
            </a:b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05055"/>
            <a:ext cx="8596668" cy="51964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16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вслух небольшого текста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проектной работы.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Время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подготовку- 1.5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     Время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запись ответа- не более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Максимальный балл-1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6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адании </a:t>
            </a:r>
            <a:r>
              <a:rPr lang="ru-RU" sz="16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Условный диалог-расспрос: задать 4 прямых вопроса на основе опорных слов.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на подготовку – 1.5 мин. Время на каждый вопрос 20 сек 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балл - 4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Интервью: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на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вопросов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телефонного опроса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Дать полные ответы в 2-3 предложениях.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ответа на каждый вопрос- 40 сек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Максимальный балл-5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4</a:t>
            </a:r>
            <a:r>
              <a:rPr lang="ru-RU" sz="16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выбора иллюстраций к проектной работе и выражение своего мнения по её проблематике 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опорой на план.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Время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подготовку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-2.5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Время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ответ- не более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Рекомендуемый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высказывания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12-15 предложений.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балл-10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 максимальный балл - 20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5505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840" y="732262"/>
            <a:ext cx="9307456" cy="1810215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1376" y="178420"/>
            <a:ext cx="8582626" cy="625236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FF0000"/>
                </a:solidFill>
              </a:rPr>
              <a:t>Задание 1</a:t>
            </a:r>
          </a:p>
          <a:p>
            <a:pPr marL="0" indent="0">
              <a:buNone/>
            </a:pPr>
            <a:r>
              <a:rPr lang="ru-RU" sz="6400" b="1" i="1" dirty="0" smtClean="0">
                <a:solidFill>
                  <a:srgbClr val="FF0000"/>
                </a:solidFill>
              </a:rPr>
              <a:t>ВНИМАНИЕ!</a:t>
            </a:r>
            <a:endParaRPr lang="ru-RU" sz="64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6400" dirty="0"/>
              <a:t>а) Не оглушайте звонкие согласные.</a:t>
            </a:r>
          </a:p>
          <a:p>
            <a:pPr marL="0" indent="0">
              <a:buNone/>
            </a:pPr>
            <a:r>
              <a:rPr lang="ru-RU" sz="6400" dirty="0"/>
              <a:t>б) </a:t>
            </a:r>
            <a:r>
              <a:rPr lang="ru-RU" sz="6400" dirty="0" smtClean="0"/>
              <a:t>Дифференцируйте и правильно произносите долгие и краткие гласные </a:t>
            </a:r>
            <a:endParaRPr lang="ru-RU" sz="6400" dirty="0"/>
          </a:p>
          <a:p>
            <a:pPr marL="0" indent="0">
              <a:buNone/>
            </a:pPr>
            <a:r>
              <a:rPr lang="ru-RU" sz="6400" dirty="0"/>
              <a:t>в) Соблюдайте интонацию (утверждение, вопрос).</a:t>
            </a:r>
          </a:p>
          <a:p>
            <a:pPr marL="0" indent="0">
              <a:buNone/>
            </a:pPr>
            <a:r>
              <a:rPr lang="ru-RU" sz="6400" dirty="0"/>
              <a:t>г) Разделяйте предложения на смысловые фразы. Останавливайтесь на точке.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ru-RU" sz="7200" b="1" i="1" dirty="0">
                <a:solidFill>
                  <a:srgbClr val="FF0000"/>
                </a:solidFill>
              </a:rPr>
              <a:t>Как подготовиться к этой части разговорного теста</a:t>
            </a:r>
            <a:r>
              <a:rPr lang="ru-RU" sz="7200" b="1" i="1" dirty="0" smtClean="0">
                <a:solidFill>
                  <a:srgbClr val="FF0000"/>
                </a:solidFill>
              </a:rPr>
              <a:t>?</a:t>
            </a:r>
            <a:r>
              <a:rPr lang="ru-RU" sz="7200" dirty="0">
                <a:solidFill>
                  <a:srgbClr val="FF0000"/>
                </a:solidFill>
              </a:rPr>
              <a:t> 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7200" dirty="0"/>
              <a:t>1. Послушайте как читает </a:t>
            </a:r>
            <a:r>
              <a:rPr lang="en-US" sz="7200" dirty="0" smtClean="0">
                <a:hlinkClick r:id="rId2"/>
              </a:rPr>
              <a:t>https://your-teachers.ru/articles/kak-sdat-govorenie-ege-ustnaya-chast-5-demonstratsionnyj-variant</a:t>
            </a:r>
            <a:endParaRPr lang="ru-RU" sz="7200" dirty="0"/>
          </a:p>
          <a:p>
            <a:pPr marL="0" indent="0">
              <a:lnSpc>
                <a:spcPct val="120000"/>
              </a:lnSpc>
              <a:buNone/>
            </a:pPr>
            <a:r>
              <a:rPr lang="ru-RU" sz="7200" dirty="0"/>
              <a:t>2. Повторите правила чтения. Найдите аналогичные задания по </a:t>
            </a:r>
            <a:r>
              <a:rPr lang="ru-RU" sz="7200" dirty="0" smtClean="0"/>
              <a:t>ЕГЭ </a:t>
            </a:r>
            <a:r>
              <a:rPr lang="ru-RU" sz="7200" dirty="0"/>
              <a:t>за предыдущие годы и читайте их вслух, записывая себя на диктофон или видео.  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7200" dirty="0"/>
              <a:t>3. Хотя задание и не подразумевает понимание текста, при подготовке, вам лучше максимально понять его смысл. Сознательное чтение гораздо лучше воспринимается на слух и вы будете совершать меньше ошибок</a:t>
            </a:r>
            <a:r>
              <a:rPr lang="ru-RU" sz="7200" dirty="0" smtClean="0"/>
              <a:t>.</a:t>
            </a:r>
            <a:endParaRPr lang="ru-RU" sz="7200" dirty="0"/>
          </a:p>
          <a:p>
            <a:pPr marL="0" indent="0">
              <a:lnSpc>
                <a:spcPct val="120000"/>
              </a:lnSpc>
              <a:buNone/>
            </a:pPr>
            <a:r>
              <a:rPr lang="ru-RU" sz="7200" dirty="0"/>
              <a:t>4. Если вы ошиблись в произношении слова - не беда, повторите его еще раз правильно</a:t>
            </a:r>
            <a:r>
              <a:rPr lang="ru-RU" sz="7200" dirty="0" smtClean="0"/>
              <a:t>.</a:t>
            </a:r>
            <a:r>
              <a:rPr lang="ru-RU" sz="7200" dirty="0"/>
              <a:t> </a:t>
            </a:r>
          </a:p>
          <a:p>
            <a:pPr marL="0" indent="0">
              <a:buNone/>
            </a:pPr>
            <a:r>
              <a:rPr lang="ru-RU" sz="7200" dirty="0"/>
              <a:t>5. Не спешите! Быстро – не значит хорошо, а часто совсем наоборот. Слушатель не должен догадываться, что вы читаете. Читайте в комфортном для себя темпе, даже если он будет совсем медленным. Это никак не повлияет на оценку, важно лишь уложиться в </a:t>
            </a:r>
            <a:r>
              <a:rPr lang="ru-RU" sz="7200" dirty="0" smtClean="0"/>
              <a:t>1.5 </a:t>
            </a:r>
            <a:r>
              <a:rPr lang="ru-RU" sz="7200" dirty="0"/>
              <a:t>минуты. </a:t>
            </a:r>
          </a:p>
          <a:p>
            <a:endParaRPr lang="ru-RU" sz="6400" dirty="0"/>
          </a:p>
          <a:p>
            <a:pPr marL="0" indent="0">
              <a:buNone/>
            </a:pPr>
            <a:endParaRPr lang="ru-RU" sz="6400" dirty="0"/>
          </a:p>
        </p:txBody>
      </p:sp>
    </p:spTree>
    <p:extLst>
      <p:ext uri="{BB962C8B-B14F-4D97-AF65-F5344CB8AC3E}">
        <p14:creationId xmlns="" xmlns:p14="http://schemas.microsoft.com/office/powerpoint/2010/main" val="339935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Критерии оценивания задания 1</a:t>
            </a:r>
            <a:br>
              <a:rPr lang="ru-RU" dirty="0" smtClean="0"/>
            </a:br>
            <a:r>
              <a:rPr lang="ru-RU" dirty="0" smtClean="0"/>
              <a:t>Чтение текста вслух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37475916"/>
              </p:ext>
            </p:extLst>
          </p:nvPr>
        </p:nvGraphicFramePr>
        <p:xfrm>
          <a:off x="677863" y="2160588"/>
          <a:ext cx="8596311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>
                  <a:extLst>
                    <a:ext uri="{9D8B030D-6E8A-4147-A177-3AD203B41FA5}">
                      <a16:colId xmlns="" xmlns:a16="http://schemas.microsoft.com/office/drawing/2014/main" val="1716880450"/>
                    </a:ext>
                  </a:extLst>
                </a:gridCol>
                <a:gridCol w="2865437">
                  <a:extLst>
                    <a:ext uri="{9D8B030D-6E8A-4147-A177-3AD203B41FA5}">
                      <a16:colId xmlns="" xmlns:a16="http://schemas.microsoft.com/office/drawing/2014/main" val="3549847490"/>
                    </a:ext>
                  </a:extLst>
                </a:gridCol>
                <a:gridCol w="2865437">
                  <a:extLst>
                    <a:ext uri="{9D8B030D-6E8A-4147-A177-3AD203B41FA5}">
                      <a16:colId xmlns="" xmlns:a16="http://schemas.microsoft.com/office/drawing/2014/main" val="28407231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80996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Фонетическая сторона речи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Речь воспринимается легко: необоснованные паузы отсутствуют; фразовое ударение и интонационные контуры, произношение слов – без нарушений нормы; допускается не более 5 фонетических ошибок, в том числе 1–2 ошибки, искажающие </a:t>
                      </a:r>
                      <a:r>
                        <a:rPr lang="ru-RU" dirty="0" err="1" smtClean="0"/>
                        <a:t>смыс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Речь воспринимается с трудом из-за большого количества неестественных пауз, запинок, неверной расстановки ударений и ошибок в произношении слов, ИЛИ сделано более 5 фонетических ошибок, ИЛИ сделано 3 и более фонетические ошибки, искажающие смысл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423765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6858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9005" y="133815"/>
            <a:ext cx="819248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rgbClr val="333333"/>
              </a:solidFill>
              <a:latin typeface="Helvetica Neue"/>
            </a:endParaRPr>
          </a:p>
          <a:p>
            <a:pPr algn="ctr"/>
            <a:r>
              <a:rPr lang="ru-RU" sz="2000" b="0" i="0" dirty="0" smtClean="0">
                <a:solidFill>
                  <a:srgbClr val="FF0000"/>
                </a:solidFill>
                <a:effectLst/>
                <a:latin typeface="Helvetica Neue"/>
              </a:rPr>
              <a:t>Задание </a:t>
            </a:r>
            <a:r>
              <a:rPr lang="ru-RU" sz="2000" dirty="0" smtClean="0">
                <a:solidFill>
                  <a:srgbClr val="FF0000"/>
                </a:solidFill>
                <a:latin typeface="Helvetica Neue"/>
              </a:rPr>
              <a:t>2</a:t>
            </a:r>
            <a:r>
              <a:rPr lang="ru-RU" sz="2000" b="0" i="0" dirty="0" smtClean="0">
                <a:solidFill>
                  <a:srgbClr val="FF0000"/>
                </a:solidFill>
                <a:effectLst/>
                <a:latin typeface="Helvetica Neue"/>
              </a:rPr>
              <a:t>.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Helvetica Neue"/>
              </a:rPr>
              <a:t>Рекомендации:</a:t>
            </a:r>
            <a:endParaRPr lang="ru-RU" sz="2000" b="0" i="0" dirty="0" smtClean="0">
              <a:solidFill>
                <a:srgbClr val="FF0000"/>
              </a:solidFill>
              <a:effectLst/>
              <a:latin typeface="Helvetica Neue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Не надо имитировать телефонный разговор, здороваться, представляться. Надо задать 4 прямых вопроса на основе опорных слов.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Повторите правила образования общих и специальных вопросов, обращая внимание на порядок слов в вопросительном предложении и вопросительные слова.</a:t>
            </a: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Избегайте косвенных вопросов </a:t>
            </a:r>
            <a:r>
              <a:rPr lang="en-US" sz="2000" dirty="0" smtClean="0"/>
              <a:t>‘Could you tell me if…’, ‘I wonder if…’,</a:t>
            </a:r>
            <a:r>
              <a:rPr lang="ru-RU" sz="2000" dirty="0" smtClean="0"/>
              <a:t> которые требуют прямого порядка слов после себя.</a:t>
            </a: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Фразы </a:t>
            </a:r>
            <a:r>
              <a:rPr lang="en-US" sz="2000" dirty="0" smtClean="0"/>
              <a:t>What about…?/Could you tell me about… </a:t>
            </a:r>
            <a:r>
              <a:rPr lang="ru-RU" sz="2000" dirty="0" smtClean="0"/>
              <a:t>не являются прямыми грамматически корректно сформулированными вопросами и не могут считаться верными ответами на данное задание.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067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Критерии оценивания задания 2</a:t>
            </a:r>
            <a:br>
              <a:rPr lang="ru-RU" dirty="0" smtClean="0"/>
            </a:br>
            <a:r>
              <a:rPr lang="ru-RU" dirty="0" smtClean="0"/>
              <a:t>Условный диалог-расспрос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37475916"/>
              </p:ext>
            </p:extLst>
          </p:nvPr>
        </p:nvGraphicFramePr>
        <p:xfrm>
          <a:off x="677863" y="2160588"/>
          <a:ext cx="8596311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>
                  <a:extLst>
                    <a:ext uri="{9D8B030D-6E8A-4147-A177-3AD203B41FA5}">
                      <a16:colId xmlns="" xmlns:a16="http://schemas.microsoft.com/office/drawing/2014/main" val="1716880450"/>
                    </a:ext>
                  </a:extLst>
                </a:gridCol>
                <a:gridCol w="2865437">
                  <a:extLst>
                    <a:ext uri="{9D8B030D-6E8A-4147-A177-3AD203B41FA5}">
                      <a16:colId xmlns="" xmlns:a16="http://schemas.microsoft.com/office/drawing/2014/main" val="3549847490"/>
                    </a:ext>
                  </a:extLst>
                </a:gridCol>
                <a:gridCol w="2865437">
                  <a:extLst>
                    <a:ext uri="{9D8B030D-6E8A-4147-A177-3AD203B41FA5}">
                      <a16:colId xmlns="" xmlns:a16="http://schemas.microsoft.com/office/drawing/2014/main" val="28407231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Баллы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80996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</a:t>
                      </a:r>
                      <a:r>
                        <a:rPr lang="ru-RU" baseline="0" dirty="0" smtClean="0"/>
                        <a:t> 1-4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 по содержанию отвечает поставленной задаче, имеет правильную грамматическую форму прямого вопроса; возможные фонетические и лексические погрешности не затрудняют восприятия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 не задан, или заданный вопрос по содержанию не отвечает поставленной задаче И/ИЛИ не имеет правильной грамматической формы прямого вопроса, И/ИЛИ фонетические и лексические ошибки препятствуют коммуникации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423765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6858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9005" y="133815"/>
            <a:ext cx="8192489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rgbClr val="333333"/>
              </a:solidFill>
              <a:latin typeface="Helvetica Neue"/>
            </a:endParaRPr>
          </a:p>
          <a:p>
            <a:pPr algn="ctr"/>
            <a:r>
              <a:rPr lang="ru-RU" sz="2000" b="0" i="0" dirty="0" smtClean="0">
                <a:solidFill>
                  <a:srgbClr val="FF0000"/>
                </a:solidFill>
                <a:effectLst/>
                <a:latin typeface="Helvetica Neue"/>
              </a:rPr>
              <a:t>Задание 3.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Helvetica Neue"/>
              </a:rPr>
              <a:t>Рекомендации:</a:t>
            </a:r>
            <a:endParaRPr lang="ru-RU" sz="2000" b="0" i="0" dirty="0" smtClean="0">
              <a:solidFill>
                <a:srgbClr val="FF0000"/>
              </a:solidFill>
              <a:effectLst/>
              <a:latin typeface="Helvetica Neue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при ответе внимательно </a:t>
            </a:r>
            <a:r>
              <a:rPr lang="ru-RU" sz="2000" b="1" dirty="0"/>
              <a:t>слушать вопрос</a:t>
            </a:r>
            <a:r>
              <a:rPr lang="ru-RU" sz="2000" dirty="0"/>
              <a:t> и повторять слова и структуру, чтобы не запутаться в грамматике</a:t>
            </a:r>
            <a:r>
              <a:rPr lang="ru-RU" sz="20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/>
              <a:t>нельзя</a:t>
            </a:r>
            <a:r>
              <a:rPr lang="ru-RU" sz="2000" dirty="0"/>
              <a:t> отвечать односложно и начинать предложение со слова </a:t>
            </a:r>
            <a:r>
              <a:rPr lang="ru-RU" sz="2000" dirty="0" err="1" smtClean="0"/>
              <a:t>because</a:t>
            </a: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в одном вопросе может содержаться два вопросительных слова, и отвечать в этом случае нужно на оба вопроса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использовать лексические единицы и грамматические структуры, соответствующие коммуникативной задаче и сложности задания</a:t>
            </a:r>
            <a:r>
              <a:rPr lang="ru-RU" sz="20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Необходимо запомнить несколько</a:t>
            </a:r>
            <a:r>
              <a:rPr lang="ru-RU" sz="2000" dirty="0"/>
              <a:t> </a:t>
            </a:r>
            <a:r>
              <a:rPr lang="ru-RU" sz="2000" b="1" dirty="0"/>
              <a:t>клише</a:t>
            </a:r>
            <a:r>
              <a:rPr lang="ru-RU" sz="2000" dirty="0"/>
              <a:t>, которые помогут оформить речь при ответе на </a:t>
            </a:r>
            <a:r>
              <a:rPr lang="ru-RU" sz="2000" dirty="0" smtClean="0"/>
              <a:t> </a:t>
            </a:r>
            <a:r>
              <a:rPr lang="ru-RU" sz="2000" dirty="0"/>
              <a:t>вопросы</a:t>
            </a:r>
            <a:r>
              <a:rPr lang="ru-RU" sz="2000" dirty="0" smtClean="0"/>
              <a:t>:</a:t>
            </a:r>
          </a:p>
          <a:p>
            <a:r>
              <a:rPr lang="ru-RU" sz="2000" dirty="0"/>
              <a:t>	</a:t>
            </a:r>
            <a:r>
              <a:rPr lang="en-US" sz="2000" dirty="0">
                <a:solidFill>
                  <a:srgbClr val="FF0000"/>
                </a:solidFill>
              </a:rPr>
              <a:t>Personally I think </a:t>
            </a:r>
            <a:r>
              <a:rPr lang="en-US" sz="2000" dirty="0" smtClean="0">
                <a:solidFill>
                  <a:srgbClr val="FF0000"/>
                </a:solidFill>
              </a:rPr>
              <a:t>…</a:t>
            </a:r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>
                <a:solidFill>
                  <a:srgbClr val="FF0000"/>
                </a:solidFill>
              </a:rPr>
              <a:t>	</a:t>
            </a:r>
            <a:r>
              <a:rPr lang="en-US" sz="2000" dirty="0">
                <a:solidFill>
                  <a:srgbClr val="FF0000"/>
                </a:solidFill>
              </a:rPr>
              <a:t>I’m not very keen on …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	</a:t>
            </a:r>
            <a:r>
              <a:rPr lang="en-US" sz="2000" dirty="0">
                <a:solidFill>
                  <a:srgbClr val="FF0000"/>
                </a:solidFill>
              </a:rPr>
              <a:t>My advice would be …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	</a:t>
            </a:r>
            <a:r>
              <a:rPr lang="en-US" sz="2000" dirty="0">
                <a:solidFill>
                  <a:srgbClr val="FF0000"/>
                </a:solidFill>
              </a:rPr>
              <a:t>You’d better …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	</a:t>
            </a:r>
            <a:r>
              <a:rPr lang="en-US" sz="2000" dirty="0">
                <a:solidFill>
                  <a:srgbClr val="FF0000"/>
                </a:solidFill>
              </a:rPr>
              <a:t>In my opinion/view …</a:t>
            </a:r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067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Критерии оценивания задания 3</a:t>
            </a:r>
            <a:br>
              <a:rPr lang="ru-RU" dirty="0" smtClean="0"/>
            </a:br>
            <a:r>
              <a:rPr lang="ru-RU" dirty="0" smtClean="0"/>
              <a:t>Интервью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37475916"/>
              </p:ext>
            </p:extLst>
          </p:nvPr>
        </p:nvGraphicFramePr>
        <p:xfrm>
          <a:off x="677863" y="2160588"/>
          <a:ext cx="8596311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>
                  <a:extLst>
                    <a:ext uri="{9D8B030D-6E8A-4147-A177-3AD203B41FA5}">
                      <a16:colId xmlns="" xmlns:a16="http://schemas.microsoft.com/office/drawing/2014/main" val="1716880450"/>
                    </a:ext>
                  </a:extLst>
                </a:gridCol>
                <a:gridCol w="2865437">
                  <a:extLst>
                    <a:ext uri="{9D8B030D-6E8A-4147-A177-3AD203B41FA5}">
                      <a16:colId xmlns="" xmlns:a16="http://schemas.microsoft.com/office/drawing/2014/main" val="3549847490"/>
                    </a:ext>
                  </a:extLst>
                </a:gridCol>
                <a:gridCol w="2865437">
                  <a:extLst>
                    <a:ext uri="{9D8B030D-6E8A-4147-A177-3AD203B41FA5}">
                      <a16:colId xmlns="" xmlns:a16="http://schemas.microsoft.com/office/drawing/2014/main" val="28407231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Баллы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80996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</a:t>
                      </a:r>
                      <a:r>
                        <a:rPr lang="ru-RU" baseline="0" dirty="0" smtClean="0"/>
                        <a:t> 1-5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Дан полный и точный ответ на заданный вопрос (не менее 2 фраз); возможные фонетические, лексические и грамматические погрешности не за</a:t>
                      </a:r>
                      <a:r>
                        <a:rPr lang="ru-RU" dirty="0" err="1" smtClean="0"/>
                        <a:t>трудняют</a:t>
                      </a:r>
                      <a:r>
                        <a:rPr lang="ru-RU" dirty="0" smtClean="0"/>
                        <a:t> восприятия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 на вопрос не дан, ИЛИ содержание ответа не соответствует вопросу, ИЛИ ответ содержит менее 2 фраз, ИЛИ фонетические </a:t>
                      </a:r>
                      <a:r>
                        <a:rPr lang="ru-RU" smtClean="0"/>
                        <a:t>и лексико</a:t>
                      </a:r>
                      <a:r>
                        <a:rPr lang="ru-RU" dirty="0" smtClean="0"/>
                        <a:t>-</a:t>
                      </a:r>
                      <a:r>
                        <a:rPr lang="ru-RU" smtClean="0"/>
                        <a:t>грамматические </a:t>
                      </a:r>
                      <a:r>
                        <a:rPr lang="ru-RU" dirty="0" smtClean="0"/>
                        <a:t>ошибки препятствуют коммуникации (в том числе, когда ответ носит характер</a:t>
                      </a:r>
                      <a:r>
                        <a:rPr lang="ru-RU" baseline="0" dirty="0" smtClean="0"/>
                        <a:t> набора слов)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423765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6858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35620" y="289933"/>
            <a:ext cx="8441474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Задание </a:t>
            </a:r>
            <a:r>
              <a:rPr lang="ru-RU" sz="2400" dirty="0" smtClean="0">
                <a:solidFill>
                  <a:srgbClr val="FF0000"/>
                </a:solidFill>
              </a:rPr>
              <a:t>4.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dirty="0">
                <a:solidFill>
                  <a:srgbClr val="FF0000"/>
                </a:solidFill>
              </a:rPr>
              <a:t>Рекомендации:</a:t>
            </a:r>
          </a:p>
          <a:p>
            <a:pPr marL="342900" indent="-342900">
              <a:buAutoNum type="arabicPeriod"/>
            </a:pPr>
            <a:r>
              <a:rPr lang="ru-RU" sz="2400" dirty="0"/>
              <a:t>Свой ответ необходимо построить по схеме: вступление-ответ на 4 вопроса по порядку- заключение</a:t>
            </a:r>
          </a:p>
          <a:p>
            <a:pPr marL="342900" indent="-342900">
              <a:buAutoNum type="arabicPeriod"/>
            </a:pPr>
            <a:r>
              <a:rPr lang="ru-RU" sz="2400" dirty="0"/>
              <a:t>В кодификаторе есть список </a:t>
            </a:r>
            <a:r>
              <a:rPr lang="ru-RU" sz="2400" b="1" dirty="0" err="1"/>
              <a:t>топиков</a:t>
            </a:r>
            <a:r>
              <a:rPr lang="ru-RU" sz="2400" dirty="0"/>
              <a:t>, на которые должен уметь говорить выпускник </a:t>
            </a:r>
            <a:r>
              <a:rPr lang="ru-RU" sz="2400" dirty="0" smtClean="0"/>
              <a:t>11-го </a:t>
            </a:r>
            <a:r>
              <a:rPr lang="ru-RU" sz="2400" dirty="0"/>
              <a:t>класса, его необходимо </a:t>
            </a:r>
            <a:r>
              <a:rPr lang="ru-RU" sz="2400" dirty="0" smtClean="0"/>
              <a:t>проработать</a:t>
            </a:r>
          </a:p>
          <a:p>
            <a:pPr marL="342900" indent="-342900">
              <a:buFontTx/>
              <a:buAutoNum type="arabicPeriod"/>
            </a:pPr>
            <a:r>
              <a:rPr lang="ru-RU" sz="2400" dirty="0"/>
              <a:t>Нужно </a:t>
            </a:r>
            <a:r>
              <a:rPr lang="ru-RU" sz="2400" dirty="0" smtClean="0"/>
              <a:t>полно, точно раскрыть </a:t>
            </a:r>
            <a:r>
              <a:rPr lang="ru-RU" sz="2400" dirty="0"/>
              <a:t>все пункты плана, т. е. дать развернутые ответы (2-3 предложения) и </a:t>
            </a:r>
            <a:r>
              <a:rPr lang="ru-RU" sz="2400" dirty="0" smtClean="0"/>
              <a:t>привести убедительные </a:t>
            </a:r>
            <a:r>
              <a:rPr lang="ru-RU" sz="2400" dirty="0"/>
              <a:t>аргументы. </a:t>
            </a:r>
            <a:endParaRPr lang="ru-RU" sz="2400" dirty="0" smtClean="0"/>
          </a:p>
          <a:p>
            <a:pPr marL="342900" indent="-342900">
              <a:buFontTx/>
              <a:buAutoNum type="arabicPeriod"/>
            </a:pPr>
            <a:r>
              <a:rPr lang="ru-RU" sz="2400" dirty="0"/>
              <a:t>Ваше высказывание должно быть логично, то есть содержать причинно- следственные союзы </a:t>
            </a:r>
            <a:r>
              <a:rPr lang="en-US" sz="2400" i="1" dirty="0" smtClean="0"/>
              <a:t>whereas/while, however, because</a:t>
            </a:r>
            <a:r>
              <a:rPr lang="ru-RU" sz="2400" i="1" dirty="0" smtClean="0"/>
              <a:t> </a:t>
            </a:r>
            <a:r>
              <a:rPr lang="ru-RU" sz="2400" i="1" dirty="0"/>
              <a:t>и т.п</a:t>
            </a:r>
            <a:r>
              <a:rPr lang="ru-RU" sz="2400" i="1" dirty="0" smtClean="0"/>
              <a:t>.</a:t>
            </a:r>
          </a:p>
          <a:p>
            <a:pPr marL="342900" indent="-342900">
              <a:buFontTx/>
              <a:buAutoNum type="arabicPeriod"/>
            </a:pPr>
            <a:r>
              <a:rPr lang="ru-RU" sz="2400" dirty="0"/>
              <a:t>Нужно продемонстрировать разнообразный словарный запас и избегать употребления в своей речи простых прилагательных типа </a:t>
            </a:r>
            <a:r>
              <a:rPr lang="ru-RU" sz="2400" i="1" dirty="0" err="1"/>
              <a:t>good</a:t>
            </a:r>
            <a:r>
              <a:rPr lang="ru-RU" sz="2400" i="1" dirty="0"/>
              <a:t>, </a:t>
            </a:r>
            <a:r>
              <a:rPr lang="ru-RU" sz="2400" i="1" dirty="0" err="1"/>
              <a:t>bad</a:t>
            </a:r>
            <a:r>
              <a:rPr lang="ru-RU" sz="2400" i="1" dirty="0"/>
              <a:t>, </a:t>
            </a:r>
            <a:r>
              <a:rPr lang="ru-RU" sz="2400" i="1" dirty="0" err="1"/>
              <a:t>interesting</a:t>
            </a:r>
            <a:r>
              <a:rPr lang="ru-RU" sz="2400" i="1" dirty="0"/>
              <a:t>. </a:t>
            </a:r>
            <a:endParaRPr lang="ru-RU" sz="2400" dirty="0"/>
          </a:p>
          <a:p>
            <a:pPr marL="342900" indent="-342900">
              <a:buFontTx/>
              <a:buAutoNum type="arabicPeriod"/>
            </a:pPr>
            <a:endParaRPr lang="ru-RU" dirty="0"/>
          </a:p>
          <a:p>
            <a:pPr marL="342900" indent="-342900">
              <a:buFontTx/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4641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515</TotalTime>
  <Words>485</Words>
  <Application>Microsoft Office PowerPoint</Application>
  <PresentationFormat>Произвольный</PresentationFormat>
  <Paragraphs>107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Английский язык  (Устная часть)</vt:lpstr>
      <vt:lpstr>Устная часть по английскому языку  (17 мин)     </vt:lpstr>
      <vt:lpstr> </vt:lpstr>
      <vt:lpstr>Критерии оценивания задания 1 Чтение текста вслух</vt:lpstr>
      <vt:lpstr>Слайд 5</vt:lpstr>
      <vt:lpstr>Критерии оценивания задания 2 Условный диалог-расспрос</vt:lpstr>
      <vt:lpstr>Слайд 7</vt:lpstr>
      <vt:lpstr>Критерии оценивания задания 3 Интервью</vt:lpstr>
      <vt:lpstr>Слайд 9</vt:lpstr>
      <vt:lpstr>Слайд 10</vt:lpstr>
      <vt:lpstr>Критерии оценивания задания 4 Обоснование выбора иллюстраций к проектной работе и выражение своего мнения по её проблематике (Максимальный балл – 10) </vt:lpstr>
      <vt:lpstr>Полезные ресурсы: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Английский язык  (Устная часть)</dc:title>
  <dc:creator>эля</dc:creator>
  <cp:lastModifiedBy>Admin</cp:lastModifiedBy>
  <cp:revision>45</cp:revision>
  <dcterms:created xsi:type="dcterms:W3CDTF">2022-02-12T19:44:00Z</dcterms:created>
  <dcterms:modified xsi:type="dcterms:W3CDTF">2022-02-14T17:31:27Z</dcterms:modified>
</cp:coreProperties>
</file>