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34BA32-F3DD-413A-84FE-203D1C95F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6752D0-A222-4B70-8589-2B40FD6F8A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8FC232-36EA-4823-9623-14E147366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F28FC6-A5D2-4DB6-B796-BC14F329D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837BDA-51A3-41BF-9EA2-13520FD3A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637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F6CD39-95BE-461C-84B2-0AB8E020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A2FFCED-A2F0-4900-A56A-7A4A6A7B0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4DBE4C-9016-4A97-B8D9-1A56C0F0C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588FDF-4F6D-41BA-ABAF-4107FD3DB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AEAE07-B065-4D35-8CFB-D85D84281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94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CB087B1-7BDA-4761-AA4A-96D30E539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51F612-8042-429C-BA98-91DAC4123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DAB388-5B69-439B-B074-3359C5DF3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092526-070C-4FB1-BE1F-C145DC484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229BF9-B786-491A-BCD3-56E908473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79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29AABF-3776-4F2F-9F94-BA674F568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1C9BD4-28CD-4126-B0B7-4E56DBD80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6B05F4-8DDF-4056-A706-FED4E0AB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F2858D-C27D-4992-BC65-5C2AF4785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A138AA-B377-478A-974B-87EFB47DD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921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585FA-609C-40B6-A45D-D6E12FB64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71CF77-541B-4F75-A6E4-28D94AABC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3561B-6739-4F2B-8CA2-F7268F94C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F9A535-B90D-4195-9277-2E888196A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5BD1A8-77E2-4B85-9E44-40F20CE90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0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F08FE-26E7-4C1C-8A52-F40DA19CF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837BF5-299A-4A72-BFCA-5693A18807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C55F90-6AAC-4584-93EA-4087EFC37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03D341-42BD-48E8-AE14-75F51F71F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8642F9-EAD3-42C1-B405-4DCC98A23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BE8303-82F6-4511-AD0F-166BF60BF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15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94914-ABE3-4E22-8D8C-1FEC6F86C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0F38F8-E0A6-4B89-B912-972C7F86F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AE9587B-1C97-4450-A9C8-B3CE0A875C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DD34043-AEBD-4D35-87A0-FEC1BCFBB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5B3A0B6-B841-4C5C-AA49-814F2D38E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8146221-DB94-477D-860C-8FA5F03AC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CD44D2B-060A-4CD3-9E08-D7115533C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3879B3B-4FC0-46AF-A63A-396DAE9CF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956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77513-B52C-4E68-A82D-A60E0DC35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026F94A-6BE4-40B6-B25E-2A52AD177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CA4C823-97F0-40EE-A097-28410327F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B247B1E-87E4-4BA8-9482-EEFAF9DA1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163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71AEAC7-172B-4A6D-8B13-4D415FD1C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12C1236-933D-45F0-9FFB-ABE68E752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B949CF-99A3-4507-B852-8A8967A49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07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65AB0E-4F79-4B76-B2DF-B11ACDCCF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2FF10A-0C7A-4DDA-B69D-1B12988D0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4885E2A-46DD-40AE-B9DA-A9D08C3C6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F263D6-77EF-420E-B77A-AACA14531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A2BECC-DD3A-42CB-8568-C0FE54DF8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40A6DD-3E32-41E2-9BFD-24B072B93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9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56960-9F89-41A9-8570-E1F0CD946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C1AF324-2B1B-4553-970C-51D9125A7B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2A6AAA-4008-4E29-A139-AC45FB4198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745E47-2ED3-421C-A8AB-5D149BF48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5A314E-9E69-42DA-8ABD-51B83A83B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0AB6DC-54C1-41AE-89FA-994741E89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6879C7-B018-4D51-9FAF-966B7AF34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2D4EE0-F982-4097-B634-738268CA8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092228-CD7C-4FD7-9051-996102CA36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0FEC9-377C-4158-B66B-15462770A7F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D45A3A-F373-4192-9C5F-12D3CEA0EE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FEB49C-9E55-41B4-814C-451E2A031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AB6D-7698-4559-A844-AA98568C5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57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9AFA2-29F4-42E1-B1FB-EB159B85F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7568" y="24129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«ЭТЮД  Декоративного  натюрморта»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E7BC17-5682-4002-BE6F-3CC0DDD1F4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28/94/f0/2894f080a2a7e4f1219002cc1894f9ba.jpg">
            <a:extLst>
              <a:ext uri="{FF2B5EF4-FFF2-40B4-BE49-F238E27FC236}">
                <a16:creationId xmlns:a16="http://schemas.microsoft.com/office/drawing/2014/main" id="{68E85C99-51D7-487D-91AA-B209D444A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56" y="2386226"/>
            <a:ext cx="4516166" cy="338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hsh-pavlovsk.vrn.muzkult.ru/media/2018/08/02/1225701554/image_image_2163252.JPG">
            <a:extLst>
              <a:ext uri="{FF2B5EF4-FFF2-40B4-BE49-F238E27FC236}">
                <a16:creationId xmlns:a16="http://schemas.microsoft.com/office/drawing/2014/main" id="{DC705BD1-25AE-4246-8BE4-48507D039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578" y="2386226"/>
            <a:ext cx="4722112" cy="332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804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626F3E-0230-4448-BAB0-15F51BB31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AF3D69-A3CB-46A7-BC8D-FD746F5E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FCD5063-37F8-4E31-BAF6-224392A37D28}"/>
              </a:ext>
            </a:extLst>
          </p:cNvPr>
          <p:cNvSpPr/>
          <p:nvPr/>
        </p:nvSpPr>
        <p:spPr>
          <a:xfrm>
            <a:off x="677562" y="41939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 Сливы напишем темными оттенками бардового (смешиваю рубиновый и коричневый цвета)</a:t>
            </a:r>
            <a:endParaRPr lang="en-US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endParaRPr lang="ru-RU" dirty="0"/>
          </a:p>
        </p:txBody>
      </p:sp>
      <p:pic>
        <p:nvPicPr>
          <p:cNvPr id="10242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F12596C3-6D7D-4C43-A193-9281A8310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46638"/>
            <a:ext cx="4707067" cy="35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C3AA8A3A-00B1-4702-8888-074A66F01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935" y="1278862"/>
            <a:ext cx="3523557" cy="469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496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97F210-53E5-4202-B7DC-A5AE7E304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E5D12C-3F40-4D94-A744-7E6B9C959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12BEE4-E68E-4F85-AA8D-4C9D241BAB41}"/>
              </a:ext>
            </a:extLst>
          </p:cNvPr>
          <p:cNvSpPr/>
          <p:nvPr/>
        </p:nvSpPr>
        <p:spPr>
          <a:xfrm>
            <a:off x="341871" y="365125"/>
            <a:ext cx="117636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После того, как работа гуашью завершена, осталось добавить ярких линий в наш декоративный натюрморт – контурную обводку. Для этого я использую клей ПВА и черную гуашь. Клей очень важно использовать густой, чтобы он не растекался (чтобы он загустел его можно оставить открытым и подержать некоторое время – около часа). Черную гуашь добавляю прямо в баночку с клеем и тщательно перемешиваю.</a:t>
            </a:r>
            <a:endParaRPr lang="en-US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r>
              <a:rPr lang="ru-RU" dirty="0"/>
              <a:t>Обвожу предметы декоративного натюрморта по контуру</a:t>
            </a:r>
          </a:p>
        </p:txBody>
      </p:sp>
      <p:pic>
        <p:nvPicPr>
          <p:cNvPr id="11266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C2B41942-7B42-49DC-9BF3-692886EA9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10" y="2185927"/>
            <a:ext cx="4863414" cy="364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7B6FD648-0837-488F-A3A9-C3EE77E58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877" y="2185927"/>
            <a:ext cx="4792980" cy="359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649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93839-1E7E-4FC3-AA2A-3F8B271A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B412BE-985B-4A4D-8C1F-5EF0D71A3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E80A97F-2735-45F7-99B3-92BDC28E621A}"/>
              </a:ext>
            </a:extLst>
          </p:cNvPr>
          <p:cNvSpPr/>
          <p:nvPr/>
        </p:nvSpPr>
        <p:spPr>
          <a:xfrm>
            <a:off x="741404" y="104101"/>
            <a:ext cx="11738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Вот такой прекрасный декоративный натюрморт у нас получился. Чтобы декоративная обводка натюрморта затвердела, работе необходимо дать высохнуть – это займет около 2-х часов.</a:t>
            </a:r>
            <a:endParaRPr lang="en-US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r>
              <a:rPr lang="ru-RU" dirty="0"/>
              <a:t> Готовый натюрморт можно оформить в рамку!</a:t>
            </a:r>
          </a:p>
        </p:txBody>
      </p:sp>
      <p:pic>
        <p:nvPicPr>
          <p:cNvPr id="12290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EC4D6819-0610-4190-A33D-E5F9FDC1F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075" y="1825625"/>
            <a:ext cx="3477912" cy="463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6C43EC9C-1231-4C67-876B-CC2A8C174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642" y="1862912"/>
            <a:ext cx="3477913" cy="463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601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B25438-9F42-4217-81CF-C8BA6972F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AD67AD-B3D8-43FB-8FFB-F481569D4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4D0E081-A05C-48CC-B341-1BB27BEB6523}"/>
              </a:ext>
            </a:extLst>
          </p:cNvPr>
          <p:cNvSpPr/>
          <p:nvPr/>
        </p:nvSpPr>
        <p:spPr>
          <a:xfrm>
            <a:off x="589007" y="289679"/>
            <a:ext cx="1160299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Этюд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 по декоративному рисованию «Декоративный натюрморт».   Данную технику можно применять и как дополнительное творчество, и во время урока изобразительного искусства  .</a:t>
            </a:r>
          </a:p>
          <a:p>
            <a:r>
              <a:rPr lang="ru-RU" b="1" dirty="0"/>
              <a:t>Для создания картины «Декоративный натюрморт» в технике декоративного рисования нам понадобятся:</a:t>
            </a:r>
            <a:endParaRPr lang="ru-RU" dirty="0"/>
          </a:p>
          <a:p>
            <a:r>
              <a:rPr lang="ru-RU" dirty="0"/>
              <a:t>· Формат А-3 – 1 лист;</a:t>
            </a:r>
          </a:p>
          <a:p>
            <a:r>
              <a:rPr lang="ru-RU" dirty="0"/>
              <a:t>· гуашь;</a:t>
            </a:r>
          </a:p>
          <a:p>
            <a:r>
              <a:rPr lang="ru-RU" dirty="0"/>
              <a:t>· кисти (средняя (примерно № 5) и тонкая (№ 2));</a:t>
            </a:r>
          </a:p>
          <a:p>
            <a:r>
              <a:rPr lang="ru-RU" dirty="0"/>
              <a:t>· клей ПВА;</a:t>
            </a:r>
          </a:p>
          <a:p>
            <a:r>
              <a:rPr lang="ru-RU" dirty="0"/>
              <a:t>· простой карандаш;</a:t>
            </a:r>
          </a:p>
          <a:p>
            <a:r>
              <a:rPr lang="ru-RU" dirty="0"/>
              <a:t>· баночка с водой;</a:t>
            </a:r>
          </a:p>
          <a:p>
            <a:r>
              <a:rPr lang="ru-RU" dirty="0"/>
              <a:t>· палитра.</a:t>
            </a:r>
          </a:p>
          <a:p>
            <a:endParaRPr lang="ru-RU" dirty="0"/>
          </a:p>
        </p:txBody>
      </p:sp>
      <p:pic>
        <p:nvPicPr>
          <p:cNvPr id="2050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1B276832-66EE-4F8D-A788-79AB50262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673" y="2199459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813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D6139-2F2C-47A9-B178-7CF8189F8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79AF0D-41CA-4E96-A4C0-A01F6ABE4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D5423F9-44E2-4AF5-A499-7760190FD0FD}"/>
              </a:ext>
            </a:extLst>
          </p:cNvPr>
          <p:cNvSpPr/>
          <p:nvPr/>
        </p:nvSpPr>
        <p:spPr>
          <a:xfrm>
            <a:off x="185351" y="475902"/>
            <a:ext cx="120066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начала простым карандашом на формате А-3 нарисуем линию стола, на котором будет стоять натюрморт, и «скелет» для вазы. К построению натюрморта следует относиться очень серьезно, так как от основы (рисунка) будет напрямую зависеть конечный результат работы.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Далее соединяем точки построенного нами «скелета» вазы.</a:t>
            </a:r>
          </a:p>
        </p:txBody>
      </p:sp>
      <p:pic>
        <p:nvPicPr>
          <p:cNvPr id="3074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2500B56D-1106-4A9E-AE98-D3B91EE24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75794"/>
            <a:ext cx="3387811" cy="451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DBF6B529-34A1-4AF1-888B-93ECF32CB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991" y="1975794"/>
            <a:ext cx="3387811" cy="451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366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C1646-10D3-4878-A641-241BA7BC5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120E60-47B0-40F1-BB7A-B4DDCB929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7F60487-1A57-4764-A771-0F7D31969F43}"/>
              </a:ext>
            </a:extLst>
          </p:cNvPr>
          <p:cNvSpPr/>
          <p:nvPr/>
        </p:nvSpPr>
        <p:spPr>
          <a:xfrm>
            <a:off x="4697703" y="629849"/>
            <a:ext cx="27965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И скругляем острые углы:</a:t>
            </a:r>
          </a:p>
          <a:p>
            <a:r>
              <a:rPr lang="ru-RU" dirty="0"/>
              <a:t>Теперь прорисовываем эллипсы. Чем ближе эллипс к линии горизонта – тем менее он раскрыт, а чем дальше от нее – тем он круглее:</a:t>
            </a:r>
          </a:p>
          <a:p>
            <a:endParaRPr lang="ru-RU" dirty="0"/>
          </a:p>
        </p:txBody>
      </p:sp>
      <p:pic>
        <p:nvPicPr>
          <p:cNvPr id="4098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0F2850C9-D506-4337-BFE3-4E8E113EB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3" y="629849"/>
            <a:ext cx="4021609" cy="536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7B533645-620E-45E1-93D0-C60870338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441" y="596855"/>
            <a:ext cx="4021610" cy="536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488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5216B-3F00-473C-B20C-950844299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0D731F-5424-4040-A563-86C89E6D94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CA15A14-814B-4A7A-8409-DFD654877859}"/>
              </a:ext>
            </a:extLst>
          </p:cNvPr>
          <p:cNvSpPr/>
          <p:nvPr/>
        </p:nvSpPr>
        <p:spPr>
          <a:xfrm>
            <a:off x="4572000" y="1417852"/>
            <a:ext cx="3048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И дорисовываем другие элементы натюрморта – у меня это фрукты (яблоки и сливы) и драпировка на дальнем плане:</a:t>
            </a:r>
          </a:p>
          <a:p>
            <a:r>
              <a:rPr lang="ru-RU" dirty="0"/>
              <a:t>Теперь ненужные линии лучше стареть, чтобы дальше не запутаться в них (например, к ним относятся невидимые дальние линии эллипсов):</a:t>
            </a:r>
          </a:p>
        </p:txBody>
      </p:sp>
      <p:pic>
        <p:nvPicPr>
          <p:cNvPr id="5122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7697A2DA-8C4D-4387-A6C9-3CF9827CB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9" y="1027906"/>
            <a:ext cx="3675620" cy="490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878E5B95-ABB8-4244-B6C5-B4C8D0B93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734" y="1505826"/>
            <a:ext cx="4068463" cy="305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824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57A429-7DB9-4300-BF83-09D7C8052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54FC0A-BB95-4EB6-AFF5-8F25DA54F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8A7E14-D6F2-4438-BF96-083D40B68FF0}"/>
              </a:ext>
            </a:extLst>
          </p:cNvPr>
          <p:cNvSpPr/>
          <p:nvPr/>
        </p:nvSpPr>
        <p:spPr>
          <a:xfrm>
            <a:off x="4258962" y="1630320"/>
            <a:ext cx="340222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 А сейчас нам предстоит разделить все предметы будущего декоративного натюрморта на плоскости по следующему принципу: свет – полутень – тень – рефлекс.</a:t>
            </a:r>
          </a:p>
          <a:p>
            <a:r>
              <a:rPr lang="ru-RU" dirty="0"/>
              <a:t>Последними штрихами в построении нашего натюрморта будет набросок рисунка на ткани, чтобы дальний план не был слишком пустым (я решила нарисовать различные по диаметру круги, которые соприкасаются друг с другом):</a:t>
            </a:r>
          </a:p>
        </p:txBody>
      </p:sp>
      <p:pic>
        <p:nvPicPr>
          <p:cNvPr id="6146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08EEBBF6-CAF5-4E5F-B3C8-120E4DECE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36" y="1177282"/>
            <a:ext cx="3749761" cy="499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E8CBE87C-09AB-4BCC-9E47-C38C55666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183" y="1177282"/>
            <a:ext cx="3774281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67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913D3F-82BC-4454-8257-E446B0406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-434547" y="352769"/>
            <a:ext cx="1085335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CFA868-6376-4DD4-8126-C4FD7CB2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27C999D-A1C2-4764-978E-2495E80A2E3D}"/>
              </a:ext>
            </a:extLst>
          </p:cNvPr>
          <p:cNvSpPr/>
          <p:nvPr/>
        </p:nvSpPr>
        <p:spPr>
          <a:xfrm>
            <a:off x="710511" y="321222"/>
            <a:ext cx="114814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После того как натюрморт построен, приступаем к работе гуашью. В  декоративном натюрморте не будет плавных переходов цвета,  буд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ем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 писать его по плоскостям, на которые мы ранее разделили предметы. Будем  рисовать всю работу в теплых тонах. Начнем писать с дальней драпировки. На палитре смешиваем оттенки розового – от темного до светлого</a:t>
            </a:r>
            <a:r>
              <a:rPr lang="en-US" dirty="0">
                <a:solidFill>
                  <a:srgbClr val="000000"/>
                </a:solidFill>
                <a:latin typeface="Helvetica Neue"/>
              </a:rPr>
              <a:t>.</a:t>
            </a:r>
            <a:endParaRPr lang="en-US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r>
              <a:rPr lang="ru-RU" dirty="0"/>
              <a:t>Начинаем писать дальнюю драпировку. Сами круги  рисуем более темным оттенком розового, а места где они пересекаются друг с другом более светлыми оттенками</a:t>
            </a:r>
            <a:r>
              <a:rPr lang="en-US" dirty="0"/>
              <a:t>.</a:t>
            </a:r>
            <a:endParaRPr lang="en-US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endParaRPr lang="ru-RU" dirty="0"/>
          </a:p>
        </p:txBody>
      </p:sp>
      <p:pic>
        <p:nvPicPr>
          <p:cNvPr id="7170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AB762CFB-016F-408B-AD6D-580EB056B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52547"/>
            <a:ext cx="5099222" cy="382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07DA235E-2DF3-443C-88FB-38DCC299D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206" y="2050492"/>
            <a:ext cx="3366700" cy="410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187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80C2E4-7C1E-4491-8A4E-055DB18C7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320849-1F75-4548-89C1-4E89244DE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9AC96C5-4A03-4807-A415-D2A0FED92556}"/>
              </a:ext>
            </a:extLst>
          </p:cNvPr>
          <p:cNvSpPr/>
          <p:nvPr/>
        </p:nvSpPr>
        <p:spPr>
          <a:xfrm>
            <a:off x="3437236" y="760059"/>
            <a:ext cx="61021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Для вазы будем использовать оттенки коричневого цвета (темно-коричневый цвет и охра)</a:t>
            </a:r>
            <a:endParaRPr lang="en-US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r>
              <a:rPr lang="ru-RU" dirty="0"/>
              <a:t> Пишем вазу так же по плоскостям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8194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3AC19A7D-EA1B-45C9-ACBD-A08018E26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695" y="2475639"/>
            <a:ext cx="4359305" cy="326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9E763FB0-9A34-4AB9-B622-D016F0410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527" y="1825625"/>
            <a:ext cx="2939620" cy="391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016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54A1A-AD92-4F32-9995-8958DB3F3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4246CE-B4EC-4A38-A85E-70F3E534C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3D7BC10-4CE0-4233-BECF-F9FB5FBC191E}"/>
              </a:ext>
            </a:extLst>
          </p:cNvPr>
          <p:cNvSpPr/>
          <p:nvPr/>
        </p:nvSpPr>
        <p:spPr>
          <a:xfrm>
            <a:off x="838200" y="150670"/>
            <a:ext cx="10616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Далее готовим набор оттенков кораллового (или алого) для написания драпировки</a:t>
            </a:r>
            <a:r>
              <a:rPr lang="en-US" b="0" i="0" dirty="0">
                <a:solidFill>
                  <a:srgbClr val="000000"/>
                </a:solidFill>
                <a:effectLst/>
                <a:latin typeface="Helvetica Neue"/>
              </a:rPr>
              <a:t>.</a:t>
            </a:r>
          </a:p>
          <a:p>
            <a:r>
              <a:rPr lang="ru-RU" dirty="0"/>
              <a:t>Пишем драпировку</a:t>
            </a:r>
            <a:r>
              <a:rPr lang="en-US" dirty="0"/>
              <a:t>.</a:t>
            </a:r>
          </a:p>
          <a:p>
            <a:r>
              <a:rPr lang="ru-RU" dirty="0"/>
              <a:t>Яблоки будут написаны желтыми оттенками (смешиваю желтый, белый и лимонный цвета)</a:t>
            </a:r>
          </a:p>
        </p:txBody>
      </p:sp>
      <p:pic>
        <p:nvPicPr>
          <p:cNvPr id="9218" name="Picture 2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334DCFA9-29E9-4DC1-AA77-33260CD08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1" y="3591772"/>
            <a:ext cx="2716273" cy="203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11029389-5A5C-4E49-A08A-136DA4E6D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073" y="1468169"/>
            <a:ext cx="3068092" cy="409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75EB142A-B20E-4753-ABE2-F956EE3F3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538" y="1468169"/>
            <a:ext cx="2651554" cy="198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Декоративный натюрморт в технике декоративное рисование. Мастер-класс">
            <a:extLst>
              <a:ext uri="{FF2B5EF4-FFF2-40B4-BE49-F238E27FC236}">
                <a16:creationId xmlns:a16="http://schemas.microsoft.com/office/drawing/2014/main" id="{54660BDC-58B4-48D8-93FA-1FE088A09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337" y="1468169"/>
            <a:ext cx="3041290" cy="405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166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442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Helvetica Neue</vt:lpstr>
      <vt:lpstr>Times New Roman</vt:lpstr>
      <vt:lpstr>Тема Office</vt:lpstr>
      <vt:lpstr>«ЭТЮД  Декоративного  натюрморта»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«ЭТЮД  Декоративного  натюрморта»</dc:title>
  <dc:creator>Professional</dc:creator>
  <cp:lastModifiedBy>Professional</cp:lastModifiedBy>
  <cp:revision>7</cp:revision>
  <dcterms:created xsi:type="dcterms:W3CDTF">2022-02-14T15:09:56Z</dcterms:created>
  <dcterms:modified xsi:type="dcterms:W3CDTF">2022-02-14T15:57:43Z</dcterms:modified>
</cp:coreProperties>
</file>