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21FE73-331E-456C-8654-9A484ECF148E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A717E0-BE76-4872-AC81-14FCD99BAB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348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717E0-BE76-4872-AC81-14FCD99BAB58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ga-talant.com/biblioteka/prezentaciya-malye-zhanry-folklora-99820.html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fourok.ru/malie-zhanri-folklora-prezentaciya-po-literature-904507.html" TargetMode="External"/><Relationship Id="rId5" Type="http://schemas.openxmlformats.org/officeDocument/2006/relationships/hyperlink" Target="https://ru.wikipedia.org/wiki/%D0%9C%D0%B0%D0%BB%D1%8B%D0%B5_%D0%B6%D0%B0%D0%BD%D1%80%D1%8B_%D1%84%D0%BE%D0%BB%D1%8C%D0%BA%D0%BB%D0%BE%D1%80%D0%B0" TargetMode="External"/><Relationship Id="rId4" Type="http://schemas.openxmlformats.org/officeDocument/2006/relationships/hyperlink" Target="https://infourok.ru/proekt-malie-zhanri-folklora-1681737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104118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0070C0"/>
                </a:solidFill>
                <a:latin typeface="Monotype Corsiva" pitchFamily="66" charset="0"/>
              </a:rPr>
              <a:t>Малые жанры фольклора</a:t>
            </a:r>
          </a:p>
          <a:p>
            <a:pPr algn="ctr"/>
            <a:endParaRPr lang="ru-RU" sz="9600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920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rticle11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88640"/>
            <a:ext cx="2376264" cy="2592288"/>
          </a:xfrm>
          <a:prstGeom prst="rect">
            <a:avLst/>
          </a:prstGeom>
        </p:spPr>
      </p:pic>
      <p:pic>
        <p:nvPicPr>
          <p:cNvPr id="4" name="Рисунок 3" descr="58c5146616e60872151be2675ac23695.jpg"/>
          <p:cNvPicPr>
            <a:picLocks noChangeAspect="1"/>
          </p:cNvPicPr>
          <p:nvPr/>
        </p:nvPicPr>
        <p:blipFill>
          <a:blip r:embed="rId3" cstate="print"/>
          <a:srcRect l="50000" t="10101" b="17745"/>
          <a:stretch>
            <a:fillRect/>
          </a:stretch>
        </p:blipFill>
        <p:spPr>
          <a:xfrm>
            <a:off x="6516216" y="0"/>
            <a:ext cx="2627784" cy="342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2780928"/>
            <a:ext cx="2664296" cy="4180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***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Сидит белка на тележке,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Продает она орешки: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Лисичке-сестричке,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Воробью, синичке,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Мишке толстопятому,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Заиньке усатому.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Кому в платок,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Кому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зобок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Кому в лапочку.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2" y="260648"/>
            <a:ext cx="2952328" cy="5859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Стучит, бренчит на улице: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Фома едет на курице,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Тимошка — на кошке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кривой дорожке.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Куда, Фома, едешь?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Куда погоняешь?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Еду сено косить.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На что тебе сено?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Коровок кормить.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На что тебе коровы?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Молоко доить.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А зачем молоко?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Ребяток кормить.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8224" y="3429000"/>
            <a:ext cx="2232248" cy="3488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Зайчишка-трусишка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полю бежал,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огород забежал,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Морковку нашёл,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Сидит грызёт.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Иди, зайка, прочь-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Хозяин идёт.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Пословицы и поговорки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692697"/>
            <a:ext cx="87129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Пословица — краткое народное изречение с назидательным содержанием, народный афоризм.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Поговорка – краткое устойчивое выражение, преимущественно образное, не составляющее, в отличие от поговорки, законченного высказывания.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2924944"/>
            <a:ext cx="35283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Сделал дело - гуляй смело.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Лучше один раз увидеть, чем сто раз услышать.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Лучше поздно, чем никогда.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Лучше синица в руке, чем журавль в небе.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все то золото, что блестит.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Тише едешь, дальше будешь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20072" y="2636912"/>
            <a:ext cx="3456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Яблоко от яблони недалеко падает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Пришла беда – отворяй ворота.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богаты, тем и рады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article25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4293096"/>
            <a:ext cx="2743200" cy="237172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1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4. Игры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764704"/>
            <a:ext cx="885698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народной культуре – это форма развлечения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Частью игры в традиционной народной культуре были пляски, хождение под песни, шалости, забавы, развлечения, подвижные игры и собрания молодежи. Игры-песни, игры-пляски, игры-хороводы, игры-сценки всегда создавали в русском празднике атмосферу радости и веселья. Народные игры являются неотъемлемой частью культуры народа, в них заключены традиции прошлого и настоящего. Содержание некоторых игр может рассказать о труде и быте народа, его вере. Для ребенка игра – одна из главных форм его деятельности, через которую осваивается мир окружающих его предметов, человеческие отношения, собственные функциональные возможности и одновременно создается особый колорит всей детской жизни. В отрочестве и юности в игровой форме осваиваются социальные формы поведения в обществе, происходит самоопределение и самоутверждение личности.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взрослых людей игра – форма досуга и отдыха, а также средство воспитания детей и внуков, передачи им необходимого жизненного опыта.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5689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Жанры игрового фольклора </a:t>
            </a:r>
          </a:p>
          <a:p>
            <a:pPr marL="342900" indent="-342900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Игра с пением, танцами </a:t>
            </a:r>
          </a:p>
          <a:p>
            <a:pPr marL="342900" indent="-342900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Игра подвижная </a:t>
            </a:r>
          </a:p>
          <a:p>
            <a:pPr marL="342900" indent="-342900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Игра состязательная </a:t>
            </a:r>
          </a:p>
          <a:p>
            <a:pPr marL="342900" indent="-342900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Игра на сообразительность (интеллектуальная) </a:t>
            </a:r>
          </a:p>
          <a:p>
            <a:pPr marL="342900" indent="-342900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Игра молодежная </a:t>
            </a:r>
          </a:p>
          <a:p>
            <a:pPr marL="342900" indent="-342900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Забава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50px-Песни_А.В._Кольцова_cro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692696"/>
            <a:ext cx="2381250" cy="1571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скачанные файлы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2492896"/>
            <a:ext cx="2952328" cy="1914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514869172_0-0-3072-2048_600x0_80_0_1_e353d3155ad2a932153337a1339244a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6136" y="4725144"/>
            <a:ext cx="3233936" cy="1891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99792" y="4581128"/>
            <a:ext cx="2876550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083577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99792" y="2852936"/>
            <a:ext cx="2843808" cy="1441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7639_6c06c9c79312296c0ec1d36a41711cb7.jp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1520" y="3356992"/>
            <a:ext cx="2290763" cy="3206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Заклички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836712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/>
              <a:t>	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Заклички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один из видов заклинательных песен языческого происхождения. Они отражают интересы и представления крестьян о хозяйстве и семье. Например, через все календарные песни проходит заклинание богатого урожая; для себя же дети и взрослые просили здоровья, счастья, богатства.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Заклички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представляют собой обращение к солнцу, радуге, дождю и другим явлениям природы, а также к животным и особенно часто — к птицам, которые считались вестниками весны. Притом силы природы почитались как живые: к весне обращаются с просьбами, желают её скорейшего прихода, на зиму сетуют, жалуются.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4422195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4221088"/>
            <a:ext cx="5400600" cy="263691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2" cstate="print"/>
          <a:srcRect l="7087" t="6300" r="5501" b="7076"/>
          <a:stretch>
            <a:fillRect/>
          </a:stretch>
        </p:blipFill>
        <p:spPr>
          <a:xfrm>
            <a:off x="179512" y="188640"/>
            <a:ext cx="5544616" cy="60486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84168" y="188640"/>
            <a:ext cx="2664296" cy="5499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***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Дождик, дождик, веселей</a:t>
            </a:r>
            <a:br>
              <a:rPr lang="ru-RU" dirty="0" smtClean="0"/>
            </a:br>
            <a:r>
              <a:rPr lang="ru-RU" dirty="0" smtClean="0"/>
              <a:t>Капай, капай, не жалей!</a:t>
            </a:r>
            <a:br>
              <a:rPr lang="ru-RU" dirty="0" smtClean="0"/>
            </a:br>
            <a:r>
              <a:rPr lang="ru-RU" dirty="0" smtClean="0"/>
              <a:t>Только нас не замочи!</a:t>
            </a:r>
            <a:br>
              <a:rPr lang="ru-RU" dirty="0" smtClean="0"/>
            </a:br>
            <a:r>
              <a:rPr lang="ru-RU" dirty="0" smtClean="0"/>
              <a:t>Зря в окошко не стучи —</a:t>
            </a:r>
            <a:br>
              <a:rPr lang="ru-RU" dirty="0" smtClean="0"/>
            </a:br>
            <a:r>
              <a:rPr lang="ru-RU" dirty="0" smtClean="0"/>
              <a:t>Брызни в поле пуще:</a:t>
            </a:r>
            <a:br>
              <a:rPr lang="ru-RU" dirty="0" smtClean="0"/>
            </a:br>
            <a:r>
              <a:rPr lang="ru-RU" dirty="0" smtClean="0"/>
              <a:t>Станет травка гуще!</a:t>
            </a:r>
            <a:br>
              <a:rPr lang="ru-RU" dirty="0" smtClean="0"/>
            </a:br>
            <a:r>
              <a:rPr lang="ru-RU" dirty="0" smtClean="0"/>
              <a:t>Дождик, дождик, пуще,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Будет травка гуще.</a:t>
            </a:r>
            <a:br>
              <a:rPr lang="ru-RU" dirty="0" smtClean="0"/>
            </a:br>
            <a:r>
              <a:rPr lang="ru-RU" dirty="0" smtClean="0"/>
              <a:t>Дождик, дождик, посильней,</a:t>
            </a:r>
            <a:br>
              <a:rPr lang="ru-RU" dirty="0" smtClean="0"/>
            </a:br>
            <a:r>
              <a:rPr lang="ru-RU" dirty="0" smtClean="0"/>
              <a:t>Огород ты наш полей!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6. Считалка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692696"/>
            <a:ext cx="885698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Считалка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небольшой стишок, с помощью которого определяют, кто водит в игре. Считалка — элемент игры, который помогает установить согласие и уважение к принятым правилам. В организации считалки очень важен ритм.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80112" y="1916832"/>
            <a:ext cx="2952328" cy="4945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***</a:t>
            </a:r>
          </a:p>
          <a:p>
            <a:r>
              <a:rPr lang="ru-RU" dirty="0" err="1" smtClean="0"/>
              <a:t>Аты-баты</a:t>
            </a:r>
            <a:r>
              <a:rPr lang="ru-RU" dirty="0" smtClean="0"/>
              <a:t>, шли солдаты,</a:t>
            </a:r>
            <a:br>
              <a:rPr lang="ru-RU" dirty="0" smtClean="0"/>
            </a:br>
            <a:r>
              <a:rPr lang="ru-RU" dirty="0" err="1" smtClean="0"/>
              <a:t>Аты-баты</a:t>
            </a:r>
            <a:r>
              <a:rPr lang="ru-RU" dirty="0" smtClean="0"/>
              <a:t>, на базар.</a:t>
            </a:r>
            <a:br>
              <a:rPr lang="ru-RU" dirty="0" smtClean="0"/>
            </a:br>
            <a:r>
              <a:rPr lang="ru-RU" dirty="0" err="1" smtClean="0"/>
              <a:t>Аты-баты</a:t>
            </a:r>
            <a:r>
              <a:rPr lang="ru-RU" dirty="0" smtClean="0"/>
              <a:t>, что купили?</a:t>
            </a:r>
            <a:br>
              <a:rPr lang="ru-RU" dirty="0" smtClean="0"/>
            </a:br>
            <a:r>
              <a:rPr lang="ru-RU" dirty="0" err="1" smtClean="0"/>
              <a:t>Аты-баты</a:t>
            </a:r>
            <a:r>
              <a:rPr lang="ru-RU" dirty="0" smtClean="0"/>
              <a:t>, самовар.</a:t>
            </a:r>
            <a:br>
              <a:rPr lang="ru-RU" dirty="0" smtClean="0"/>
            </a:br>
            <a:r>
              <a:rPr lang="ru-RU" dirty="0" err="1" smtClean="0"/>
              <a:t>Аты-баты</a:t>
            </a:r>
            <a:r>
              <a:rPr lang="ru-RU" dirty="0" smtClean="0"/>
              <a:t>, сколько стоит?</a:t>
            </a:r>
            <a:br>
              <a:rPr lang="ru-RU" dirty="0" smtClean="0"/>
            </a:br>
            <a:r>
              <a:rPr lang="ru-RU" dirty="0" err="1" smtClean="0"/>
              <a:t>Аты-баты</a:t>
            </a:r>
            <a:r>
              <a:rPr lang="ru-RU" dirty="0" smtClean="0"/>
              <a:t>, три рубля</a:t>
            </a:r>
            <a:br>
              <a:rPr lang="ru-RU" dirty="0" smtClean="0"/>
            </a:br>
            <a:r>
              <a:rPr lang="ru-RU" dirty="0" err="1" smtClean="0"/>
              <a:t>Аты-баты</a:t>
            </a:r>
            <a:r>
              <a:rPr lang="ru-RU" dirty="0" smtClean="0"/>
              <a:t>, он какой?</a:t>
            </a:r>
            <a:br>
              <a:rPr lang="ru-RU" dirty="0" smtClean="0"/>
            </a:br>
            <a:r>
              <a:rPr lang="ru-RU" dirty="0" err="1" smtClean="0"/>
              <a:t>Аты-баты</a:t>
            </a:r>
            <a:r>
              <a:rPr lang="ru-RU" dirty="0" smtClean="0"/>
              <a:t>, золотой.</a:t>
            </a:r>
            <a:br>
              <a:rPr lang="ru-RU" dirty="0" smtClean="0"/>
            </a:br>
            <a:r>
              <a:rPr lang="ru-RU" dirty="0" err="1" smtClean="0"/>
              <a:t>Аты-баты</a:t>
            </a:r>
            <a:r>
              <a:rPr lang="ru-RU" dirty="0" smtClean="0"/>
              <a:t>, шли солдаты,</a:t>
            </a:r>
            <a:br>
              <a:rPr lang="ru-RU" dirty="0" smtClean="0"/>
            </a:br>
            <a:r>
              <a:rPr lang="ru-RU" dirty="0" err="1" smtClean="0"/>
              <a:t>Аты-баты</a:t>
            </a:r>
            <a:r>
              <a:rPr lang="ru-RU" dirty="0" smtClean="0"/>
              <a:t>, на базар.</a:t>
            </a:r>
            <a:br>
              <a:rPr lang="ru-RU" dirty="0" smtClean="0"/>
            </a:br>
            <a:r>
              <a:rPr lang="ru-RU" dirty="0" err="1" smtClean="0"/>
              <a:t>Аты-баты</a:t>
            </a:r>
            <a:r>
              <a:rPr lang="ru-RU" dirty="0" smtClean="0"/>
              <a:t>, что купили?</a:t>
            </a:r>
            <a:br>
              <a:rPr lang="ru-RU" dirty="0" smtClean="0"/>
            </a:br>
            <a:r>
              <a:rPr lang="ru-RU" dirty="0" err="1" smtClean="0"/>
              <a:t>Аты-баты</a:t>
            </a:r>
            <a:r>
              <a:rPr lang="ru-RU" dirty="0" smtClean="0"/>
              <a:t>, самовар.</a:t>
            </a:r>
            <a:br>
              <a:rPr lang="ru-RU" dirty="0" smtClean="0"/>
            </a:br>
            <a:r>
              <a:rPr lang="ru-RU" dirty="0" err="1" smtClean="0"/>
              <a:t>Аты-баты</a:t>
            </a:r>
            <a:r>
              <a:rPr lang="ru-RU" dirty="0" smtClean="0"/>
              <a:t>, сколько стоит?</a:t>
            </a:r>
            <a:br>
              <a:rPr lang="ru-RU" dirty="0" smtClean="0"/>
            </a:br>
            <a:r>
              <a:rPr lang="ru-RU" dirty="0" err="1" smtClean="0"/>
              <a:t>Аты-баты</a:t>
            </a:r>
            <a:r>
              <a:rPr lang="ru-RU" dirty="0" smtClean="0"/>
              <a:t>, три рубля.</a:t>
            </a:r>
            <a:br>
              <a:rPr lang="ru-RU" dirty="0" smtClean="0"/>
            </a:br>
            <a:r>
              <a:rPr lang="ru-RU" dirty="0" err="1" smtClean="0"/>
              <a:t>Аты-баты</a:t>
            </a:r>
            <a:r>
              <a:rPr lang="ru-RU" dirty="0" smtClean="0"/>
              <a:t>, кто выходит?</a:t>
            </a:r>
            <a:br>
              <a:rPr lang="ru-RU" dirty="0" smtClean="0"/>
            </a:br>
            <a:r>
              <a:rPr lang="ru-RU" dirty="0" err="1" smtClean="0"/>
              <a:t>Аты-баты</a:t>
            </a:r>
            <a:r>
              <a:rPr lang="ru-RU" dirty="0" smtClean="0"/>
              <a:t>, это я!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551837"/>
            <a:ext cx="324036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Раз, два, три, четыре.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Сосчитаем дыры в сыре.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 сыре много дыр,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Значит, вкусным будет сыр.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 нем одна дыра,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Значит, вкусным был вчера.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60648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7. Скороговорка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764704"/>
            <a:ext cx="8784976" cy="1704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/>
              <a:t>	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Скороговорка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фраза, построенная на сочетании звуков, затрудняющих быстрое произношение слов. Скороговорки ещё называют «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чистоговорками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поскольку они способствуют развитию речи ребёнка. Скороговорки бывают как рифмованные, так и нерифмованные.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828836"/>
            <a:ext cx="3600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/>
              <a:t>***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Однажды был случай в далёком Макао: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Макака коалу в какао макала,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Коала какао лениво лакала,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Макака макала, коала икала.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2420888"/>
            <a:ext cx="3600400" cy="3373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/>
              <a:t>***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В недрах тундры выдры в гетрах</a:t>
            </a:r>
            <a:br>
              <a:rPr lang="ru-RU" dirty="0" smtClean="0"/>
            </a:br>
            <a:r>
              <a:rPr lang="ru-RU" dirty="0" smtClean="0"/>
              <a:t>Тырят в вёдра ядра кедров.</a:t>
            </a:r>
            <a:br>
              <a:rPr lang="ru-RU" dirty="0" smtClean="0"/>
            </a:br>
            <a:r>
              <a:rPr lang="ru-RU" dirty="0" smtClean="0"/>
              <a:t>Выдрав с выдры в тундре гетры,</a:t>
            </a:r>
            <a:br>
              <a:rPr lang="ru-RU" dirty="0" smtClean="0"/>
            </a:br>
            <a:r>
              <a:rPr lang="ru-RU" dirty="0" smtClean="0"/>
              <a:t>Вытру выдрой ядра кедра,</a:t>
            </a:r>
            <a:br>
              <a:rPr lang="ru-RU" dirty="0" smtClean="0"/>
            </a:br>
            <a:r>
              <a:rPr lang="ru-RU" dirty="0" smtClean="0"/>
              <a:t>Вытру </a:t>
            </a:r>
            <a:r>
              <a:rPr lang="ru-RU" dirty="0" err="1" smtClean="0"/>
              <a:t>гетрой</a:t>
            </a:r>
            <a:r>
              <a:rPr lang="ru-RU" dirty="0" smtClean="0"/>
              <a:t> выдре морду,</a:t>
            </a:r>
            <a:br>
              <a:rPr lang="ru-RU" dirty="0" smtClean="0"/>
            </a:br>
            <a:r>
              <a:rPr lang="ru-RU" dirty="0" smtClean="0"/>
              <a:t>Выдру — в тундру, ядра — в вёдра!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5589240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***</a:t>
            </a:r>
          </a:p>
          <a:p>
            <a:pPr algn="ctr"/>
            <a:r>
              <a:rPr lang="ru-RU" dirty="0" smtClean="0"/>
              <a:t>У Сени и Сани в сенях сом с усами.</a:t>
            </a:r>
          </a:p>
          <a:p>
            <a:pPr algn="ctr"/>
            <a:r>
              <a:rPr lang="ru-RU" dirty="0" smtClean="0"/>
              <a:t>***</a:t>
            </a:r>
          </a:p>
          <a:p>
            <a:pPr algn="ctr"/>
            <a:r>
              <a:rPr lang="ru-RU" dirty="0" smtClean="0"/>
              <a:t>У осы не усы, не усища, а усики.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8. Загадка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620688"/>
            <a:ext cx="8640960" cy="46130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Загадка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как и пословица, представляет собой краткое образное определение предмета или явления, но в отличие от пословицы она дает это определение в иносказательной, нарочито затемненной форме. Как правило, в загадке один предмет описывается через другой на основе схожих черт: «Висит груша — нельзя скушать» (лампа). Загадка может представлять собой и простое описание предмета, например: «Два конца, два кольца, а посередине гвоздик» (ножницы). Значение загадок трудно переоценить. Это и народная забава, и испытание на смекалку, сообразительность. Загадки развивают в детях догадливость, воображение.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Роль загадок и прибауток играли и небылицы-перевертыши, которые для взрослых предстают как нелепицы, для детей же — смешные истории о том, чего не бывает.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4725144"/>
            <a:ext cx="2295525" cy="199072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0"/>
            <a:ext cx="24482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/>
              <a:t>***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В Полотняной стране</a:t>
            </a:r>
            <a:br>
              <a:rPr lang="ru-RU" dirty="0" smtClean="0"/>
            </a:br>
            <a:r>
              <a:rPr lang="ru-RU" dirty="0" smtClean="0"/>
              <a:t>По реке Простыне</a:t>
            </a:r>
            <a:br>
              <a:rPr lang="ru-RU" dirty="0" smtClean="0"/>
            </a:br>
            <a:r>
              <a:rPr lang="ru-RU" dirty="0" smtClean="0"/>
              <a:t>Плывет пароход</a:t>
            </a:r>
            <a:br>
              <a:rPr lang="ru-RU" dirty="0" smtClean="0"/>
            </a:br>
            <a:r>
              <a:rPr lang="ru-RU" dirty="0" smtClean="0"/>
              <a:t>То назад, то вперед,</a:t>
            </a:r>
            <a:br>
              <a:rPr lang="ru-RU" dirty="0" smtClean="0"/>
            </a:br>
            <a:r>
              <a:rPr lang="ru-RU" dirty="0" smtClean="0"/>
              <a:t>А за ним такая гладь —</a:t>
            </a:r>
            <a:br>
              <a:rPr lang="ru-RU" dirty="0" smtClean="0"/>
            </a:br>
            <a:r>
              <a:rPr lang="ru-RU" dirty="0" smtClean="0"/>
              <a:t>Ни морщинки не видать.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44208" y="0"/>
            <a:ext cx="24482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***</a:t>
            </a:r>
          </a:p>
          <a:p>
            <a:r>
              <a:rPr lang="ru-RU" dirty="0" smtClean="0"/>
              <a:t>В брюшке — баня,</a:t>
            </a:r>
            <a:br>
              <a:rPr lang="ru-RU" dirty="0" smtClean="0"/>
            </a:br>
            <a:r>
              <a:rPr lang="ru-RU" dirty="0" smtClean="0"/>
              <a:t>В носу — решето,</a:t>
            </a:r>
            <a:br>
              <a:rPr lang="ru-RU" dirty="0" smtClean="0"/>
            </a:br>
            <a:r>
              <a:rPr lang="ru-RU" dirty="0" smtClean="0"/>
              <a:t>Нос — хоботок,</a:t>
            </a:r>
            <a:br>
              <a:rPr lang="ru-RU" dirty="0" smtClean="0"/>
            </a:br>
            <a:r>
              <a:rPr lang="ru-RU" dirty="0" smtClean="0"/>
              <a:t>На голове — пупок,</a:t>
            </a:r>
            <a:br>
              <a:rPr lang="ru-RU" dirty="0" smtClean="0"/>
            </a:br>
            <a:r>
              <a:rPr lang="ru-RU" dirty="0" smtClean="0"/>
              <a:t>Всего одна рука</a:t>
            </a:r>
            <a:br>
              <a:rPr lang="ru-RU" dirty="0" smtClean="0"/>
            </a:br>
            <a:r>
              <a:rPr lang="ru-RU" dirty="0" smtClean="0"/>
              <a:t>Без пальчиков,</a:t>
            </a:r>
            <a:br>
              <a:rPr lang="ru-RU" dirty="0" smtClean="0"/>
            </a:br>
            <a:r>
              <a:rPr lang="ru-RU" dirty="0" smtClean="0"/>
              <a:t>И та — на спине</a:t>
            </a:r>
            <a:br>
              <a:rPr lang="ru-RU" dirty="0" smtClean="0"/>
            </a:br>
            <a:r>
              <a:rPr lang="ru-RU" dirty="0" smtClean="0"/>
              <a:t>Калачиком.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3140968"/>
            <a:ext cx="29523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***</a:t>
            </a:r>
            <a:br>
              <a:rPr lang="ru-RU" dirty="0" smtClean="0"/>
            </a:br>
            <a:r>
              <a:rPr lang="ru-RU" dirty="0" smtClean="0"/>
              <a:t>Вдруг из черной темноты</a:t>
            </a:r>
            <a:br>
              <a:rPr lang="ru-RU" dirty="0" smtClean="0"/>
            </a:br>
            <a:r>
              <a:rPr lang="ru-RU" dirty="0" smtClean="0"/>
              <a:t>В небе выросли кусты.</a:t>
            </a:r>
            <a:br>
              <a:rPr lang="ru-RU" dirty="0" smtClean="0"/>
            </a:br>
            <a:r>
              <a:rPr lang="ru-RU" dirty="0" smtClean="0"/>
              <a:t>А на них-то голубые,</a:t>
            </a:r>
            <a:br>
              <a:rPr lang="ru-RU" dirty="0" smtClean="0"/>
            </a:br>
            <a:r>
              <a:rPr lang="ru-RU" dirty="0" smtClean="0"/>
              <a:t>Пунцовые, золотые</a:t>
            </a:r>
            <a:br>
              <a:rPr lang="ru-RU" dirty="0" smtClean="0"/>
            </a:br>
            <a:r>
              <a:rPr lang="ru-RU" dirty="0" smtClean="0"/>
              <a:t>Распускаются цветы</a:t>
            </a:r>
            <a:br>
              <a:rPr lang="ru-RU" dirty="0" smtClean="0"/>
            </a:br>
            <a:r>
              <a:rPr lang="ru-RU" dirty="0" smtClean="0"/>
              <a:t>Небывалой красоты.</a:t>
            </a:r>
            <a:br>
              <a:rPr lang="ru-RU" dirty="0" smtClean="0"/>
            </a:br>
            <a:r>
              <a:rPr lang="ru-RU" dirty="0" smtClean="0"/>
              <a:t>И все улицы под ними</a:t>
            </a:r>
            <a:br>
              <a:rPr lang="ru-RU" dirty="0" smtClean="0"/>
            </a:br>
            <a:r>
              <a:rPr lang="ru-RU" dirty="0" smtClean="0"/>
              <a:t>Тоже стали голубыми,</a:t>
            </a:r>
            <a:br>
              <a:rPr lang="ru-RU" dirty="0" smtClean="0"/>
            </a:br>
            <a:r>
              <a:rPr lang="ru-RU" dirty="0" smtClean="0"/>
              <a:t>Пунцовыми, золотыми,</a:t>
            </a:r>
            <a:br>
              <a:rPr lang="ru-RU" dirty="0" smtClean="0"/>
            </a:br>
            <a:r>
              <a:rPr lang="ru-RU" dirty="0" smtClean="0"/>
              <a:t>Разноцветными.</a:t>
            </a:r>
          </a:p>
        </p:txBody>
      </p:sp>
      <p:pic>
        <p:nvPicPr>
          <p:cNvPr id="6" name="Рисунок 5" descr="9cc0f618b7afe75dd73ea3d5e465bf1b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933056"/>
            <a:ext cx="2483768" cy="2348880"/>
          </a:xfrm>
          <a:prstGeom prst="rect">
            <a:avLst/>
          </a:prstGeom>
        </p:spPr>
      </p:pic>
      <p:pic>
        <p:nvPicPr>
          <p:cNvPr id="7" name="Рисунок 6" descr="ithnl_h6hwq-e1588852462574-1050x7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404664"/>
            <a:ext cx="2736304" cy="2471936"/>
          </a:xfrm>
          <a:prstGeom prst="rect">
            <a:avLst/>
          </a:prstGeom>
        </p:spPr>
      </p:pic>
      <p:pic>
        <p:nvPicPr>
          <p:cNvPr id="8" name="Рисунок 7" descr="utah-teapot-cover-880x3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3501008"/>
            <a:ext cx="2714894" cy="21602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6632"/>
            <a:ext cx="8568952" cy="6583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marL="342900" indent="-342900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Виды малых жанров фольклора</a:t>
            </a:r>
          </a:p>
          <a:p>
            <a:pPr marL="342900" indent="-342900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1.1 Колыбельная песня </a:t>
            </a:r>
          </a:p>
          <a:p>
            <a:pPr marL="342900" indent="-342900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1.2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Пестушка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1.3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Потешка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Прибаутка</a:t>
            </a:r>
          </a:p>
          <a:p>
            <a:pPr marL="342900" indent="-342900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Пословицы и поговорки</a:t>
            </a:r>
          </a:p>
          <a:p>
            <a:pPr marL="342900" indent="-342900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Игры</a:t>
            </a:r>
          </a:p>
          <a:p>
            <a:pPr marL="342900" indent="-342900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Заклички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Считалка</a:t>
            </a:r>
          </a:p>
          <a:p>
            <a:pPr marL="342900" indent="-342900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 Скороговорка</a:t>
            </a:r>
          </a:p>
          <a:p>
            <a:pPr marL="342900" indent="-342900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 Загадка</a:t>
            </a:r>
          </a:p>
          <a:p>
            <a:pPr marL="342900" indent="-342900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9. Общая история</a:t>
            </a:r>
          </a:p>
          <a:p>
            <a:pPr marL="342900" indent="-342900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 Литература</a:t>
            </a:r>
          </a:p>
        </p:txBody>
      </p:sp>
      <p:pic>
        <p:nvPicPr>
          <p:cNvPr id="3" name="Рисунок 2" descr="N7C29F1C85D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620688"/>
            <a:ext cx="2804383" cy="2304256"/>
          </a:xfrm>
          <a:prstGeom prst="rect">
            <a:avLst/>
          </a:prstGeom>
        </p:spPr>
      </p:pic>
      <p:pic>
        <p:nvPicPr>
          <p:cNvPr id="4" name="Рисунок 3" descr="unnamed.jpg"/>
          <p:cNvPicPr>
            <a:picLocks noChangeAspect="1"/>
          </p:cNvPicPr>
          <p:nvPr/>
        </p:nvPicPr>
        <p:blipFill>
          <a:blip r:embed="rId3" cstate="print"/>
          <a:srcRect l="13047" t="16040" r="11508"/>
          <a:stretch>
            <a:fillRect/>
          </a:stretch>
        </p:blipFill>
        <p:spPr>
          <a:xfrm>
            <a:off x="6660232" y="3429000"/>
            <a:ext cx="2016224" cy="3158480"/>
          </a:xfrm>
          <a:prstGeom prst="rect">
            <a:avLst/>
          </a:prstGeom>
        </p:spPr>
      </p:pic>
      <p:pic>
        <p:nvPicPr>
          <p:cNvPr id="5" name="Рисунок 4" descr="article36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3356992"/>
            <a:ext cx="2415927" cy="246012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9. Общая история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836713"/>
            <a:ext cx="5472608" cy="6878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Устное народное творчество (фольклор) существовало ещё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дописьменную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эпоху. Произведения фольклора (загадки, скороговорки, небылицы и др.) передавались устно. Запоминали их со слуха. Это способствовало возникновению разных вариантов одного и того же фольклорного произведения.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Устное народное творчество являет собой отражение жизни, быта, поверий древних людей. 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Малые жанры фольклора – это небольшие по объему произведения. Некоторые исследователи дают им определение детский фольклор, поскольку такие произведения входят в жизнь человека очень рано, задолго до овладения речью.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 descr="300px-Гусляр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1412776"/>
            <a:ext cx="3059832" cy="345477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88640"/>
            <a:ext cx="842493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«Необходимо знать наш богатый фольклор. Вникайте в творчество народное, оно здорово, как свежая вода ключей горных, подземных сладких струй. Держитесь ближе к народному языку, ищите простоты, краткости, здоровой силы, которая создает образ двумя - тремя словами».</a:t>
            </a:r>
          </a:p>
          <a:p>
            <a:pPr algn="r"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А.М.Горький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04664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10. Литература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908720"/>
            <a:ext cx="8784976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Аникин В.П. Русские народные пословицы, поговорки, загадки и детский фольклор: исследования и тексты/ В.П.Аникин. – М.: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Учпедгиз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1957. – 240 с.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Малые жанры русского фольклора: пословицы, поговорки, загадки: хрестоматия/сост.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В.Н.Морохин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– М.: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Высш.шк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1979. – 287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с.:ил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Ветрова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В.В. Ладушки (Игры для детей и родителей). – М.: Знание, 1994. – 256с.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https://mega-talant.com/biblioteka/prezentaciya-malye-zhanry-folklora-99820.html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https://infourok.ru/proekt-malie-zhanri-folklora-1681737.html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https://ru.wikipedia.org/wiki/%D0%9C%D0%B0%D0%BB%D1%8B%D0%B5_%D0%B6%D0%B0%D0%BD%D1%80%D1%8B_%D1%84%D0%BE%D0%BB%D1%8C%D0%BA%D0%BB%D0%BE%D1%80%D0%B0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https://infourok.ru/malie-zhanri-folklora-prezentaciya-po-literature-904507.html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http://www.myshared.ru/slide/389524/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84249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Виды малых жанров фольклора</a:t>
            </a:r>
          </a:p>
          <a:p>
            <a:pPr marL="342900" indent="-342900"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1.1 Колыбельная песня </a:t>
            </a:r>
          </a:p>
          <a:p>
            <a:pPr marL="342900" indent="-342900"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908720"/>
            <a:ext cx="8856984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Колыбельная песня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один из древнейших жанров фольклора, на что указывает тот факт, что в нем сохранились элементы заговора-оберега. Люди верили, что человека окружают таинственные враждебные силы, и если ребёнок увидит во сне что-то плохое, страшное, то наяву это уже не повторится. Вот почему в колыбельной можно найти «серенького волчка» и других пугающих персонажей. Позже колыбельные песни утрачивали магические элементы, приобретали значение доброго пожелания на будущее. Итак, колыбельная песня 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песня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 помощью которой убаюкивают ребенка. Поскольку песня сопровождалась мерным покачиванием ребёнка, в ней очень важен ритм.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90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4365104"/>
            <a:ext cx="3541688" cy="2348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115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4725144"/>
            <a:ext cx="3078088" cy="19979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6633"/>
            <a:ext cx="273630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***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Баю-баюшки-баю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лазоревом краю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Солнце село,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Скрылось прочь,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 угас, настала ночь.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Тишина в лугах, в лесах,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Звезды ходят в небесах,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дудит им во рожок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Тихий месяц-пастушок.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дудит, дудит, играет,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Складно песню напевает,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 негромкая она,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Только звездам и слышна.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Только звездам, только ночке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синей сини над селом...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для нашего сыночка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Сами песню мы споем.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сыночка покачаем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припевочку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свою: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ней начало: "Баю-баю!"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конец: "Баю-баю!"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6_7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476672"/>
            <a:ext cx="2808312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059832" y="3501008"/>
            <a:ext cx="2664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Ай,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Прилетели к нам грачи,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Прилетели, поглядели,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ворота наши сели.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Ворота-то скрип, скрип,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Николка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спит, спит.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А-а-а-а-а-а-а-а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Николка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спит, спит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5e2e97c9c22dbc96918b54c58150f6a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4365104"/>
            <a:ext cx="3528392" cy="2358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6012160" y="116632"/>
            <a:ext cx="29523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***</a:t>
            </a:r>
          </a:p>
          <a:p>
            <a:r>
              <a:rPr lang="ru-RU" dirty="0" smtClean="0"/>
              <a:t>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ай, бай,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люленьки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Прилетели гуленьки.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Прилетели гуленьки,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Сели возле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люленьки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Стали гули ворковать: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Катюшеньку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питать?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Купим крупки мешок,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Новый глиняный горшок.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Станем кашку варить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Катюшеньку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кормить.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Прилетели в уголок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расклали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огонек,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Стали кашку варить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Катюшеньку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корм</a:t>
            </a:r>
            <a:r>
              <a:rPr lang="ru-RU" dirty="0" smtClean="0"/>
              <a:t>ить.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1.2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Пестушка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836712"/>
            <a:ext cx="8964488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Пестушки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— это один из древнейших жанров русского народного фольклора для детей младенческого возраста. Это короткие стишки и песенки, которыми мама сопровождает физические движения, упражнения, способствующие развитию малыша.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Слово «</a:t>
            </a:r>
            <a:r>
              <a:rPr lang="ru-RU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пестушки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произошло от слова «пестовать», то есть нянчить, растить. В русских традициях и обычаях воспитания детей есть богатый и уникальный опыт пестования младенцев.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Пестушки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это многовековой метод развития младенца, проверенный многими поколениями. Они дают эмоциональный диалог с мамой, развивают движения у ребёнка, обогащают его двигательную активность и тактильные ощущения. В </a:t>
            </a:r>
            <a:r>
              <a:rPr lang="ru-RU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пестушках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мама говорит с малышом именно таким языком, который наиболее хорошо воспринимается ребенком, и который стимулирует развитие речи малыша.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0"/>
            <a:ext cx="25202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***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Водичка-водичка,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Умой моё личико,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глазки блестели,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щечки краснели,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 смеялся роток,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 кусался зубок.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pestushka1-1-480x200-324x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88640"/>
            <a:ext cx="3086100" cy="1905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132856"/>
            <a:ext cx="25922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***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Ножки, ножки,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Куда вы бежите?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лесок, по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мошок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Избу мшить,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 не холодно жить.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Ножки, ножки,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Куда вы бежите?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лесок, во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борок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Грибы, ягоды собирать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 Ванюшу угощать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188640"/>
            <a:ext cx="3096344" cy="1991866"/>
          </a:xfrm>
          <a:prstGeom prst="rect">
            <a:avLst/>
          </a:prstGeom>
        </p:spPr>
      </p:pic>
      <p:pic>
        <p:nvPicPr>
          <p:cNvPr id="6" name="Рисунок 5" descr="article40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2924944"/>
            <a:ext cx="2736304" cy="3600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68144" y="2420888"/>
            <a:ext cx="3275856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у ежика щетинка,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Наша гладенькая спинка!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бежит сороконожка –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мамина ладошка.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5013176"/>
            <a:ext cx="273630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Попляши, да попляши,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Твои ножки хороши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1.3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Потешка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764704"/>
            <a:ext cx="525658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Потешка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элемент педагогики, песенка-приговорка, сопутствующая игре с пальцами, руками и ногами ребенка. </a:t>
            </a:r>
          </a:p>
          <a:p>
            <a:pPr algn="just">
              <a:lnSpc>
                <a:spcPct val="150000"/>
              </a:lnSpc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как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пестушки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сопровождают развитие детей. Небольшие стишки и песенки позволяют в игровой форме побудить ребенка к действию, одновременно производя массаж, физические упражнения, стимулируя моторные рефлексы. В этом жанре детского фольклора заложены стимулы к обыгрыванию сюжета с помощью пальцев (пальчиковые игры или Ладушки), рук, мимики.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помогают привить ребенку навыки гигиены, порядка, развить мелкую моторику и эмоциональную сферу.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maxresdefault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5" y="1844824"/>
            <a:ext cx="3635896" cy="381642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tem_16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888321" cy="4104456"/>
          </a:xfrm>
          <a:prstGeom prst="rect">
            <a:avLst/>
          </a:prstGeom>
        </p:spPr>
      </p:pic>
      <p:pic>
        <p:nvPicPr>
          <p:cNvPr id="3" name="Рисунок 2" descr="laduski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4293096"/>
            <a:ext cx="3217540" cy="24193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15816" y="260648"/>
            <a:ext cx="3096344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***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Ладушки, ладушки!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были?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У бабушки.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Что вы ели?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Кашку.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простоквашку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Простоквашка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вкусненька,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Кашка сладенька,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Бабушка добренька!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Попили, поели,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шу-у-у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Домой полетели,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головку сели,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Ладушки запели.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3933056"/>
            <a:ext cx="25922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***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коток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коток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Кучерявенький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лобок,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Украл бабушкин клубок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 и спрятал в уголок.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бабушка догнала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за ушко подрала.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56176" y="332656"/>
            <a:ext cx="27363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***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Сорока-ворона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Кашку варила,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Деток кормила.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Этому дала,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Этому дала,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Этому дала,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Этому дала,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этому не дала.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в лес не ходил,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Дров не рубил,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Воду не носил,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Печь не топил, —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тебе кашки!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2. Прибаутка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5856" y="764704"/>
            <a:ext cx="5760640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	Прибаутка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 от «баять», т.е. говорить, приговаривать) – малый юмористический жанр в фольклоре, близкий к пословице и поговорке, шутка, по каким – либо причинам получившая широкое распространение в той или иной социальной среде, ходячий смешной рассказец или комическое выражение, вставляемые в речь для того, чтобы придать ей юмористический оттенок.	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Прибаутки как подвижная малая форма легко вплетаются в устно – эпические произведения других жанров: былины, сказки, обрядовую свадебную поэзию.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Прибаутки, используемые в качестве вступления к сказкам, называются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присказками. 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/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_533010f391defa7edd0a7651b643f5f7.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5" y="188640"/>
            <a:ext cx="3168351" cy="633670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481</Words>
  <Application>Microsoft Office PowerPoint</Application>
  <PresentationFormat>Экран (4:3)</PresentationFormat>
  <Paragraphs>144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Аленка Маслова</cp:lastModifiedBy>
  <cp:revision>45</cp:revision>
  <dcterms:modified xsi:type="dcterms:W3CDTF">2022-02-14T18:20:59Z</dcterms:modified>
</cp:coreProperties>
</file>