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5" r:id="rId5"/>
    <p:sldId id="266" r:id="rId6"/>
    <p:sldId id="267" r:id="rId7"/>
    <p:sldId id="270"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668A6C0B-674B-4F04-9F8F-FC805E2B75CC}" type="datetimeFigureOut">
              <a:rPr lang="ru-RU" smtClean="0"/>
              <a:pPr/>
              <a:t>08.06.2015</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92A7C998-13B6-4E4D-9D3E-E60AD21C0E8D}"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68A6C0B-674B-4F04-9F8F-FC805E2B75CC}" type="datetimeFigureOut">
              <a:rPr lang="ru-RU" smtClean="0"/>
              <a:pPr/>
              <a:t>08.06.2015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2A7C998-13B6-4E4D-9D3E-E60AD21C0E8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68A6C0B-674B-4F04-9F8F-FC805E2B75CC}" type="datetimeFigureOut">
              <a:rPr lang="ru-RU" smtClean="0"/>
              <a:pPr/>
              <a:t>08.06.2015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2A7C998-13B6-4E4D-9D3E-E60AD21C0E8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68A6C0B-674B-4F04-9F8F-FC805E2B75CC}" type="datetimeFigureOut">
              <a:rPr lang="ru-RU" smtClean="0"/>
              <a:pPr/>
              <a:t>08.06.2015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2A7C998-13B6-4E4D-9D3E-E60AD21C0E8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668A6C0B-674B-4F04-9F8F-FC805E2B75CC}" type="datetimeFigureOut">
              <a:rPr lang="ru-RU" smtClean="0"/>
              <a:pPr/>
              <a:t>08.06.2015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2A7C998-13B6-4E4D-9D3E-E60AD21C0E8D}"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68A6C0B-674B-4F04-9F8F-FC805E2B75CC}" type="datetimeFigureOut">
              <a:rPr lang="ru-RU" smtClean="0"/>
              <a:pPr/>
              <a:t>08.06.2015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2A7C998-13B6-4E4D-9D3E-E60AD21C0E8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668A6C0B-674B-4F04-9F8F-FC805E2B75CC}" type="datetimeFigureOut">
              <a:rPr lang="ru-RU" smtClean="0"/>
              <a:pPr/>
              <a:t>08.06.2015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2A7C998-13B6-4E4D-9D3E-E60AD21C0E8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668A6C0B-674B-4F04-9F8F-FC805E2B75CC}" type="datetimeFigureOut">
              <a:rPr lang="ru-RU" smtClean="0"/>
              <a:pPr/>
              <a:t>08.06.2015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2A7C998-13B6-4E4D-9D3E-E60AD21C0E8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68A6C0B-674B-4F04-9F8F-FC805E2B75CC}" type="datetimeFigureOut">
              <a:rPr lang="ru-RU" smtClean="0"/>
              <a:pPr/>
              <a:t>08.06.2015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2A7C998-13B6-4E4D-9D3E-E60AD21C0E8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68A6C0B-674B-4F04-9F8F-FC805E2B75CC}" type="datetimeFigureOut">
              <a:rPr lang="ru-RU" smtClean="0"/>
              <a:pPr/>
              <a:t>08.06.2015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2A7C998-13B6-4E4D-9D3E-E60AD21C0E8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668A6C0B-674B-4F04-9F8F-FC805E2B75CC}" type="datetimeFigureOut">
              <a:rPr lang="ru-RU" smtClean="0"/>
              <a:pPr/>
              <a:t>08.06.2015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92A7C998-13B6-4E4D-9D3E-E60AD21C0E8D}"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68A6C0B-674B-4F04-9F8F-FC805E2B75CC}" type="datetimeFigureOut">
              <a:rPr lang="ru-RU" smtClean="0"/>
              <a:pPr/>
              <a:t>08.06.2015</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2A7C998-13B6-4E4D-9D3E-E60AD21C0E8D}"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428604"/>
            <a:ext cx="7851648" cy="3432444"/>
          </a:xfrm>
        </p:spPr>
        <p:txBody>
          <a:bodyPr>
            <a:normAutofit/>
          </a:bodyPr>
          <a:lstStyle/>
          <a:p>
            <a:pPr algn="ctr"/>
            <a:r>
              <a:rPr lang="ru-RU" i="1" dirty="0" err="1" smtClean="0">
                <a:solidFill>
                  <a:schemeClr val="tx1"/>
                </a:solidFill>
                <a:latin typeface="+mn-lt"/>
              </a:rPr>
              <a:t>Great</a:t>
            </a:r>
            <a:r>
              <a:rPr lang="ru-RU" i="1" dirty="0" smtClean="0">
                <a:solidFill>
                  <a:schemeClr val="tx1"/>
                </a:solidFill>
                <a:latin typeface="+mn-lt"/>
              </a:rPr>
              <a:t> </a:t>
            </a:r>
            <a:r>
              <a:rPr lang="ru-RU" i="1" dirty="0" err="1" smtClean="0">
                <a:solidFill>
                  <a:schemeClr val="tx1"/>
                </a:solidFill>
                <a:latin typeface="+mn-lt"/>
              </a:rPr>
              <a:t>Britain</a:t>
            </a:r>
            <a:r>
              <a:rPr lang="ru-RU" dirty="0" smtClean="0"/>
              <a:t/>
            </a:r>
            <a:br>
              <a:rPr lang="ru-RU" dirty="0" smtClean="0"/>
            </a:br>
            <a:endParaRPr lang="ru-RU" dirty="0"/>
          </a:p>
        </p:txBody>
      </p:sp>
      <p:sp>
        <p:nvSpPr>
          <p:cNvPr id="3" name="Подзаголовок 2"/>
          <p:cNvSpPr>
            <a:spLocks noGrp="1"/>
          </p:cNvSpPr>
          <p:nvPr>
            <p:ph type="subTitle" idx="1"/>
          </p:nvPr>
        </p:nvSpPr>
        <p:spPr>
          <a:xfrm>
            <a:off x="928662" y="5286388"/>
            <a:ext cx="7854696" cy="1752600"/>
          </a:xfrm>
        </p:spPr>
        <p:txBody>
          <a:bodyPr>
            <a:normAutofit/>
          </a:bodyPr>
          <a:lstStyle/>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928670"/>
            <a:ext cx="7851648" cy="785818"/>
          </a:xfrm>
        </p:spPr>
        <p:txBody>
          <a:bodyPr>
            <a:normAutofit fontScale="90000"/>
          </a:bodyPr>
          <a:lstStyle/>
          <a:p>
            <a:pPr algn="ctr"/>
            <a:r>
              <a:rPr lang="ru-RU" dirty="0" smtClean="0">
                <a:solidFill>
                  <a:srgbClr val="002060"/>
                </a:solidFill>
              </a:rPr>
              <a:t/>
            </a:r>
            <a:br>
              <a:rPr lang="ru-RU" dirty="0" smtClean="0">
                <a:solidFill>
                  <a:srgbClr val="002060"/>
                </a:solidFill>
              </a:rPr>
            </a:br>
            <a:r>
              <a:rPr lang="en-US" sz="2700" dirty="0" smtClean="0">
                <a:solidFill>
                  <a:schemeClr val="tx1"/>
                </a:solidFill>
              </a:rPr>
              <a:t>The United Kingdom of Great Britain and Northern Irelands is situated on the British Isles</a:t>
            </a:r>
            <a:r>
              <a:rPr lang="ru-RU" sz="2700" dirty="0" smtClean="0">
                <a:solidFill>
                  <a:schemeClr val="tx1"/>
                </a:solidFill>
              </a:rPr>
              <a:t>.</a:t>
            </a:r>
            <a:r>
              <a:rPr lang="en-US" sz="2700" dirty="0" smtClean="0">
                <a:solidFill>
                  <a:schemeClr val="tx1"/>
                </a:solidFill>
              </a:rPr>
              <a:t> </a:t>
            </a:r>
            <a:r>
              <a:rPr lang="ru-RU" dirty="0" smtClean="0"/>
              <a:t/>
            </a:r>
            <a:br>
              <a:rPr lang="ru-RU" dirty="0" smtClean="0"/>
            </a:br>
            <a:endParaRPr lang="ru-RU" dirty="0"/>
          </a:p>
        </p:txBody>
      </p:sp>
      <p:sp>
        <p:nvSpPr>
          <p:cNvPr id="3" name="Подзаголовок 2"/>
          <p:cNvSpPr>
            <a:spLocks noGrp="1"/>
          </p:cNvSpPr>
          <p:nvPr>
            <p:ph type="subTitle" idx="1"/>
          </p:nvPr>
        </p:nvSpPr>
        <p:spPr>
          <a:xfrm>
            <a:off x="6215074" y="1785926"/>
            <a:ext cx="2496846" cy="3929090"/>
          </a:xfrm>
        </p:spPr>
        <p:txBody>
          <a:bodyPr>
            <a:normAutofit fontScale="92500" lnSpcReduction="20000"/>
          </a:bodyPr>
          <a:lstStyle/>
          <a:p>
            <a:endParaRPr lang="ru-RU" sz="2000" dirty="0" smtClean="0"/>
          </a:p>
          <a:p>
            <a:r>
              <a:rPr lang="en-US" sz="2400" dirty="0" smtClean="0">
                <a:effectLst>
                  <a:outerShdw blurRad="38100" dist="38100" dir="2700000" algn="tl">
                    <a:srgbClr val="000000">
                      <a:alpha val="43137"/>
                    </a:srgbClr>
                  </a:outerShdw>
                </a:effectLst>
              </a:rPr>
              <a:t>The British Isles consists of two large islands, Great Britain and Ireland, and about five thousand small islands. </a:t>
            </a:r>
            <a:endParaRPr lang="ru-RU" sz="2400" dirty="0" smtClean="0">
              <a:effectLst>
                <a:outerShdw blurRad="38100" dist="38100" dir="2700000" algn="tl">
                  <a:srgbClr val="000000">
                    <a:alpha val="43137"/>
                  </a:srgbClr>
                </a:outerShdw>
              </a:effectLst>
            </a:endParaRPr>
          </a:p>
          <a:p>
            <a:endParaRPr lang="ru-RU" sz="2400" dirty="0" smtClean="0"/>
          </a:p>
          <a:p>
            <a:endParaRPr lang="ru-RU" sz="2400" dirty="0" smtClean="0"/>
          </a:p>
          <a:p>
            <a:r>
              <a:rPr lang="ru-RU" sz="2400" dirty="0" err="1" smtClean="0">
                <a:effectLst>
                  <a:outerShdw blurRad="38100" dist="38100" dir="2700000" algn="tl">
                    <a:srgbClr val="000000">
                      <a:alpha val="43137"/>
                    </a:srgbClr>
                  </a:outerShdw>
                </a:effectLst>
              </a:rPr>
              <a:t>Their</a:t>
            </a:r>
            <a:r>
              <a:rPr lang="ru-RU" sz="2400" dirty="0" smtClean="0">
                <a:effectLst>
                  <a:outerShdw blurRad="38100" dist="38100" dir="2700000" algn="tl">
                    <a:srgbClr val="000000">
                      <a:alpha val="43137"/>
                    </a:srgbClr>
                  </a:outerShdw>
                </a:effectLst>
              </a:rPr>
              <a:t> </a:t>
            </a:r>
            <a:r>
              <a:rPr lang="ru-RU" sz="2400" dirty="0" err="1" smtClean="0">
                <a:effectLst>
                  <a:outerShdw blurRad="38100" dist="38100" dir="2700000" algn="tl">
                    <a:srgbClr val="000000">
                      <a:alpha val="43137"/>
                    </a:srgbClr>
                  </a:outerShdw>
                </a:effectLst>
              </a:rPr>
              <a:t>total</a:t>
            </a:r>
            <a:r>
              <a:rPr lang="ru-RU" sz="2400" dirty="0" smtClean="0">
                <a:effectLst>
                  <a:outerShdw blurRad="38100" dist="38100" dir="2700000" algn="tl">
                    <a:srgbClr val="000000">
                      <a:alpha val="43137"/>
                    </a:srgbClr>
                  </a:outerShdw>
                </a:effectLst>
              </a:rPr>
              <a:t> </a:t>
            </a:r>
            <a:r>
              <a:rPr lang="ru-RU" sz="2400" dirty="0" err="1" smtClean="0">
                <a:effectLst>
                  <a:outerShdw blurRad="38100" dist="38100" dir="2700000" algn="tl">
                    <a:srgbClr val="000000">
                      <a:alpha val="43137"/>
                    </a:srgbClr>
                  </a:outerShdw>
                </a:effectLst>
              </a:rPr>
              <a:t>area</a:t>
            </a:r>
            <a:r>
              <a:rPr lang="ru-RU" sz="2400" dirty="0" smtClean="0">
                <a:effectLst>
                  <a:outerShdw blurRad="38100" dist="38100" dir="2700000" algn="tl">
                    <a:srgbClr val="000000">
                      <a:alpha val="43137"/>
                    </a:srgbClr>
                  </a:outerShdw>
                </a:effectLst>
              </a:rPr>
              <a:t> </a:t>
            </a:r>
            <a:r>
              <a:rPr lang="ru-RU" sz="2400" dirty="0" err="1" smtClean="0">
                <a:effectLst>
                  <a:outerShdw blurRad="38100" dist="38100" dir="2700000" algn="tl">
                    <a:srgbClr val="000000">
                      <a:alpha val="43137"/>
                    </a:srgbClr>
                  </a:outerShdw>
                </a:effectLst>
              </a:rPr>
              <a:t>is</a:t>
            </a:r>
            <a:r>
              <a:rPr lang="ru-RU" sz="2400" dirty="0" smtClean="0">
                <a:effectLst>
                  <a:outerShdw blurRad="38100" dist="38100" dir="2700000" algn="tl">
                    <a:srgbClr val="000000">
                      <a:alpha val="43137"/>
                    </a:srgbClr>
                  </a:outerShdw>
                </a:effectLst>
              </a:rPr>
              <a:t> </a:t>
            </a:r>
            <a:r>
              <a:rPr lang="ru-RU" sz="2400" dirty="0" err="1" smtClean="0">
                <a:effectLst>
                  <a:outerShdw blurRad="38100" dist="38100" dir="2700000" algn="tl">
                    <a:srgbClr val="000000">
                      <a:alpha val="43137"/>
                    </a:srgbClr>
                  </a:outerShdw>
                </a:effectLst>
              </a:rPr>
              <a:t>over</a:t>
            </a:r>
            <a:r>
              <a:rPr lang="ru-RU" sz="2400" dirty="0" smtClean="0">
                <a:effectLst>
                  <a:outerShdw blurRad="38100" dist="38100" dir="2700000" algn="tl">
                    <a:srgbClr val="000000">
                      <a:alpha val="43137"/>
                    </a:srgbClr>
                  </a:outerShdw>
                </a:effectLst>
              </a:rPr>
              <a:t> 244,000 </a:t>
            </a:r>
            <a:r>
              <a:rPr lang="ru-RU" sz="2400" dirty="0" err="1" smtClean="0">
                <a:effectLst>
                  <a:outerShdw blurRad="38100" dist="38100" dir="2700000" algn="tl">
                    <a:srgbClr val="000000">
                      <a:alpha val="43137"/>
                    </a:srgbClr>
                  </a:outerShdw>
                </a:effectLst>
              </a:rPr>
              <a:t>square</a:t>
            </a:r>
            <a:r>
              <a:rPr lang="ru-RU" sz="2400" dirty="0" smtClean="0">
                <a:effectLst>
                  <a:outerShdw blurRad="38100" dist="38100" dir="2700000" algn="tl">
                    <a:srgbClr val="000000">
                      <a:alpha val="43137"/>
                    </a:srgbClr>
                  </a:outerShdw>
                </a:effectLst>
              </a:rPr>
              <a:t> </a:t>
            </a:r>
            <a:r>
              <a:rPr lang="ru-RU" sz="2400" dirty="0" err="1" smtClean="0">
                <a:effectLst>
                  <a:outerShdw blurRad="38100" dist="38100" dir="2700000" algn="tl">
                    <a:srgbClr val="000000">
                      <a:alpha val="43137"/>
                    </a:srgbClr>
                  </a:outerShdw>
                </a:effectLst>
              </a:rPr>
              <a:t>kilometers</a:t>
            </a:r>
            <a:r>
              <a:rPr lang="en-US" sz="2400" dirty="0" smtClean="0">
                <a:effectLst>
                  <a:outerShdw blurRad="38100" dist="38100" dir="2700000" algn="tl">
                    <a:srgbClr val="000000">
                      <a:alpha val="43137"/>
                    </a:srgbClr>
                  </a:outerShdw>
                </a:effectLst>
              </a:rPr>
              <a:t>.</a:t>
            </a:r>
            <a:endParaRPr lang="ru-RU" sz="2400" dirty="0">
              <a:effectLst>
                <a:outerShdw blurRad="38100" dist="38100" dir="2700000" algn="tl">
                  <a:srgbClr val="000000">
                    <a:alpha val="43137"/>
                  </a:srgbClr>
                </a:outerShdw>
              </a:effectLst>
            </a:endParaRPr>
          </a:p>
        </p:txBody>
      </p:sp>
      <p:pic>
        <p:nvPicPr>
          <p:cNvPr id="6" name="Рисунок 5" descr="карта3.jpg"/>
          <p:cNvPicPr>
            <a:picLocks noChangeAspect="1"/>
          </p:cNvPicPr>
          <p:nvPr/>
        </p:nvPicPr>
        <p:blipFill>
          <a:blip r:embed="rId2" cstate="print"/>
          <a:stretch>
            <a:fillRect/>
          </a:stretch>
        </p:blipFill>
        <p:spPr>
          <a:xfrm>
            <a:off x="285720" y="1071546"/>
            <a:ext cx="5786478" cy="564360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85786" y="2214554"/>
            <a:ext cx="7851648" cy="785818"/>
          </a:xfrm>
        </p:spPr>
        <p:txBody>
          <a:bodyPr>
            <a:normAutofit fontScale="90000"/>
          </a:bodyPr>
          <a:lstStyle/>
          <a:p>
            <a:pPr algn="ctr"/>
            <a:r>
              <a:rPr lang="ru-RU" dirty="0" smtClean="0">
                <a:solidFill>
                  <a:srgbClr val="002060"/>
                </a:solidFill>
              </a:rPr>
              <a:t/>
            </a:r>
            <a:br>
              <a:rPr lang="ru-RU" dirty="0" smtClean="0">
                <a:solidFill>
                  <a:srgbClr val="002060"/>
                </a:solidFill>
              </a:rPr>
            </a:br>
            <a:r>
              <a:rPr lang="en-US" sz="2400" dirty="0" smtClean="0"/>
              <a:t> </a:t>
            </a:r>
            <a:r>
              <a:rPr lang="en-US" sz="2700" dirty="0" smtClean="0">
                <a:solidFill>
                  <a:schemeClr val="tx1"/>
                </a:solidFill>
              </a:rPr>
              <a:t>The UK is made up of four countries: England, Wales, Scotland and Northern Ireland. Great Britain consists of England, Scotland and Wales and doesn't include Northern Ireland. </a:t>
            </a:r>
            <a:r>
              <a:rPr lang="ru-RU" dirty="0" smtClean="0">
                <a:solidFill>
                  <a:schemeClr val="tx1"/>
                </a:solidFill>
              </a:rPr>
              <a:t/>
            </a:r>
            <a:br>
              <a:rPr lang="ru-RU" dirty="0" smtClean="0">
                <a:solidFill>
                  <a:schemeClr val="tx1"/>
                </a:solidFill>
              </a:rPr>
            </a:br>
            <a:endParaRPr lang="ru-RU" dirty="0">
              <a:solidFill>
                <a:schemeClr val="tx1"/>
              </a:solidFill>
            </a:endParaRPr>
          </a:p>
        </p:txBody>
      </p:sp>
      <p:sp>
        <p:nvSpPr>
          <p:cNvPr id="3" name="Подзаголовок 2"/>
          <p:cNvSpPr>
            <a:spLocks noGrp="1"/>
          </p:cNvSpPr>
          <p:nvPr>
            <p:ph type="subTitle" idx="1"/>
          </p:nvPr>
        </p:nvSpPr>
        <p:spPr>
          <a:xfrm>
            <a:off x="8143900" y="2143116"/>
            <a:ext cx="568020" cy="3571900"/>
          </a:xfrm>
        </p:spPr>
        <p:txBody>
          <a:bodyPr>
            <a:normAutofit/>
          </a:bodyPr>
          <a:lstStyle/>
          <a:p>
            <a:endParaRPr lang="ru-RU" sz="2000" dirty="0" smtClean="0"/>
          </a:p>
          <a:p>
            <a:endParaRPr lang="ru-RU" sz="2400" dirty="0">
              <a:effectLst>
                <a:outerShdw blurRad="38100" dist="38100" dir="2700000" algn="tl">
                  <a:srgbClr val="000000">
                    <a:alpha val="43137"/>
                  </a:srgbClr>
                </a:outerShdw>
              </a:effectLst>
            </a:endParaRPr>
          </a:p>
        </p:txBody>
      </p:sp>
      <p:pic>
        <p:nvPicPr>
          <p:cNvPr id="5" name="Рисунок 4" descr="англия.jpg"/>
          <p:cNvPicPr>
            <a:picLocks noChangeAspect="1"/>
          </p:cNvPicPr>
          <p:nvPr/>
        </p:nvPicPr>
        <p:blipFill>
          <a:blip r:embed="rId2" cstate="print"/>
          <a:stretch>
            <a:fillRect/>
          </a:stretch>
        </p:blipFill>
        <p:spPr>
          <a:xfrm>
            <a:off x="1285852" y="2285992"/>
            <a:ext cx="3167085" cy="2214578"/>
          </a:xfrm>
          <a:prstGeom prst="rect">
            <a:avLst/>
          </a:prstGeom>
        </p:spPr>
      </p:pic>
      <p:pic>
        <p:nvPicPr>
          <p:cNvPr id="7" name="Рисунок 6" descr="Уэльс.jpg"/>
          <p:cNvPicPr>
            <a:picLocks noChangeAspect="1"/>
          </p:cNvPicPr>
          <p:nvPr/>
        </p:nvPicPr>
        <p:blipFill>
          <a:blip r:embed="rId3" cstate="print"/>
          <a:stretch>
            <a:fillRect/>
          </a:stretch>
        </p:blipFill>
        <p:spPr>
          <a:xfrm>
            <a:off x="1285852" y="4464827"/>
            <a:ext cx="3190896" cy="2250321"/>
          </a:xfrm>
          <a:prstGeom prst="rect">
            <a:avLst/>
          </a:prstGeom>
        </p:spPr>
      </p:pic>
      <p:pic>
        <p:nvPicPr>
          <p:cNvPr id="8" name="Рисунок 7" descr="Шотландия.jpg"/>
          <p:cNvPicPr>
            <a:picLocks noChangeAspect="1"/>
          </p:cNvPicPr>
          <p:nvPr/>
        </p:nvPicPr>
        <p:blipFill>
          <a:blip r:embed="rId4" cstate="print"/>
          <a:stretch>
            <a:fillRect/>
          </a:stretch>
        </p:blipFill>
        <p:spPr>
          <a:xfrm>
            <a:off x="4500562" y="2285992"/>
            <a:ext cx="3429024" cy="2196718"/>
          </a:xfrm>
          <a:prstGeom prst="rect">
            <a:avLst/>
          </a:prstGeom>
        </p:spPr>
      </p:pic>
      <p:pic>
        <p:nvPicPr>
          <p:cNvPr id="9" name="Рисунок 8" descr="сев ирландия.jpg"/>
          <p:cNvPicPr>
            <a:picLocks noChangeAspect="1"/>
          </p:cNvPicPr>
          <p:nvPr/>
        </p:nvPicPr>
        <p:blipFill>
          <a:blip r:embed="rId5" cstate="print"/>
          <a:stretch>
            <a:fillRect/>
          </a:stretch>
        </p:blipFill>
        <p:spPr>
          <a:xfrm>
            <a:off x="4500562" y="4500570"/>
            <a:ext cx="3429024" cy="221743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512" y="260648"/>
            <a:ext cx="8572560" cy="1143008"/>
          </a:xfrm>
        </p:spPr>
        <p:txBody>
          <a:bodyPr>
            <a:noAutofit/>
          </a:bodyPr>
          <a:lstStyle/>
          <a:p>
            <a:pPr algn="ctr"/>
            <a:r>
              <a:rPr lang="en-US" sz="2400" dirty="0" smtClean="0">
                <a:solidFill>
                  <a:schemeClr val="tx1"/>
                </a:solidFill>
              </a:rPr>
              <a:t>The capitals are: London in England , Edinburgh in Scotland , Cardiff in Wales and Belfast in Northern Ireland . </a:t>
            </a:r>
            <a:r>
              <a:rPr lang="ru-RU" sz="2400" dirty="0" smtClean="0">
                <a:solidFill>
                  <a:schemeClr val="tx1"/>
                </a:solidFill>
              </a:rPr>
              <a:t/>
            </a:r>
            <a:br>
              <a:rPr lang="ru-RU" sz="2400" dirty="0" smtClean="0">
                <a:solidFill>
                  <a:schemeClr val="tx1"/>
                </a:solidFill>
              </a:rPr>
            </a:br>
            <a:endParaRPr lang="ru-RU" sz="2400" dirty="0">
              <a:solidFill>
                <a:schemeClr val="tx1"/>
              </a:solidFill>
            </a:endParaRPr>
          </a:p>
        </p:txBody>
      </p:sp>
      <p:sp>
        <p:nvSpPr>
          <p:cNvPr id="3" name="Подзаголовок 2"/>
          <p:cNvSpPr>
            <a:spLocks noGrp="1"/>
          </p:cNvSpPr>
          <p:nvPr>
            <p:ph type="subTitle" idx="1"/>
          </p:nvPr>
        </p:nvSpPr>
        <p:spPr>
          <a:xfrm>
            <a:off x="6286512" y="1357298"/>
            <a:ext cx="2282532" cy="5000660"/>
          </a:xfrm>
        </p:spPr>
        <p:txBody>
          <a:bodyPr>
            <a:normAutofit/>
          </a:bodyPr>
          <a:lstStyle/>
          <a:p>
            <a:r>
              <a:rPr lang="ru-RU" sz="2400" dirty="0" smtClean="0">
                <a:effectLst>
                  <a:outerShdw blurRad="38100" dist="38100" dir="2700000" algn="tl">
                    <a:srgbClr val="000000">
                      <a:alpha val="43137"/>
                    </a:srgbClr>
                  </a:outerShdw>
                </a:effectLst>
              </a:rPr>
              <a:t/>
            </a:r>
            <a:br>
              <a:rPr lang="ru-RU" sz="2400" dirty="0" smtClean="0">
                <a:effectLst>
                  <a:outerShdw blurRad="38100" dist="38100" dir="2700000" algn="tl">
                    <a:srgbClr val="000000">
                      <a:alpha val="43137"/>
                    </a:srgbClr>
                  </a:outerShdw>
                </a:effectLst>
              </a:rPr>
            </a:br>
            <a:endParaRPr lang="ru-RU" sz="2400" dirty="0">
              <a:effectLst>
                <a:outerShdw blurRad="38100" dist="38100" dir="2700000" algn="tl">
                  <a:srgbClr val="000000">
                    <a:alpha val="43137"/>
                  </a:srgbClr>
                </a:outerShdw>
              </a:effectLst>
            </a:endParaRPr>
          </a:p>
        </p:txBody>
      </p:sp>
      <p:pic>
        <p:nvPicPr>
          <p:cNvPr id="10" name="Рисунок 9" descr="лондон столица.jpg"/>
          <p:cNvPicPr>
            <a:picLocks noChangeAspect="1"/>
          </p:cNvPicPr>
          <p:nvPr/>
        </p:nvPicPr>
        <p:blipFill>
          <a:blip r:embed="rId2" cstate="print"/>
          <a:stretch>
            <a:fillRect/>
          </a:stretch>
        </p:blipFill>
        <p:spPr>
          <a:xfrm>
            <a:off x="539552" y="1052736"/>
            <a:ext cx="3600400" cy="2700300"/>
          </a:xfrm>
          <a:prstGeom prst="rect">
            <a:avLst/>
          </a:prstGeom>
        </p:spPr>
      </p:pic>
      <p:pic>
        <p:nvPicPr>
          <p:cNvPr id="11" name="Рисунок 10" descr="эдинбург.jpg"/>
          <p:cNvPicPr>
            <a:picLocks noChangeAspect="1"/>
          </p:cNvPicPr>
          <p:nvPr/>
        </p:nvPicPr>
        <p:blipFill>
          <a:blip r:embed="rId3" cstate="print"/>
          <a:stretch>
            <a:fillRect/>
          </a:stretch>
        </p:blipFill>
        <p:spPr>
          <a:xfrm>
            <a:off x="4855860" y="980728"/>
            <a:ext cx="3747125" cy="2808312"/>
          </a:xfrm>
          <a:prstGeom prst="rect">
            <a:avLst/>
          </a:prstGeom>
        </p:spPr>
      </p:pic>
      <p:pic>
        <p:nvPicPr>
          <p:cNvPr id="12" name="Рисунок 11" descr="кардифф.jpg"/>
          <p:cNvPicPr>
            <a:picLocks noChangeAspect="1"/>
          </p:cNvPicPr>
          <p:nvPr/>
        </p:nvPicPr>
        <p:blipFill>
          <a:blip r:embed="rId4" cstate="print"/>
          <a:stretch>
            <a:fillRect/>
          </a:stretch>
        </p:blipFill>
        <p:spPr>
          <a:xfrm>
            <a:off x="323528" y="3861048"/>
            <a:ext cx="3960440" cy="2820978"/>
          </a:xfrm>
          <a:prstGeom prst="rect">
            <a:avLst/>
          </a:prstGeom>
        </p:spPr>
      </p:pic>
      <p:pic>
        <p:nvPicPr>
          <p:cNvPr id="15" name="Рисунок 14" descr="белфаст.jpg"/>
          <p:cNvPicPr>
            <a:picLocks noChangeAspect="1"/>
          </p:cNvPicPr>
          <p:nvPr/>
        </p:nvPicPr>
        <p:blipFill>
          <a:blip r:embed="rId5" cstate="print"/>
          <a:stretch>
            <a:fillRect/>
          </a:stretch>
        </p:blipFill>
        <p:spPr>
          <a:xfrm>
            <a:off x="4644008" y="3861048"/>
            <a:ext cx="4125466" cy="2832557"/>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484784"/>
            <a:ext cx="8572560" cy="1143008"/>
          </a:xfrm>
        </p:spPr>
        <p:txBody>
          <a:bodyPr>
            <a:noAutofit/>
          </a:bodyPr>
          <a:lstStyle/>
          <a:p>
            <a:pPr algn="ctr"/>
            <a:r>
              <a:rPr lang="en-US" sz="2400" dirty="0" smtClean="0">
                <a:solidFill>
                  <a:schemeClr val="tx1"/>
                </a:solidFill>
              </a:rPr>
              <a:t>Every country has its own national emblem. </a:t>
            </a:r>
            <a:r>
              <a:rPr lang="ru-RU" sz="2400" dirty="0" smtClean="0">
                <a:solidFill>
                  <a:schemeClr val="tx1"/>
                </a:solidFill>
              </a:rPr>
              <a:t/>
            </a:r>
            <a:br>
              <a:rPr lang="ru-RU" sz="2400" dirty="0" smtClean="0">
                <a:solidFill>
                  <a:schemeClr val="tx1"/>
                </a:solidFill>
              </a:rPr>
            </a:br>
            <a:r>
              <a:rPr lang="en-US" sz="2400" dirty="0" smtClean="0">
                <a:solidFill>
                  <a:schemeClr val="tx1"/>
                </a:solidFill>
              </a:rPr>
              <a:t>The red rose is the national emblem of England</a:t>
            </a:r>
            <a:r>
              <a:rPr lang="ru-RU" sz="2400" dirty="0" smtClean="0">
                <a:solidFill>
                  <a:schemeClr val="tx1"/>
                </a:solidFill>
              </a:rPr>
              <a:t>.</a:t>
            </a:r>
            <a:br>
              <a:rPr lang="ru-RU" sz="2400" dirty="0" smtClean="0">
                <a:solidFill>
                  <a:schemeClr val="tx1"/>
                </a:solidFill>
              </a:rPr>
            </a:br>
            <a:r>
              <a:rPr lang="en-US" sz="2400" dirty="0" smtClean="0">
                <a:solidFill>
                  <a:schemeClr val="tx1"/>
                </a:solidFill>
              </a:rPr>
              <a:t> The thistle is the national emblem of Scotland</a:t>
            </a:r>
            <a:r>
              <a:rPr lang="ru-RU" sz="2400" dirty="0" smtClean="0">
                <a:solidFill>
                  <a:schemeClr val="tx1"/>
                </a:solidFill>
              </a:rPr>
              <a:t>.</a:t>
            </a:r>
            <a:br>
              <a:rPr lang="ru-RU" sz="2400" dirty="0" smtClean="0">
                <a:solidFill>
                  <a:schemeClr val="tx1"/>
                </a:solidFill>
              </a:rPr>
            </a:br>
            <a:r>
              <a:rPr lang="en-US" sz="2400" dirty="0" smtClean="0">
                <a:solidFill>
                  <a:schemeClr val="tx1"/>
                </a:solidFill>
              </a:rPr>
              <a:t>The daffodils and the leek are the emblems of Wales</a:t>
            </a:r>
            <a:r>
              <a:rPr lang="ru-RU" sz="2400" dirty="0" smtClean="0">
                <a:solidFill>
                  <a:schemeClr val="tx1"/>
                </a:solidFill>
              </a:rPr>
              <a:t>.</a:t>
            </a:r>
            <a:r>
              <a:rPr lang="en-US" sz="2400" dirty="0" smtClean="0">
                <a:solidFill>
                  <a:schemeClr val="tx1"/>
                </a:solidFill>
              </a:rPr>
              <a:t> </a:t>
            </a:r>
            <a:r>
              <a:rPr lang="ru-RU" sz="2400" dirty="0" smtClean="0">
                <a:solidFill>
                  <a:schemeClr val="tx1"/>
                </a:solidFill>
              </a:rPr>
              <a:t/>
            </a:r>
            <a:br>
              <a:rPr lang="ru-RU" sz="2400" dirty="0" smtClean="0">
                <a:solidFill>
                  <a:schemeClr val="tx1"/>
                </a:solidFill>
              </a:rPr>
            </a:br>
            <a:r>
              <a:rPr lang="en-US" sz="2400" dirty="0" smtClean="0">
                <a:solidFill>
                  <a:schemeClr val="tx1"/>
                </a:solidFill>
              </a:rPr>
              <a:t>The shamrock (a kind of clover) is the emblem of Ireland</a:t>
            </a:r>
            <a:r>
              <a:rPr lang="ru-RU" sz="2400" dirty="0" smtClean="0">
                <a:solidFill>
                  <a:schemeClr val="tx1"/>
                </a:solidFill>
              </a:rPr>
              <a:t>.</a:t>
            </a:r>
            <a:r>
              <a:rPr lang="ru-RU" sz="2400" dirty="0" smtClean="0"/>
              <a:t/>
            </a:r>
            <a:br>
              <a:rPr lang="ru-RU" sz="2400" dirty="0" smtClean="0"/>
            </a:br>
            <a:r>
              <a:rPr lang="ru-RU" sz="2400" dirty="0" smtClean="0">
                <a:solidFill>
                  <a:schemeClr val="tx1"/>
                </a:solidFill>
              </a:rPr>
              <a:t/>
            </a:r>
            <a:br>
              <a:rPr lang="ru-RU" sz="2400" dirty="0" smtClean="0">
                <a:solidFill>
                  <a:schemeClr val="tx1"/>
                </a:solidFill>
              </a:rPr>
            </a:br>
            <a:endParaRPr lang="ru-RU" sz="2400" dirty="0">
              <a:solidFill>
                <a:schemeClr val="tx1"/>
              </a:solidFill>
            </a:endParaRPr>
          </a:p>
        </p:txBody>
      </p:sp>
      <p:sp>
        <p:nvSpPr>
          <p:cNvPr id="3" name="Подзаголовок 2"/>
          <p:cNvSpPr>
            <a:spLocks noGrp="1"/>
          </p:cNvSpPr>
          <p:nvPr>
            <p:ph type="subTitle" idx="1"/>
          </p:nvPr>
        </p:nvSpPr>
        <p:spPr>
          <a:xfrm>
            <a:off x="6286512" y="1357298"/>
            <a:ext cx="2282532" cy="5000660"/>
          </a:xfrm>
        </p:spPr>
        <p:txBody>
          <a:bodyPr>
            <a:normAutofit/>
          </a:bodyPr>
          <a:lstStyle/>
          <a:p>
            <a:r>
              <a:rPr lang="ru-RU" sz="2400" dirty="0" smtClean="0">
                <a:effectLst>
                  <a:outerShdw blurRad="38100" dist="38100" dir="2700000" algn="tl">
                    <a:srgbClr val="000000">
                      <a:alpha val="43137"/>
                    </a:srgbClr>
                  </a:outerShdw>
                </a:effectLst>
              </a:rPr>
              <a:t/>
            </a:r>
            <a:br>
              <a:rPr lang="ru-RU" sz="2400" dirty="0" smtClean="0">
                <a:effectLst>
                  <a:outerShdw blurRad="38100" dist="38100" dir="2700000" algn="tl">
                    <a:srgbClr val="000000">
                      <a:alpha val="43137"/>
                    </a:srgbClr>
                  </a:outerShdw>
                </a:effectLst>
              </a:rPr>
            </a:br>
            <a:endParaRPr lang="ru-RU" sz="2400" dirty="0">
              <a:effectLst>
                <a:outerShdw blurRad="38100" dist="38100" dir="2700000" algn="tl">
                  <a:srgbClr val="000000">
                    <a:alpha val="43137"/>
                  </a:srgbClr>
                </a:outerShdw>
              </a:effectLst>
            </a:endParaRPr>
          </a:p>
        </p:txBody>
      </p:sp>
      <p:pic>
        <p:nvPicPr>
          <p:cNvPr id="8" name="Рисунок 7" descr="эмб англии.png"/>
          <p:cNvPicPr>
            <a:picLocks noChangeAspect="1"/>
          </p:cNvPicPr>
          <p:nvPr/>
        </p:nvPicPr>
        <p:blipFill>
          <a:blip r:embed="rId2" cstate="print"/>
          <a:stretch>
            <a:fillRect/>
          </a:stretch>
        </p:blipFill>
        <p:spPr>
          <a:xfrm>
            <a:off x="3203848" y="1916832"/>
            <a:ext cx="2525266" cy="2803045"/>
          </a:xfrm>
          <a:prstGeom prst="rect">
            <a:avLst/>
          </a:prstGeom>
        </p:spPr>
      </p:pic>
      <p:pic>
        <p:nvPicPr>
          <p:cNvPr id="9" name="Рисунок 8" descr="эмб шот2.png"/>
          <p:cNvPicPr>
            <a:picLocks noChangeAspect="1"/>
          </p:cNvPicPr>
          <p:nvPr/>
        </p:nvPicPr>
        <p:blipFill>
          <a:blip r:embed="rId3" cstate="print"/>
          <a:stretch>
            <a:fillRect/>
          </a:stretch>
        </p:blipFill>
        <p:spPr>
          <a:xfrm>
            <a:off x="827584" y="1988840"/>
            <a:ext cx="1962937" cy="2500558"/>
          </a:xfrm>
          <a:prstGeom prst="rect">
            <a:avLst/>
          </a:prstGeom>
        </p:spPr>
      </p:pic>
      <p:pic>
        <p:nvPicPr>
          <p:cNvPr id="13" name="Рисунок 12" descr="эмб уэльса.jpg"/>
          <p:cNvPicPr>
            <a:picLocks noChangeAspect="1"/>
          </p:cNvPicPr>
          <p:nvPr/>
        </p:nvPicPr>
        <p:blipFill>
          <a:blip r:embed="rId4" cstate="print"/>
          <a:stretch>
            <a:fillRect/>
          </a:stretch>
        </p:blipFill>
        <p:spPr>
          <a:xfrm>
            <a:off x="1691680" y="4725144"/>
            <a:ext cx="2551832" cy="1913874"/>
          </a:xfrm>
          <a:prstGeom prst="rect">
            <a:avLst/>
          </a:prstGeom>
        </p:spPr>
      </p:pic>
      <p:pic>
        <p:nvPicPr>
          <p:cNvPr id="14" name="Рисунок 13" descr="эмб уэл2.jpg"/>
          <p:cNvPicPr>
            <a:picLocks noChangeAspect="1"/>
          </p:cNvPicPr>
          <p:nvPr/>
        </p:nvPicPr>
        <p:blipFill>
          <a:blip r:embed="rId5" cstate="print"/>
          <a:stretch>
            <a:fillRect/>
          </a:stretch>
        </p:blipFill>
        <p:spPr>
          <a:xfrm>
            <a:off x="4355976" y="4725144"/>
            <a:ext cx="2520280" cy="1899904"/>
          </a:xfrm>
          <a:prstGeom prst="rect">
            <a:avLst/>
          </a:prstGeom>
        </p:spPr>
      </p:pic>
      <p:pic>
        <p:nvPicPr>
          <p:cNvPr id="16" name="Рисунок 15" descr="эмб ирландии.jpg"/>
          <p:cNvPicPr>
            <a:picLocks noChangeAspect="1"/>
          </p:cNvPicPr>
          <p:nvPr/>
        </p:nvPicPr>
        <p:blipFill>
          <a:blip r:embed="rId6" cstate="print"/>
          <a:stretch>
            <a:fillRect/>
          </a:stretch>
        </p:blipFill>
        <p:spPr>
          <a:xfrm>
            <a:off x="6084168" y="1988840"/>
            <a:ext cx="2304256" cy="2504626"/>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908720"/>
            <a:ext cx="8572560" cy="1143008"/>
          </a:xfrm>
        </p:spPr>
        <p:txBody>
          <a:bodyPr>
            <a:noAutofit/>
          </a:bodyPr>
          <a:lstStyle/>
          <a:p>
            <a:pPr algn="ctr"/>
            <a:r>
              <a:rPr lang="en-US" sz="2400" dirty="0" smtClean="0">
                <a:solidFill>
                  <a:schemeClr val="tx1"/>
                </a:solidFill>
              </a:rPr>
              <a:t>The flag of the UK is known as the Union </a:t>
            </a:r>
            <a:r>
              <a:rPr lang="en-US" sz="2400" dirty="0" err="1" smtClean="0">
                <a:solidFill>
                  <a:schemeClr val="tx1"/>
                </a:solidFill>
              </a:rPr>
              <a:t>Jack.The</a:t>
            </a:r>
            <a:r>
              <a:rPr lang="en-US" sz="2400" dirty="0" smtClean="0">
                <a:solidFill>
                  <a:schemeClr val="tx1"/>
                </a:solidFill>
              </a:rPr>
              <a:t> flag is made up of 3 crosses. </a:t>
            </a:r>
            <a:r>
              <a:rPr lang="ru-RU" sz="2400" dirty="0" smtClean="0"/>
              <a:t/>
            </a:r>
            <a:br>
              <a:rPr lang="ru-RU" sz="2400" dirty="0" smtClean="0"/>
            </a:br>
            <a:r>
              <a:rPr lang="ru-RU" sz="2400" dirty="0" smtClean="0">
                <a:solidFill>
                  <a:schemeClr val="tx1"/>
                </a:solidFill>
              </a:rPr>
              <a:t/>
            </a:r>
            <a:br>
              <a:rPr lang="ru-RU" sz="2400" dirty="0" smtClean="0">
                <a:solidFill>
                  <a:schemeClr val="tx1"/>
                </a:solidFill>
              </a:rPr>
            </a:br>
            <a:endParaRPr lang="ru-RU" sz="2400" dirty="0">
              <a:solidFill>
                <a:schemeClr val="tx1"/>
              </a:solidFill>
            </a:endParaRPr>
          </a:p>
        </p:txBody>
      </p:sp>
      <p:sp>
        <p:nvSpPr>
          <p:cNvPr id="3" name="Подзаголовок 2"/>
          <p:cNvSpPr>
            <a:spLocks noGrp="1"/>
          </p:cNvSpPr>
          <p:nvPr>
            <p:ph type="subTitle" idx="1"/>
          </p:nvPr>
        </p:nvSpPr>
        <p:spPr>
          <a:xfrm>
            <a:off x="6286512" y="1357298"/>
            <a:ext cx="2282532" cy="5000660"/>
          </a:xfrm>
        </p:spPr>
        <p:txBody>
          <a:bodyPr>
            <a:normAutofit fontScale="92500" lnSpcReduction="20000"/>
          </a:bodyPr>
          <a:lstStyle/>
          <a:p>
            <a:r>
              <a:rPr lang="ru-RU" sz="2400" dirty="0" smtClean="0">
                <a:effectLst>
                  <a:outerShdw blurRad="38100" dist="38100" dir="2700000" algn="tl">
                    <a:srgbClr val="000000">
                      <a:alpha val="43137"/>
                    </a:srgbClr>
                  </a:outerShdw>
                </a:effectLst>
              </a:rPr>
              <a:t/>
            </a:r>
            <a:br>
              <a:rPr lang="ru-RU" sz="2400" dirty="0" smtClean="0">
                <a:effectLst>
                  <a:outerShdw blurRad="38100" dist="38100" dir="2700000" algn="tl">
                    <a:srgbClr val="000000">
                      <a:alpha val="43137"/>
                    </a:srgbClr>
                  </a:outerShdw>
                </a:effectLst>
              </a:rPr>
            </a:br>
            <a:r>
              <a:rPr lang="en-US" sz="2400" dirty="0" smtClean="0"/>
              <a:t> The upright cross is the Cross of </a:t>
            </a:r>
            <a:r>
              <a:rPr lang="en-US" sz="2400" dirty="0" err="1" smtClean="0"/>
              <a:t>St.George</a:t>
            </a:r>
            <a:r>
              <a:rPr lang="en-US" sz="2400" dirty="0" smtClean="0"/>
              <a:t> the patron saint of England . The white diagonal cross is the cross of </a:t>
            </a:r>
            <a:r>
              <a:rPr lang="en-US" sz="2400" dirty="0" err="1" smtClean="0"/>
              <a:t>St.Andrew</a:t>
            </a:r>
            <a:r>
              <a:rPr lang="en-US" sz="2400" dirty="0" smtClean="0"/>
              <a:t>, the patron saint of Scotland . The red diagonal cross is the cross is the cross of </a:t>
            </a:r>
            <a:r>
              <a:rPr lang="en-US" sz="2400" dirty="0" err="1" smtClean="0"/>
              <a:t>St.Patrick</a:t>
            </a:r>
            <a:r>
              <a:rPr lang="en-US" sz="2400" dirty="0" smtClean="0"/>
              <a:t>, the patron saint of Ireland . </a:t>
            </a:r>
            <a:r>
              <a:rPr lang="ru-RU" sz="2400" dirty="0" err="1" smtClean="0"/>
              <a:t>All</a:t>
            </a:r>
            <a:r>
              <a:rPr lang="ru-RU" sz="2400" dirty="0" smtClean="0"/>
              <a:t> </a:t>
            </a:r>
            <a:r>
              <a:rPr lang="ru-RU" sz="2400" dirty="0" err="1" smtClean="0"/>
              <a:t>of</a:t>
            </a:r>
            <a:r>
              <a:rPr lang="ru-RU" sz="2400" dirty="0" smtClean="0"/>
              <a:t> </a:t>
            </a:r>
            <a:r>
              <a:rPr lang="ru-RU" sz="2400" dirty="0" err="1" smtClean="0"/>
              <a:t>them</a:t>
            </a:r>
            <a:r>
              <a:rPr lang="ru-RU" sz="2400" dirty="0" smtClean="0"/>
              <a:t> </a:t>
            </a:r>
            <a:r>
              <a:rPr lang="ru-RU" sz="2400" dirty="0" err="1" smtClean="0"/>
              <a:t>are</a:t>
            </a:r>
            <a:r>
              <a:rPr lang="ru-RU" sz="2400" dirty="0" smtClean="0"/>
              <a:t> </a:t>
            </a:r>
            <a:r>
              <a:rPr lang="ru-RU" sz="2400" dirty="0" err="1" smtClean="0"/>
              <a:t>on</a:t>
            </a:r>
            <a:r>
              <a:rPr lang="ru-RU" sz="2400" dirty="0" smtClean="0"/>
              <a:t> </a:t>
            </a:r>
            <a:r>
              <a:rPr lang="ru-RU" sz="2400" dirty="0" err="1" smtClean="0"/>
              <a:t>the</a:t>
            </a:r>
            <a:r>
              <a:rPr lang="ru-RU" sz="2400" dirty="0" smtClean="0"/>
              <a:t> </a:t>
            </a:r>
            <a:r>
              <a:rPr lang="ru-RU" sz="2400" dirty="0" err="1" smtClean="0"/>
              <a:t>blue</a:t>
            </a:r>
            <a:r>
              <a:rPr lang="ru-RU" sz="2400" dirty="0" smtClean="0"/>
              <a:t> </a:t>
            </a:r>
            <a:r>
              <a:rPr lang="ru-RU" sz="2400" dirty="0" err="1" smtClean="0"/>
              <a:t>background</a:t>
            </a:r>
            <a:r>
              <a:rPr lang="ru-RU" sz="2400" dirty="0" smtClean="0"/>
              <a:t>.</a:t>
            </a:r>
            <a:endParaRPr lang="ru-RU" sz="2400" dirty="0">
              <a:effectLst>
                <a:outerShdw blurRad="38100" dist="38100" dir="2700000" algn="tl">
                  <a:srgbClr val="000000">
                    <a:alpha val="43137"/>
                  </a:srgbClr>
                </a:outerShdw>
              </a:effectLst>
            </a:endParaRPr>
          </a:p>
        </p:txBody>
      </p:sp>
      <p:pic>
        <p:nvPicPr>
          <p:cNvPr id="10" name="Рисунок 9" descr="флаг B.jpg"/>
          <p:cNvPicPr>
            <a:picLocks noChangeAspect="1"/>
          </p:cNvPicPr>
          <p:nvPr/>
        </p:nvPicPr>
        <p:blipFill>
          <a:blip r:embed="rId2" cstate="print"/>
          <a:stretch>
            <a:fillRect/>
          </a:stretch>
        </p:blipFill>
        <p:spPr>
          <a:xfrm>
            <a:off x="179512" y="1484784"/>
            <a:ext cx="6120679" cy="4729708"/>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1484784"/>
            <a:ext cx="8572560" cy="1143008"/>
          </a:xfrm>
        </p:spPr>
        <p:txBody>
          <a:bodyPr>
            <a:noAutofit/>
          </a:bodyPr>
          <a:lstStyle/>
          <a:p>
            <a:pPr algn="ctr"/>
            <a:r>
              <a:rPr lang="en-US" sz="2400" dirty="0" smtClean="0">
                <a:solidFill>
                  <a:schemeClr val="tx1"/>
                </a:solidFill>
              </a:rPr>
              <a:t>The UK is constitutional monarchy. In law, the Head of State is the Queen, but in practice, the Queen reigns, but does not rule. The country is ruled by the elected government with the Prime Minister at the head. The British Parliament consists of two chambers: the House of Lords and the House of Commons. </a:t>
            </a:r>
            <a:r>
              <a:rPr lang="ru-RU" sz="2400" dirty="0" smtClean="0"/>
              <a:t/>
            </a:r>
            <a:br>
              <a:rPr lang="ru-RU" sz="2400" dirty="0" smtClean="0"/>
            </a:br>
            <a:r>
              <a:rPr lang="ru-RU" sz="2400" dirty="0" smtClean="0">
                <a:solidFill>
                  <a:schemeClr val="tx1"/>
                </a:solidFill>
              </a:rPr>
              <a:t/>
            </a:r>
            <a:br>
              <a:rPr lang="ru-RU" sz="2400" dirty="0" smtClean="0">
                <a:solidFill>
                  <a:schemeClr val="tx1"/>
                </a:solidFill>
              </a:rPr>
            </a:br>
            <a:endParaRPr lang="ru-RU" sz="2400" dirty="0">
              <a:solidFill>
                <a:schemeClr val="tx1"/>
              </a:solidFill>
            </a:endParaRPr>
          </a:p>
        </p:txBody>
      </p:sp>
      <p:sp>
        <p:nvSpPr>
          <p:cNvPr id="3" name="Подзаголовок 2"/>
          <p:cNvSpPr>
            <a:spLocks noGrp="1"/>
          </p:cNvSpPr>
          <p:nvPr>
            <p:ph type="subTitle" idx="1"/>
          </p:nvPr>
        </p:nvSpPr>
        <p:spPr>
          <a:xfrm>
            <a:off x="3563888" y="593304"/>
            <a:ext cx="2282532" cy="6264696"/>
          </a:xfrm>
        </p:spPr>
        <p:txBody>
          <a:bodyPr>
            <a:normAutofit/>
          </a:bodyPr>
          <a:lstStyle/>
          <a:p>
            <a:pPr algn="ctr"/>
            <a:r>
              <a:rPr lang="ru-RU" sz="2400" dirty="0" smtClean="0">
                <a:effectLst>
                  <a:outerShdw blurRad="38100" dist="38100" dir="2700000" algn="tl">
                    <a:srgbClr val="000000">
                      <a:alpha val="43137"/>
                    </a:srgbClr>
                  </a:outerShdw>
                </a:effectLst>
              </a:rPr>
              <a:t/>
            </a:r>
            <a:br>
              <a:rPr lang="ru-RU" sz="2400" dirty="0" smtClean="0">
                <a:effectLst>
                  <a:outerShdw blurRad="38100" dist="38100" dir="2700000" algn="tl">
                    <a:srgbClr val="000000">
                      <a:alpha val="43137"/>
                    </a:srgbClr>
                  </a:outerShdw>
                </a:effectLst>
              </a:rPr>
            </a:br>
            <a:r>
              <a:rPr lang="en-US" sz="2000" dirty="0" smtClean="0"/>
              <a:t/>
            </a:r>
            <a:br>
              <a:rPr lang="en-US" sz="2000" dirty="0" smtClean="0"/>
            </a:br>
            <a:endParaRPr lang="ru-RU" sz="2000" b="1" dirty="0" smtClean="0"/>
          </a:p>
          <a:p>
            <a:pPr algn="ctr"/>
            <a:endParaRPr lang="ru-RU" sz="2400" dirty="0">
              <a:effectLst>
                <a:outerShdw blurRad="38100" dist="38100" dir="2700000" algn="tl">
                  <a:srgbClr val="000000">
                    <a:alpha val="43137"/>
                  </a:srgbClr>
                </a:outerShdw>
              </a:effectLst>
            </a:endParaRPr>
          </a:p>
        </p:txBody>
      </p:sp>
      <p:pic>
        <p:nvPicPr>
          <p:cNvPr id="4" name="Рисунок 3" descr="королева.jpg"/>
          <p:cNvPicPr>
            <a:picLocks noChangeAspect="1"/>
          </p:cNvPicPr>
          <p:nvPr/>
        </p:nvPicPr>
        <p:blipFill>
          <a:blip r:embed="rId2" cstate="print"/>
          <a:stretch>
            <a:fillRect/>
          </a:stretch>
        </p:blipFill>
        <p:spPr>
          <a:xfrm>
            <a:off x="3214678" y="1928802"/>
            <a:ext cx="2857520" cy="2103135"/>
          </a:xfrm>
          <a:prstGeom prst="rect">
            <a:avLst/>
          </a:prstGeom>
        </p:spPr>
      </p:pic>
      <p:pic>
        <p:nvPicPr>
          <p:cNvPr id="5" name="Рисунок 4" descr="монархия.jpg"/>
          <p:cNvPicPr>
            <a:picLocks noChangeAspect="1"/>
          </p:cNvPicPr>
          <p:nvPr/>
        </p:nvPicPr>
        <p:blipFill>
          <a:blip r:embed="rId3" cstate="print"/>
          <a:stretch>
            <a:fillRect/>
          </a:stretch>
        </p:blipFill>
        <p:spPr>
          <a:xfrm>
            <a:off x="214282" y="1928802"/>
            <a:ext cx="2930078" cy="2071702"/>
          </a:xfrm>
          <a:prstGeom prst="rect">
            <a:avLst/>
          </a:prstGeom>
        </p:spPr>
      </p:pic>
      <p:pic>
        <p:nvPicPr>
          <p:cNvPr id="6" name="Рисунок 5" descr="парламент.jpg"/>
          <p:cNvPicPr>
            <a:picLocks noChangeAspect="1"/>
          </p:cNvPicPr>
          <p:nvPr/>
        </p:nvPicPr>
        <p:blipFill>
          <a:blip r:embed="rId4" cstate="print"/>
          <a:stretch>
            <a:fillRect/>
          </a:stretch>
        </p:blipFill>
        <p:spPr>
          <a:xfrm>
            <a:off x="1357290" y="4143380"/>
            <a:ext cx="3238523" cy="2428892"/>
          </a:xfrm>
          <a:prstGeom prst="rect">
            <a:avLst/>
          </a:prstGeom>
        </p:spPr>
      </p:pic>
      <p:pic>
        <p:nvPicPr>
          <p:cNvPr id="7" name="Рисунок 6" descr="парлам2.gif"/>
          <p:cNvPicPr>
            <a:picLocks noChangeAspect="1"/>
          </p:cNvPicPr>
          <p:nvPr/>
        </p:nvPicPr>
        <p:blipFill>
          <a:blip r:embed="rId5" cstate="print"/>
          <a:stretch>
            <a:fillRect/>
          </a:stretch>
        </p:blipFill>
        <p:spPr>
          <a:xfrm>
            <a:off x="4714876" y="4143380"/>
            <a:ext cx="3143272" cy="2428892"/>
          </a:xfrm>
          <a:prstGeom prst="rect">
            <a:avLst/>
          </a:prstGeom>
        </p:spPr>
      </p:pic>
      <p:pic>
        <p:nvPicPr>
          <p:cNvPr id="8" name="Рисунок 7" descr="парлам3.jpg"/>
          <p:cNvPicPr>
            <a:picLocks noChangeAspect="1"/>
          </p:cNvPicPr>
          <p:nvPr/>
        </p:nvPicPr>
        <p:blipFill>
          <a:blip r:embed="rId6" cstate="print"/>
          <a:stretch>
            <a:fillRect/>
          </a:stretch>
        </p:blipFill>
        <p:spPr>
          <a:xfrm>
            <a:off x="6215074" y="1928802"/>
            <a:ext cx="2714644" cy="2104375"/>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285</TotalTime>
  <Words>144</Words>
  <Application>Microsoft Office PowerPoint</Application>
  <PresentationFormat>Экран (4:3)</PresentationFormat>
  <Paragraphs>16</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Поток</vt:lpstr>
      <vt:lpstr>Great Britain </vt:lpstr>
      <vt:lpstr> The United Kingdom of Great Britain and Northern Irelands is situated on the British Isles.  </vt:lpstr>
      <vt:lpstr>  The UK is made up of four countries: England, Wales, Scotland and Northern Ireland. Great Britain consists of England, Scotland and Wales and doesn't include Northern Ireland.  </vt:lpstr>
      <vt:lpstr>The capitals are: London in England , Edinburgh in Scotland , Cardiff in Wales and Belfast in Northern Ireland .  </vt:lpstr>
      <vt:lpstr>Every country has its own national emblem.  The red rose is the national emblem of England.  The thistle is the national emblem of Scotland. The daffodils and the leek are the emblems of Wales.  The shamrock (a kind of clover) is the emblem of Ireland.  </vt:lpstr>
      <vt:lpstr>The flag of the UK is known as the Union Jack.The flag is made up of 3 crosses.   </vt:lpstr>
      <vt:lpstr>The UK is constitutional monarchy. In law, the Head of State is the Queen, but in practice, the Queen reigns, but does not rule. The country is ruled by the elected government with the Prime Minister at the head. The British Parliament consists of two chambers: the House of Lords and the House of Commons.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Лилек</dc:creator>
  <cp:lastModifiedBy>1</cp:lastModifiedBy>
  <cp:revision>31</cp:revision>
  <dcterms:created xsi:type="dcterms:W3CDTF">2013-11-04T14:00:07Z</dcterms:created>
  <dcterms:modified xsi:type="dcterms:W3CDTF">2015-06-08T15:34:41Z</dcterms:modified>
</cp:coreProperties>
</file>