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4" r:id="rId13"/>
    <p:sldId id="275" r:id="rId14"/>
    <p:sldId id="276" r:id="rId15"/>
    <p:sldId id="277" r:id="rId16"/>
    <p:sldId id="257" r:id="rId17"/>
    <p:sldId id="258" r:id="rId18"/>
    <p:sldId id="259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6.jpeg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hyperlink" Target="http://g-flora.ru/PIC/13855.jpg" TargetMode="External"/><Relationship Id="rId9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024744" cy="1033184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</a:rPr>
              <a:t>Презентация </a:t>
            </a:r>
            <a:br>
              <a:rPr lang="ru-RU" sz="3200" b="1" i="1" dirty="0" smtClean="0">
                <a:solidFill>
                  <a:schemeClr val="tx1"/>
                </a:solidFill>
              </a:rPr>
            </a:br>
            <a:r>
              <a:rPr lang="ru-RU" sz="3200" b="1" i="1" dirty="0" smtClean="0">
                <a:solidFill>
                  <a:schemeClr val="tx1"/>
                </a:solidFill>
              </a:rPr>
              <a:t>«Комнатные растения»</a:t>
            </a:r>
            <a:endParaRPr lang="ru-RU" sz="3200" b="1" i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img.7dach.ru/image/1200/17/79/12/2018/10/19/52f5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519106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076460" y="5301208"/>
            <a:ext cx="2455979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Болдырева А.В.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38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8680" y="2525639"/>
            <a:ext cx="30060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Сансевиерия</a:t>
            </a:r>
            <a:r>
              <a:rPr lang="ru-RU" sz="4000" b="1" dirty="0"/>
              <a:t/>
            </a:r>
            <a:br>
              <a:rPr lang="ru-RU" sz="4000" b="1" dirty="0"/>
            </a:br>
            <a:r>
              <a:rPr lang="ru-RU" b="1" dirty="0"/>
              <a:t>(Щучий хвост)</a:t>
            </a:r>
            <a:r>
              <a:rPr lang="ru-RU" sz="1600" b="1" dirty="0"/>
              <a:t/>
            </a:r>
            <a:br>
              <a:rPr lang="ru-RU" sz="1600" b="1" dirty="0"/>
            </a:br>
            <a:r>
              <a:rPr lang="ru-RU" dirty="0"/>
              <a:t>Щучий хвост </a:t>
            </a:r>
            <a:br>
              <a:rPr lang="ru-RU" dirty="0"/>
            </a:br>
            <a:r>
              <a:rPr lang="ru-RU" dirty="0"/>
              <a:t>Пошел в рост:</a:t>
            </a:r>
            <a:br>
              <a:rPr lang="ru-RU" dirty="0"/>
            </a:br>
            <a:r>
              <a:rPr lang="ru-RU" dirty="0"/>
              <a:t>Не в пруду, не в речке –</a:t>
            </a:r>
            <a:br>
              <a:rPr lang="ru-RU" dirty="0"/>
            </a:br>
            <a:r>
              <a:rPr lang="ru-RU" dirty="0"/>
              <a:t>На окне, у печки. </a:t>
            </a:r>
          </a:p>
        </p:txBody>
      </p:sp>
      <p:pic>
        <p:nvPicPr>
          <p:cNvPr id="3" name="Picture 2" descr="http://www.asia.ru/images/target/photo/50388814/Sansevieria_Trifasciata_Cv__Laurentii_.jpg"/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921589"/>
            <a:ext cx="3667831" cy="48889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188792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988840"/>
            <a:ext cx="345638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Хлорофитум</a:t>
            </a:r>
            <a:endParaRPr lang="ru-RU" sz="2000" b="1" dirty="0"/>
          </a:p>
          <a:p>
            <a:pPr algn="ctr">
              <a:lnSpc>
                <a:spcPct val="150000"/>
              </a:lnSpc>
            </a:pPr>
            <a:r>
              <a:rPr lang="ru-RU" dirty="0"/>
              <a:t>Своими  узкими листами</a:t>
            </a:r>
          </a:p>
          <a:p>
            <a:pPr algn="ctr">
              <a:lnSpc>
                <a:spcPct val="150000"/>
              </a:lnSpc>
            </a:pPr>
            <a:r>
              <a:rPr lang="ru-RU" dirty="0"/>
              <a:t>  Озеленю ваш дом,</a:t>
            </a:r>
          </a:p>
          <a:p>
            <a:pPr algn="ctr">
              <a:lnSpc>
                <a:spcPct val="150000"/>
              </a:lnSpc>
            </a:pPr>
            <a:r>
              <a:rPr lang="ru-RU" dirty="0"/>
              <a:t>И всех отдельными кустами  </a:t>
            </a:r>
          </a:p>
          <a:p>
            <a:pPr algn="ctr">
              <a:lnSpc>
                <a:spcPct val="150000"/>
              </a:lnSpc>
            </a:pPr>
            <a:r>
              <a:rPr lang="ru-RU" dirty="0"/>
              <a:t>  Я награжу потом.</a:t>
            </a:r>
          </a:p>
          <a:p>
            <a:pPr algn="ctr">
              <a:lnSpc>
                <a:spcPct val="150000"/>
              </a:lnSpc>
            </a:pPr>
            <a:r>
              <a:rPr lang="ru-RU" dirty="0"/>
              <a:t> Своих детей очень люблю –</a:t>
            </a:r>
          </a:p>
          <a:p>
            <a:pPr algn="ctr">
              <a:lnSpc>
                <a:spcPct val="150000"/>
              </a:lnSpc>
            </a:pPr>
            <a:r>
              <a:rPr lang="ru-RU" dirty="0"/>
              <a:t>  Их при себе я сохраню. </a:t>
            </a:r>
          </a:p>
        </p:txBody>
      </p:sp>
      <p:pic>
        <p:nvPicPr>
          <p:cNvPr id="3" name="Picture 8" descr="http://cvetochki.net/sites/default/files/u252/hlorofitu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476672"/>
            <a:ext cx="4392488" cy="53687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099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836712"/>
            <a:ext cx="6192688" cy="9429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ЗАЧЕМ ЧЕЛОВЕКУ КОМНАТНЫЕ РАСТЕНИЯ?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884181"/>
            <a:ext cx="554461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Times New Roman" pitchFamily="18" charset="0"/>
              </a:rPr>
              <a:t>Эти зеленые питомцы отблагодарят вас чистым воздухом, красивыми цветами, листвой, а некоторые даже и плодами, если вы будете за ними тщательно следить и ухаживать.</a:t>
            </a: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endParaRPr lang="ru-RU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1844824"/>
            <a:ext cx="79208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indent="11113">
              <a:buNone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Times New Roman" pitchFamily="18" charset="0"/>
              </a:rPr>
              <a:t>Растения - это самое естественное украшение помещения. За ними нужен постоянный и индивидуальный уход. </a:t>
            </a:r>
            <a:endParaRPr lang="ru-RU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026" name="Picture 2" descr="D:\Людмила\КРУЖОК  КОМНАТНОЕ ЦВЕТОВОДСТВО\размножение растений\отпрысками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4006542"/>
            <a:ext cx="2957314" cy="2484144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5016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6193">
        <p:split orient="vert"/>
      </p:transition>
    </mc:Choice>
    <mc:Fallback xmlns="">
      <p:transition spd="slow" advTm="26193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908720"/>
            <a:ext cx="6192688" cy="504056"/>
          </a:xfrm>
          <a:solidFill>
            <a:schemeClr val="bg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Растения – целители и врачеватели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988840"/>
            <a:ext cx="7560840" cy="1368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00FF00"/>
                </a:solidFill>
              </a:rPr>
              <a:t>	</a:t>
            </a: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Растения помогают человеку быть здоровым. Даже дома на окошке можно создать целую аптеку!</a:t>
            </a:r>
            <a:endParaRPr lang="ru-RU" sz="2000" dirty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1269621952_os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3717032"/>
            <a:ext cx="3214016" cy="216024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127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14540">
        <p:circle/>
      </p:transition>
    </mc:Choice>
    <mc:Fallback xmlns="">
      <p:transition spd="slow" advTm="1454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540543" y="2780928"/>
            <a:ext cx="7704137" cy="86441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 dirty="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Аптека на окошке</a:t>
            </a:r>
          </a:p>
        </p:txBody>
      </p:sp>
      <p:pic>
        <p:nvPicPr>
          <p:cNvPr id="2062" name="imgb" descr="40855322_alo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581525"/>
            <a:ext cx="2051050" cy="2087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395288" y="4005263"/>
            <a:ext cx="2016125" cy="503237"/>
          </a:xfrm>
          <a:prstGeom prst="flowChartAlternateProcess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dirty="0">
                <a:solidFill>
                  <a:srgbClr val="CC0000"/>
                </a:solidFill>
              </a:rPr>
              <a:t>Алоэ</a:t>
            </a: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3348038" y="4005263"/>
            <a:ext cx="2376487" cy="503237"/>
          </a:xfrm>
          <a:prstGeom prst="flowChartAlternateProcess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dirty="0">
                <a:solidFill>
                  <a:srgbClr val="CC0000"/>
                </a:solidFill>
              </a:rPr>
              <a:t>Эвкалипт</a:t>
            </a:r>
          </a:p>
        </p:txBody>
      </p:sp>
      <p:pic>
        <p:nvPicPr>
          <p:cNvPr id="2066" name="i-main-pic" descr="Картинка 7 из 975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588" y="4581525"/>
            <a:ext cx="1763712" cy="2095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6732588" y="4005263"/>
            <a:ext cx="1727200" cy="503237"/>
          </a:xfrm>
          <a:prstGeom prst="flowChartAlternateProcess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dirty="0">
                <a:solidFill>
                  <a:srgbClr val="CC0000"/>
                </a:solidFill>
              </a:rPr>
              <a:t>Бегония</a:t>
            </a:r>
          </a:p>
        </p:txBody>
      </p:sp>
      <p:sp>
        <p:nvSpPr>
          <p:cNvPr id="2069" name="AutoShape 21"/>
          <p:cNvSpPr>
            <a:spLocks noChangeArrowheads="1"/>
          </p:cNvSpPr>
          <p:nvPr/>
        </p:nvSpPr>
        <p:spPr bwMode="auto">
          <a:xfrm>
            <a:off x="323850" y="115888"/>
            <a:ext cx="2016125" cy="576262"/>
          </a:xfrm>
          <a:prstGeom prst="flowChartAlternateProcess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dirty="0">
                <a:solidFill>
                  <a:srgbClr val="CC0000"/>
                </a:solidFill>
              </a:rPr>
              <a:t>Герань</a:t>
            </a:r>
          </a:p>
        </p:txBody>
      </p:sp>
      <p:pic>
        <p:nvPicPr>
          <p:cNvPr id="2070" name="imgb" descr="Hedera%20helix%207%20qCustoml%20d2j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765175"/>
            <a:ext cx="2232025" cy="1728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71" name="AutoShape 23"/>
          <p:cNvSpPr>
            <a:spLocks noChangeArrowheads="1"/>
          </p:cNvSpPr>
          <p:nvPr/>
        </p:nvSpPr>
        <p:spPr bwMode="auto">
          <a:xfrm>
            <a:off x="3276600" y="115888"/>
            <a:ext cx="2159000" cy="576262"/>
          </a:xfrm>
          <a:prstGeom prst="flowChartAlternateProcess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dirty="0">
                <a:solidFill>
                  <a:srgbClr val="CC0000"/>
                </a:solidFill>
              </a:rPr>
              <a:t>Плющ</a:t>
            </a:r>
          </a:p>
        </p:txBody>
      </p:sp>
      <p:pic>
        <p:nvPicPr>
          <p:cNvPr id="2072" name="imgb" descr="228926d46f8c5b198a6721ac6a5011e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125" y="765175"/>
            <a:ext cx="1979613" cy="1800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73" name="AutoShape 25"/>
          <p:cNvSpPr>
            <a:spLocks noChangeArrowheads="1"/>
          </p:cNvSpPr>
          <p:nvPr/>
        </p:nvSpPr>
        <p:spPr bwMode="auto">
          <a:xfrm>
            <a:off x="6588125" y="115888"/>
            <a:ext cx="1944688" cy="576262"/>
          </a:xfrm>
          <a:prstGeom prst="flowChartAlternateProcess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dirty="0">
                <a:solidFill>
                  <a:srgbClr val="CC0000"/>
                </a:solidFill>
              </a:rPr>
              <a:t>Хвоя</a:t>
            </a:r>
          </a:p>
        </p:txBody>
      </p:sp>
      <p:pic>
        <p:nvPicPr>
          <p:cNvPr id="2074" name="Picture 26" descr="гер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850" y="765175"/>
            <a:ext cx="2087563" cy="172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75" name="Picture 27" descr="эвк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48038" y="4581525"/>
            <a:ext cx="2376487" cy="2087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26573352"/>
      </p:ext>
    </p:extLst>
  </p:cSld>
  <p:clrMapOvr>
    <a:masterClrMapping/>
  </p:clrMapOvr>
  <p:transition advTm="21184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0"/>
                            </p:stCondLst>
                            <p:childTnLst>
                              <p:par>
                                <p:cTn id="6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3" grpId="0" animBg="1"/>
      <p:bldP spid="2065" grpId="0" animBg="1"/>
      <p:bldP spid="2067" grpId="0" animBg="1"/>
      <p:bldP spid="2069" grpId="0" animBg="1"/>
      <p:bldP spid="2071" grpId="0" animBg="1"/>
      <p:bldP spid="207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имени-1.jpg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7543" y="3356992"/>
            <a:ext cx="4104457" cy="3283806"/>
          </a:xfrm>
          <a:prstGeom prst="cloud">
            <a:avLst/>
          </a:prstGeom>
          <a:ln w="76200">
            <a:solidFill>
              <a:schemeClr val="tx1"/>
            </a:solidFill>
          </a:ln>
        </p:spPr>
      </p:pic>
      <p:pic>
        <p:nvPicPr>
          <p:cNvPr id="5" name="Рисунок 4" descr="Безимени-1.jpg"/>
          <p:cNvPicPr>
            <a:picLocks noChangeAspect="1"/>
          </p:cNvPicPr>
          <p:nvPr/>
        </p:nvPicPr>
        <p:blipFill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395535" y="261842"/>
            <a:ext cx="4163711" cy="3311174"/>
          </a:xfrm>
          <a:prstGeom prst="cloud">
            <a:avLst/>
          </a:prstGeom>
          <a:ln w="76200">
            <a:solidFill>
              <a:srgbClr val="00B0F0"/>
            </a:solidFill>
          </a:ln>
        </p:spPr>
      </p:pic>
      <p:pic>
        <p:nvPicPr>
          <p:cNvPr id="6" name="Рисунок 5" descr="Безимени-1.jpg"/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0800000" flipH="1">
            <a:off x="4644386" y="4725143"/>
            <a:ext cx="3791671" cy="1685719"/>
          </a:xfrm>
          <a:prstGeom prst="curvedDownArrow">
            <a:avLst>
              <a:gd name="adj1" fmla="val 25000"/>
              <a:gd name="adj2" fmla="val 47733"/>
              <a:gd name="adj3" fmla="val 29328"/>
            </a:avLst>
          </a:prstGeom>
          <a:ln w="76200">
            <a:solidFill>
              <a:schemeClr val="tx1"/>
            </a:solidFill>
          </a:ln>
        </p:spPr>
      </p:pic>
      <p:pic>
        <p:nvPicPr>
          <p:cNvPr id="7" name="Рисунок 6" descr="Безимени-1.jpg"/>
          <p:cNvPicPr>
            <a:picLocks noChangeAspect="1"/>
          </p:cNvPicPr>
          <p:nvPr/>
        </p:nvPicPr>
        <p:blipFill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 flipV="1">
            <a:off x="4572000" y="332656"/>
            <a:ext cx="3791671" cy="1685719"/>
          </a:xfrm>
          <a:prstGeom prst="curvedDownArrow">
            <a:avLst>
              <a:gd name="adj1" fmla="val 25000"/>
              <a:gd name="adj2" fmla="val 47733"/>
              <a:gd name="adj3" fmla="val 29328"/>
            </a:avLst>
          </a:prstGeom>
          <a:ln w="76200">
            <a:solidFill>
              <a:srgbClr val="00B0F0"/>
            </a:solidFill>
          </a:ln>
        </p:spPr>
      </p:pic>
      <p:pic>
        <p:nvPicPr>
          <p:cNvPr id="10" name="Picture 7" descr="daffodil_0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420000" flipH="1">
            <a:off x="7020272" y="1484784"/>
            <a:ext cx="1951038" cy="3657600"/>
          </a:xfrm>
          <a:prstGeom prst="rect">
            <a:avLst/>
          </a:prstGeom>
          <a:noFill/>
          <a:ln w="19050"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5143504" y="1857364"/>
            <a:ext cx="278608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Растения поглощают вредные газы и вещества и выделяют чистый кислород, которым мы дышим!</a:t>
            </a: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7510820"/>
      </p:ext>
    </p:extLst>
  </p:cSld>
  <p:clrMapOvr>
    <a:masterClrMapping/>
  </p:clrMapOvr>
  <p:transition advTm="15288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329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36724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Растения  по отношению к интенсивности света </a:t>
            </a:r>
          </a:p>
          <a:p>
            <a:r>
              <a:rPr lang="ru-RU" sz="2400" dirty="0"/>
              <a:t>делятся на три группы:</a:t>
            </a:r>
          </a:p>
          <a:p>
            <a:r>
              <a:rPr lang="ru-RU" sz="2400" b="1" dirty="0" smtClean="0"/>
              <a:t>Светолюбивые</a:t>
            </a:r>
          </a:p>
          <a:p>
            <a:endParaRPr lang="ru-RU" sz="2400" b="1" dirty="0" smtClean="0"/>
          </a:p>
          <a:p>
            <a:endParaRPr lang="ru-RU" sz="2400" b="1" dirty="0"/>
          </a:p>
          <a:p>
            <a:endParaRPr lang="ru-RU" sz="2400" b="1" dirty="0"/>
          </a:p>
          <a:p>
            <a:r>
              <a:rPr lang="ru-RU" sz="2400" b="1" dirty="0"/>
              <a:t>теневыносливые </a:t>
            </a:r>
            <a:endParaRPr lang="ru-RU" sz="2400" b="1" dirty="0" smtClean="0"/>
          </a:p>
          <a:p>
            <a:endParaRPr lang="ru-RU" sz="2400" b="1" dirty="0"/>
          </a:p>
          <a:p>
            <a:endParaRPr lang="ru-RU" sz="2400" b="1" dirty="0" smtClean="0"/>
          </a:p>
          <a:p>
            <a:endParaRPr lang="ru-RU" sz="2400" b="1" dirty="0"/>
          </a:p>
          <a:p>
            <a:endParaRPr lang="ru-RU" sz="2400" dirty="0"/>
          </a:p>
          <a:p>
            <a:r>
              <a:rPr lang="ru-RU" sz="2400" b="1" dirty="0"/>
              <a:t>тенелюбивые</a:t>
            </a:r>
            <a:r>
              <a:rPr lang="ru-RU" sz="2400" dirty="0"/>
              <a:t> </a:t>
            </a:r>
            <a:endParaRPr lang="ru-RU" sz="2400" dirty="0" smtClean="0"/>
          </a:p>
          <a:p>
            <a:endParaRPr lang="ru-RU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796" y="1484784"/>
            <a:ext cx="1369702" cy="1432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205" y="3076803"/>
            <a:ext cx="914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691738"/>
            <a:ext cx="1929272" cy="16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247" y="5514894"/>
            <a:ext cx="914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589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ds04.infourok.ru/uploads/ex/0305/00046fd4-63f4226e/img4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" t="5862" r="4410"/>
          <a:stretch/>
        </p:blipFill>
        <p:spPr bwMode="auto">
          <a:xfrm>
            <a:off x="467543" y="332656"/>
            <a:ext cx="8267893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185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100book.ru/b41820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308282"/>
            <a:ext cx="8208912" cy="62890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5069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2564904"/>
            <a:ext cx="6048672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Спасибо за внимание 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6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276872"/>
            <a:ext cx="309634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Пеларгония</a:t>
            </a:r>
            <a:r>
              <a:rPr lang="ru-RU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/>
            </a:r>
            <a:br>
              <a:rPr lang="ru-RU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</a:br>
            <a:r>
              <a:rPr lang="ru-RU" b="1" dirty="0"/>
              <a:t>(Герань)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На окне в такую рань</a:t>
            </a:r>
            <a:br>
              <a:rPr lang="ru-RU" dirty="0"/>
            </a:br>
            <a:r>
              <a:rPr lang="ru-RU" dirty="0"/>
              <a:t>Распускается герань.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27740"/>
            <a:ext cx="3933825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https://img2.freepng.ru/20180424/rte/kisspng-flower-annual-plant-pelargonium-peltatum-cutting-c-5adfa9a28cacb5.786166991524607394576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9" t="3439" r="9296" b="1382"/>
          <a:stretch/>
        </p:blipFill>
        <p:spPr bwMode="auto">
          <a:xfrm>
            <a:off x="3681289" y="598714"/>
            <a:ext cx="4824536" cy="5680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14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274838"/>
            <a:ext cx="264604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Фикус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В кадке вырос куст –</a:t>
            </a:r>
            <a:br>
              <a:rPr lang="ru-RU" dirty="0"/>
            </a:br>
            <a:r>
              <a:rPr lang="ru-RU" dirty="0"/>
              <a:t>И широк, и густ:</a:t>
            </a:r>
            <a:br>
              <a:rPr lang="ru-RU" dirty="0"/>
            </a:br>
            <a:r>
              <a:rPr lang="ru-RU" dirty="0"/>
              <a:t>Лист как кожаный,</a:t>
            </a:r>
            <a:br>
              <a:rPr lang="ru-RU" dirty="0"/>
            </a:br>
            <a:r>
              <a:rPr lang="ru-RU" dirty="0"/>
              <a:t>Плотно сложенный,</a:t>
            </a:r>
            <a:br>
              <a:rPr lang="ru-RU" dirty="0"/>
            </a:br>
            <a:r>
              <a:rPr lang="ru-RU" dirty="0"/>
              <a:t>Ствол бузиновый,</a:t>
            </a:r>
            <a:br>
              <a:rPr lang="ru-RU" dirty="0"/>
            </a:br>
            <a:r>
              <a:rPr lang="ru-RU" dirty="0"/>
              <a:t>Как резиновый.</a:t>
            </a:r>
            <a:br>
              <a:rPr lang="ru-RU" dirty="0"/>
            </a:br>
            <a:endParaRPr lang="ru-RU" dirty="0"/>
          </a:p>
        </p:txBody>
      </p:sp>
      <p:pic>
        <p:nvPicPr>
          <p:cNvPr id="3" name="Picture 2" descr="http://img1.liveinternet.ru/images/attach/c/5/123/403/123403049_4714719_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5936" y="992886"/>
            <a:ext cx="4148269" cy="48722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6274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492896"/>
            <a:ext cx="38884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Кактус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Ежик зеленый в горшочке живет, </a:t>
            </a:r>
            <a:br>
              <a:rPr lang="ru-RU" dirty="0"/>
            </a:br>
            <a:r>
              <a:rPr lang="ru-RU" dirty="0"/>
              <a:t>Ежик неделями воду не пьет, </a:t>
            </a:r>
            <a:br>
              <a:rPr lang="ru-RU" dirty="0"/>
            </a:br>
            <a:r>
              <a:rPr lang="ru-RU" dirty="0"/>
              <a:t>Но зацветает всегда по весне</a:t>
            </a:r>
            <a:br>
              <a:rPr lang="ru-RU" dirty="0"/>
            </a:br>
            <a:r>
              <a:rPr lang="ru-RU" dirty="0"/>
              <a:t>Кактус, растущий на нашем окне.</a:t>
            </a:r>
          </a:p>
        </p:txBody>
      </p:sp>
      <p:pic>
        <p:nvPicPr>
          <p:cNvPr id="3" name="Picture 2" descr="https://img2.zakaz.ua/metro.1385113995.ad72436478c_2013-11-22_vitaliy/metro.1385113995.SNCPSG10.obj.0.1.jpg.oe.jpg.pf.jpg.1350nowm.jpg.1350x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548680"/>
            <a:ext cx="3718560" cy="570401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6712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556792"/>
            <a:ext cx="15841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Сенполия</a:t>
            </a:r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 </a:t>
            </a:r>
            <a:r>
              <a:rPr lang="ru-RU" sz="2000" b="1" dirty="0"/>
              <a:t> </a:t>
            </a:r>
            <a:r>
              <a:rPr lang="ru-RU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(Фиалка)</a:t>
            </a:r>
            <a:br>
              <a:rPr lang="ru-RU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</a:br>
            <a:endParaRPr lang="ru-RU" b="1" dirty="0" smtClean="0"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</a:endParaRPr>
          </a:p>
          <a:p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420888"/>
            <a:ext cx="30243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endParaRPr lang="ru-RU" dirty="0" smtClean="0"/>
          </a:p>
          <a:p>
            <a:pPr algn="ctr">
              <a:lnSpc>
                <a:spcPct val="100000"/>
              </a:lnSpc>
            </a:pPr>
            <a:r>
              <a:rPr lang="ru-RU" dirty="0" smtClean="0"/>
              <a:t>Меня </a:t>
            </a:r>
            <a:r>
              <a:rPr lang="ru-RU" dirty="0" err="1"/>
              <a:t>фиалкою</a:t>
            </a:r>
            <a:r>
              <a:rPr lang="ru-RU" dirty="0"/>
              <a:t> зовут.</a:t>
            </a:r>
          </a:p>
          <a:p>
            <a:pPr algn="ctr">
              <a:lnSpc>
                <a:spcPct val="100000"/>
              </a:lnSpc>
            </a:pPr>
            <a:r>
              <a:rPr lang="ru-RU" dirty="0"/>
              <a:t>Так называй меня </a:t>
            </a:r>
          </a:p>
          <a:p>
            <a:pPr algn="ctr">
              <a:lnSpc>
                <a:spcPct val="100000"/>
              </a:lnSpc>
            </a:pPr>
            <a:r>
              <a:rPr lang="ru-RU" dirty="0"/>
              <a:t>и ты. </a:t>
            </a:r>
          </a:p>
          <a:p>
            <a:pPr algn="ctr">
              <a:lnSpc>
                <a:spcPct val="100000"/>
              </a:lnSpc>
            </a:pPr>
            <a:r>
              <a:rPr lang="ru-RU" dirty="0"/>
              <a:t>Пусть на окне твоем</a:t>
            </a:r>
          </a:p>
          <a:p>
            <a:pPr algn="ctr">
              <a:lnSpc>
                <a:spcPct val="100000"/>
              </a:lnSpc>
            </a:pPr>
            <a:r>
              <a:rPr lang="ru-RU" dirty="0"/>
              <a:t> растут</a:t>
            </a:r>
          </a:p>
          <a:p>
            <a:pPr algn="ctr">
              <a:lnSpc>
                <a:spcPct val="100000"/>
              </a:lnSpc>
            </a:pPr>
            <a:r>
              <a:rPr lang="ru-RU" dirty="0"/>
              <a:t>Мои веселые цветы.</a:t>
            </a:r>
          </a:p>
        </p:txBody>
      </p:sp>
      <p:pic>
        <p:nvPicPr>
          <p:cNvPr id="4" name="Picture 2" descr="http://fb.ru/misc/i/gallery/9009/1616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4813" y="1491061"/>
            <a:ext cx="4827627" cy="38758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972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132856"/>
            <a:ext cx="331236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Алое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Я тоже в комнате расту,</a:t>
            </a:r>
            <a:br>
              <a:rPr lang="ru-RU" dirty="0"/>
            </a:br>
            <a:r>
              <a:rPr lang="ru-RU" dirty="0"/>
              <a:t>И пусть я без цветов-Тебе я ранки залечу</a:t>
            </a:r>
            <a:br>
              <a:rPr lang="ru-RU" dirty="0"/>
            </a:br>
            <a:r>
              <a:rPr lang="ru-RU" dirty="0"/>
              <a:t> Без всяких докторов. </a:t>
            </a:r>
          </a:p>
        </p:txBody>
      </p:sp>
      <p:pic>
        <p:nvPicPr>
          <p:cNvPr id="3" name="Picture 4" descr="http://cherry-lady.com.ua/images/sampledata/roslyny/legendy-alo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845029"/>
            <a:ext cx="4067271" cy="49908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219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564904"/>
            <a:ext cx="352839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Бегония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Вот цветет бегония, Пышная красавица. Красотой своей она </a:t>
            </a:r>
            <a:br>
              <a:rPr lang="ru-RU" dirty="0"/>
            </a:br>
            <a:r>
              <a:rPr lang="ru-RU" dirty="0"/>
              <a:t>Во всем мире славится. </a:t>
            </a:r>
          </a:p>
        </p:txBody>
      </p:sp>
      <p:pic>
        <p:nvPicPr>
          <p:cNvPr id="3" name="Picture 2" descr="http://x-flowers.ru/uploads/posts/2012-01/1326739638_begoni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0227" y="863060"/>
            <a:ext cx="4548237" cy="455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7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420887"/>
            <a:ext cx="315009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Традесканция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dirty="0"/>
              <a:t>Традесканцией зовусь я, </a:t>
            </a:r>
            <a:br>
              <a:rPr lang="ru-RU" dirty="0"/>
            </a:br>
            <a:r>
              <a:rPr lang="ru-RU" dirty="0"/>
              <a:t>В светлом зале любо мне,</a:t>
            </a:r>
            <a:br>
              <a:rPr lang="ru-RU" dirty="0"/>
            </a:br>
            <a:r>
              <a:rPr lang="ru-RU" dirty="0" err="1"/>
              <a:t>Занавесочкой</a:t>
            </a:r>
            <a:r>
              <a:rPr lang="ru-RU" dirty="0"/>
              <a:t> зеленой </a:t>
            </a:r>
            <a:br>
              <a:rPr lang="ru-RU" dirty="0"/>
            </a:br>
            <a:r>
              <a:rPr lang="ru-RU" dirty="0"/>
              <a:t>Я спускаюсь по стене.</a:t>
            </a:r>
          </a:p>
        </p:txBody>
      </p:sp>
      <p:pic>
        <p:nvPicPr>
          <p:cNvPr id="3" name="Picture 2" descr="http://flowers-in-home.ru/wp-content/uploads/2014/02/%D1%82%D1%80%D0%B0%D0%B4%D0%B5%D1%81%D0%BA%D0%B0%D0%BD%D1%86%D0%B8%D1%8F-%D0%BF%D0%B5%D1%80%D0%B5%D1%81%D0%B0%D0%B4%D0%BA%D0%B0.jpg"/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18992" y="836712"/>
            <a:ext cx="4584191" cy="45491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95172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613119"/>
            <a:ext cx="3582144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Бальзамин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b="1" dirty="0"/>
              <a:t>(Ванька мокрый)</a:t>
            </a:r>
            <a:br>
              <a:rPr lang="ru-RU" b="1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ea typeface="Calibri" pitchFamily="34" charset="0"/>
                <a:cs typeface="Times New Roman" pitchFamily="18" charset="0"/>
              </a:rPr>
              <a:t>На  окне цветочков много,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ea typeface="Calibri" pitchFamily="34" charset="0"/>
                <a:cs typeface="Times New Roman" pitchFamily="18" charset="0"/>
              </a:rPr>
              <a:t> Только мокрый – он один: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ea typeface="Calibri" pitchFamily="34" charset="0"/>
                <a:cs typeface="Times New Roman" pitchFamily="18" charset="0"/>
              </a:rPr>
              <a:t> Мокрым Ванькой называют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ea typeface="Calibri" pitchFamily="34" charset="0"/>
                <a:cs typeface="Times New Roman" pitchFamily="18" charset="0"/>
              </a:rPr>
              <a:t> Всем известный бальзамин.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ea typeface="Calibri" pitchFamily="34" charset="0"/>
                <a:cs typeface="Times New Roman" pitchFamily="18" charset="0"/>
              </a:rPr>
              <a:t> Яйцевидной формы листья – 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ea typeface="Calibri" pitchFamily="34" charset="0"/>
                <a:cs typeface="Times New Roman" pitchFamily="18" charset="0"/>
              </a:rPr>
              <a:t> Лист блестящий, </a:t>
            </a:r>
            <a:br>
              <a:rPr lang="ru-RU" dirty="0">
                <a:ea typeface="Calibri" pitchFamily="34" charset="0"/>
                <a:cs typeface="Times New Roman" pitchFamily="18" charset="0"/>
              </a:rPr>
            </a:br>
            <a:r>
              <a:rPr lang="ru-RU" dirty="0">
                <a:ea typeface="Calibri" pitchFamily="34" charset="0"/>
                <a:cs typeface="Times New Roman" pitchFamily="18" charset="0"/>
              </a:rPr>
              <a:t> В зубьях край.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ea typeface="Calibri" pitchFamily="34" charset="0"/>
                <a:cs typeface="Times New Roman" pitchFamily="18" charset="0"/>
              </a:rPr>
              <a:t> Влагу очень Ванька любит – 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ea typeface="Calibri" pitchFamily="34" charset="0"/>
                <a:cs typeface="Times New Roman" pitchFamily="18" charset="0"/>
              </a:rPr>
              <a:t> Так что, помни, поливай!</a:t>
            </a:r>
            <a:endParaRPr lang="ru-RU" dirty="0"/>
          </a:p>
        </p:txBody>
      </p:sp>
      <p:pic>
        <p:nvPicPr>
          <p:cNvPr id="3" name="Picture 4" descr="http://cvetopt.ru/data/23/90/Balzamin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69548" y="1181116"/>
            <a:ext cx="4096634" cy="4495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156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3.8|8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3.9|6.4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9|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1.9|3.9|2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92</TotalTime>
  <Words>165</Words>
  <Application>Microsoft Office PowerPoint</Application>
  <PresentationFormat>Экран (4:3)</PresentationFormat>
  <Paragraphs>52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Остин</vt:lpstr>
      <vt:lpstr>Презентация  «Комнатные растения»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Растения – целители и врачеватели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«Комнатные растения»</dc:title>
  <dc:creator>anna</dc:creator>
  <cp:lastModifiedBy>АННА</cp:lastModifiedBy>
  <cp:revision>9</cp:revision>
  <dcterms:created xsi:type="dcterms:W3CDTF">2022-02-10T18:29:27Z</dcterms:created>
  <dcterms:modified xsi:type="dcterms:W3CDTF">2022-02-11T10:15:01Z</dcterms:modified>
</cp:coreProperties>
</file>