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5" r:id="rId3"/>
    <p:sldId id="257" r:id="rId4"/>
    <p:sldId id="264" r:id="rId5"/>
    <p:sldId id="266" r:id="rId6"/>
    <p:sldId id="267" r:id="rId7"/>
  </p:sldIdLst>
  <p:sldSz cx="6858000" cy="9906000" type="A4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6" d="100"/>
          <a:sy n="76" d="100"/>
        </p:scale>
        <p:origin x="-3360" y="-114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14350" y="3077286"/>
            <a:ext cx="5829300" cy="212336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D8624E-C943-4EB9-9652-84D0BF08E27F}" type="datetimeFigureOut">
              <a:rPr lang="ru-RU" smtClean="0"/>
              <a:t>07.04.2020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5472A2-DBE2-4EF9-B219-D66E994D3B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37562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D8624E-C943-4EB9-9652-84D0BF08E27F}" type="datetimeFigureOut">
              <a:rPr lang="ru-RU" smtClean="0"/>
              <a:t>07.04.2020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5472A2-DBE2-4EF9-B219-D66E994D3B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10662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72050" y="396704"/>
            <a:ext cx="1543050" cy="845220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396704"/>
            <a:ext cx="4514850" cy="845220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D8624E-C943-4EB9-9652-84D0BF08E27F}" type="datetimeFigureOut">
              <a:rPr lang="ru-RU" smtClean="0"/>
              <a:t>07.04.2020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5472A2-DBE2-4EF9-B219-D66E994D3B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83759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D8624E-C943-4EB9-9652-84D0BF08E27F}" type="datetimeFigureOut">
              <a:rPr lang="ru-RU" smtClean="0"/>
              <a:t>07.04.2020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5472A2-DBE2-4EF9-B219-D66E994D3B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81208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35" y="6365524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41735" y="4198589"/>
            <a:ext cx="5829300" cy="216693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D8624E-C943-4EB9-9652-84D0BF08E27F}" type="datetimeFigureOut">
              <a:rPr lang="ru-RU" smtClean="0"/>
              <a:t>07.04.2020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5472A2-DBE2-4EF9-B219-D66E994D3B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11932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342900" y="2311402"/>
            <a:ext cx="3028950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486150" y="2311402"/>
            <a:ext cx="3028950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D8624E-C943-4EB9-9652-84D0BF08E27F}" type="datetimeFigureOut">
              <a:rPr lang="ru-RU" smtClean="0"/>
              <a:t>07.04.2020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5472A2-DBE2-4EF9-B219-D66E994D3B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80706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2" y="2217385"/>
            <a:ext cx="303014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42902" y="3141486"/>
            <a:ext cx="303014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3483769" y="2217385"/>
            <a:ext cx="3031332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3483769" y="3141486"/>
            <a:ext cx="3031332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D8624E-C943-4EB9-9652-84D0BF08E27F}" type="datetimeFigureOut">
              <a:rPr lang="ru-RU" smtClean="0"/>
              <a:t>07.04.2020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5472A2-DBE2-4EF9-B219-D66E994D3B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93566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D8624E-C943-4EB9-9652-84D0BF08E27F}" type="datetimeFigureOut">
              <a:rPr lang="ru-RU" smtClean="0"/>
              <a:t>07.04.2020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5472A2-DBE2-4EF9-B219-D66E994D3B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10419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D8624E-C943-4EB9-9652-84D0BF08E27F}" type="datetimeFigureOut">
              <a:rPr lang="ru-RU" smtClean="0"/>
              <a:t>07.04.2020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5472A2-DBE2-4EF9-B219-D66E994D3B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17088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2" y="394405"/>
            <a:ext cx="2256235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681289" y="394410"/>
            <a:ext cx="3833812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42902" y="2072924"/>
            <a:ext cx="2256235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D8624E-C943-4EB9-9652-84D0BF08E27F}" type="datetimeFigureOut">
              <a:rPr lang="ru-RU" smtClean="0"/>
              <a:t>07.04.2020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5472A2-DBE2-4EF9-B219-D66E994D3B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98482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4216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344216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D8624E-C943-4EB9-9652-84D0BF08E27F}" type="datetimeFigureOut">
              <a:rPr lang="ru-RU" smtClean="0"/>
              <a:t>07.04.2020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5472A2-DBE2-4EF9-B219-D66E994D3B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90815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311402"/>
            <a:ext cx="6172200" cy="65375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342900" y="9181399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D8624E-C943-4EB9-9652-84D0BF08E27F}" type="datetimeFigureOut">
              <a:rPr lang="ru-RU" smtClean="0"/>
              <a:t>07.04.2020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343150" y="9181399"/>
            <a:ext cx="21717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4914900" y="9181399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5472A2-DBE2-4EF9-B219-D66E994D3B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86726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42900" y="560512"/>
            <a:ext cx="6172200" cy="1944216"/>
          </a:xfrm>
        </p:spPr>
        <p:txBody>
          <a:bodyPr>
            <a:normAutofit fontScale="90000"/>
          </a:bodyPr>
          <a:lstStyle/>
          <a:p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3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Консультация </a:t>
            </a:r>
            <a:r>
              <a:rPr lang="ru-RU" sz="3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для родителей</a:t>
            </a:r>
            <a:br>
              <a:rPr lang="ru-RU" sz="3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«Учимся играть дома в сюжетно-ролевые игры»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548680" y="2504728"/>
            <a:ext cx="5832648" cy="6344176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       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Уважаемые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родители!</a:t>
            </a:r>
          </a:p>
          <a:p>
            <a:pPr marL="0" indent="0" algn="just"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Я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хочу Вам рассказать о том, какие сюжеты лучше выбрать для игр с малышом и как в них правильно играть, чтобы игра не только развлекала, но развивала и обучала Вашего ребенка.</a:t>
            </a:r>
          </a:p>
          <a:p>
            <a:pPr marL="0" indent="0" algn="just"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Как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и любому другому навыку, играть детей нужно учить. И главный способ учебы подражание.</a:t>
            </a:r>
          </a:p>
          <a:p>
            <a:pPr marL="0" indent="0" algn="just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8273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342900" y="560514"/>
            <a:ext cx="6172200" cy="8208910"/>
          </a:xfrm>
        </p:spPr>
        <p:txBody>
          <a:bodyPr>
            <a:normAutofit fontScale="92500"/>
          </a:bodyPr>
          <a:lstStyle/>
          <a:p>
            <a:pPr marL="0" indent="0" algn="ctr">
              <a:buNone/>
            </a:pPr>
            <a:r>
              <a:rPr lang="ru-RU" sz="28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Какие сюжетно-ролевые игры можно организовать дома?</a:t>
            </a:r>
          </a:p>
          <a:p>
            <a:pPr marL="0" indent="0" algn="just">
              <a:buNone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От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фантазии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и творчества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родителей будет зависеть разнообразие игр в семье: кто-то с увлечением займётся строительством космического корабля, кто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то станет доктором и примется лечить игрушки, а кто-то поиграет с ребёнком в магазин, в библиотеку. Таким образом, родители познакомят детей с миром ситуаций, встречающихся в повседневной жизни, разовьют воображение ребёнка, а также у детей появится возможность примерить на себя роль взрослого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endParaRPr lang="ru-RU" sz="28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ru-RU" sz="28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Сколько времени нужно уделять игре?</a:t>
            </a:r>
            <a:endParaRPr lang="ru-RU" sz="28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Каждый ребёнок индивидуален, поэтому временных ограничителей для проведения игры нет. </a:t>
            </a:r>
            <a:endParaRPr lang="ru-RU" dirty="0"/>
          </a:p>
          <a:p>
            <a:pPr marL="0" indent="0">
              <a:buNone/>
            </a:pP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4155689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32656" y="632521"/>
            <a:ext cx="6172200" cy="883893"/>
          </a:xfrm>
        </p:spPr>
        <p:txBody>
          <a:bodyPr>
            <a:noAutofit/>
          </a:bodyPr>
          <a:lstStyle/>
          <a:p>
            <a:r>
              <a:rPr lang="ru-RU" sz="24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Роль сюжетно-ролевой игры в жизни дошкольника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32656" y="1424609"/>
            <a:ext cx="6172200" cy="8064897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Сюжетно-ролевые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игры играют немаловажную роль в развитии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ребенка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. В таких играх существуют определенные правила, которые воспитывают у детей умение контролировать свое поведение, что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способствует формированию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характера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 algn="just"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Наиболее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часто дети берут за основу профессиональную деятельность (доктор, летчик, продавец, учитель), семейную жизнь, сказочные сюжеты (кукольный  театр).  Во  время  игры  дети  учатся  соблюдать  оговоренные правила и достигать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компромиссов. Сюжетно-ролевые 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игры  развивают  фантазию  ребенка,  учат смотреть на ситуацию с разных сторон. Понаблюдав за тем, как дети играют в семью, вы и сами можете узнать много нового.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если Ваш ребенок, играя роль мамы, бегает по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дому и вечно куда-то опаздывает,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а играя роль папы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– чаще всего лежит на диване и смотрит телевизор,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есть повод задуматься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 algn="just"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89866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342900" y="560514"/>
            <a:ext cx="6172200" cy="9073008"/>
          </a:xfrm>
        </p:spPr>
        <p:txBody>
          <a:bodyPr>
            <a:normAutofit fontScale="25000" lnSpcReduction="20000"/>
          </a:bodyPr>
          <a:lstStyle/>
          <a:p>
            <a:pPr marL="0" indent="0" algn="ctr">
              <a:buNone/>
            </a:pPr>
            <a:r>
              <a:rPr lang="ru-RU" sz="76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Роль </a:t>
            </a:r>
            <a:r>
              <a:rPr lang="ru-RU" sz="7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родителей в </a:t>
            </a:r>
            <a:r>
              <a:rPr lang="ru-RU" sz="76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игре</a:t>
            </a:r>
          </a:p>
          <a:p>
            <a:pPr marL="0" indent="0" algn="just">
              <a:buNone/>
            </a:pPr>
            <a:r>
              <a:rPr lang="en-US" sz="7600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Постоянное </a:t>
            </a:r>
            <a:r>
              <a:rPr lang="ru-RU" sz="8000" dirty="0">
                <a:latin typeface="Times New Roman" pitchFamily="18" charset="0"/>
                <a:cs typeface="Times New Roman" pitchFamily="18" charset="0"/>
              </a:rPr>
              <a:t>присутствие взрослого, когда ребенок охотится за пиратами вовсе не обязательно. Ребенок должен учиться развивать свою фантазию и логическое мышление самостоятельно. Взрослый – это наблюдатель, который способен изменить или исправить ситуацию. Взрослый – это </a:t>
            </a: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второстепенный </a:t>
            </a:r>
            <a:r>
              <a:rPr lang="ru-RU" sz="8000" dirty="0">
                <a:latin typeface="Times New Roman" pitchFamily="18" charset="0"/>
                <a:cs typeface="Times New Roman" pitchFamily="18" charset="0"/>
              </a:rPr>
              <a:t>герой ролевых игр по сравнению с ребенком, который непременно - главный герой.</a:t>
            </a:r>
          </a:p>
          <a:p>
            <a:pPr marL="0" indent="0" algn="just">
              <a:buNone/>
            </a:pPr>
            <a:r>
              <a:rPr lang="en-US" sz="8000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Разумно </a:t>
            </a:r>
            <a:r>
              <a:rPr lang="ru-RU" sz="8000" dirty="0">
                <a:latin typeface="Times New Roman" pitchFamily="18" charset="0"/>
                <a:cs typeface="Times New Roman" pitchFamily="18" charset="0"/>
              </a:rPr>
              <a:t>вмешаться взрослому, когда игра приобретает жестокий сюжет, герои превращаются в злодеев. При этом не спешите остановить игру, а лучше вспомните, насколько хорошо вы объяснили своему чаду понятия добра и зла, хорошего и плохого? Возможно, стоит повторить урок, и предотвратить возникновение подобных игр? </a:t>
            </a: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Поэтому </a:t>
            </a:r>
            <a:r>
              <a:rPr lang="ru-RU" sz="8000" dirty="0">
                <a:latin typeface="Times New Roman" pitchFamily="18" charset="0"/>
                <a:cs typeface="Times New Roman" pitchFamily="18" charset="0"/>
              </a:rPr>
              <a:t>старайтесь контролировать литературу и зрелища, которые получает ваш ребёнок. И если уж он ни дня не может прожить без какого-нибудь сомнительного мультика, посмотрите его вместе с малышом. </a:t>
            </a: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Если </a:t>
            </a:r>
            <a:r>
              <a:rPr lang="ru-RU" sz="8000" dirty="0">
                <a:latin typeface="Times New Roman" pitchFamily="18" charset="0"/>
                <a:cs typeface="Times New Roman" pitchFamily="18" charset="0"/>
              </a:rPr>
              <a:t>очевидно, что ребенок сознательно играет в жестокую и злую игру, дайте ему выговориться, может это – скопившаяся агрессия и ей необходим выход. Подумайте над её природой. Затем заинтересуйте ребенка новой интересной игрой. Помогите плохим героям превратиться в хороших</a:t>
            </a:r>
            <a:r>
              <a:rPr lang="ru-RU" sz="8000" dirty="0">
                <a:latin typeface="Times New Roman" pitchFamily="18" charset="0"/>
                <a:cs typeface="Times New Roman" pitchFamily="18" charset="0"/>
              </a:rPr>
              <a:t>. </a:t>
            </a:r>
            <a:endParaRPr lang="en-US" sz="80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r>
              <a:rPr lang="en-US" sz="8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8000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8000" dirty="0">
                <a:latin typeface="Times New Roman" pitchFamily="18" charset="0"/>
                <a:cs typeface="Times New Roman" pitchFamily="18" charset="0"/>
              </a:rPr>
              <a:t>ходе игры взрослый показывает, как и о чем можно говорить    с другими людьми, как благодарить, прощаться, выражать негодование, не соглашаться, выражать обиду. Можно предложить ребенку поменяться с вами ролями, ему это нравится.</a:t>
            </a:r>
          </a:p>
          <a:p>
            <a:pPr marL="0" indent="0" algn="just">
              <a:buNone/>
            </a:pPr>
            <a:endParaRPr lang="ru-RU" sz="7600" dirty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endParaRPr lang="ru-RU" sz="7600" dirty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endParaRPr lang="ru-RU" sz="43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55689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76672" y="632520"/>
            <a:ext cx="6038428" cy="8856984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18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Как родителям научить ребенка играть в сюжетно-ролевые игры?</a:t>
            </a:r>
          </a:p>
          <a:p>
            <a:pPr marL="0" indent="0">
              <a:buNone/>
            </a:pPr>
            <a:r>
              <a:rPr lang="ru-RU" sz="1700" b="1" dirty="0">
                <a:latin typeface="Times New Roman" pitchFamily="18" charset="0"/>
                <a:cs typeface="Times New Roman" pitchFamily="18" charset="0"/>
              </a:rPr>
              <a:t>- до 3-х лет:</a:t>
            </a:r>
          </a:p>
          <a:p>
            <a:pPr marL="0" indent="0">
              <a:buNone/>
            </a:pPr>
            <a:r>
              <a:rPr lang="ru-RU" sz="1700" dirty="0">
                <a:latin typeface="Times New Roman" pitchFamily="18" charset="0"/>
                <a:cs typeface="Times New Roman" pitchFamily="18" charset="0"/>
              </a:rPr>
              <a:t>• Сначала ребенка знакомьте с предметами (например, кукла или машинка).</a:t>
            </a:r>
          </a:p>
          <a:p>
            <a:pPr marL="0" indent="0">
              <a:buNone/>
            </a:pPr>
            <a:r>
              <a:rPr lang="ru-RU" sz="1700" dirty="0">
                <a:latin typeface="Times New Roman" pitchFamily="18" charset="0"/>
                <a:cs typeface="Times New Roman" pitchFamily="18" charset="0"/>
              </a:rPr>
              <a:t>• Учите выполнять действия с этими предметами (куколку надо побаюкать, а машинку везти)</a:t>
            </a:r>
          </a:p>
          <a:p>
            <a:pPr marL="0" indent="0">
              <a:buNone/>
            </a:pPr>
            <a:r>
              <a:rPr lang="ru-RU" sz="1700" dirty="0">
                <a:latin typeface="Times New Roman" pitchFamily="18" charset="0"/>
                <a:cs typeface="Times New Roman" pitchFamily="18" charset="0"/>
              </a:rPr>
              <a:t>• Усложняйте правила игры, появляются несколько предметов и несколько действий: куклу сначала баюкают, затем укладывают в кровать (появляется второй предмет и второе действие), накрывают одеялом (появляется третий предмет и третье действие).</a:t>
            </a:r>
          </a:p>
          <a:p>
            <a:pPr marL="0" indent="0">
              <a:buNone/>
            </a:pPr>
            <a:r>
              <a:rPr lang="ru-RU" sz="1700" dirty="0">
                <a:latin typeface="Times New Roman" pitchFamily="18" charset="0"/>
                <a:cs typeface="Times New Roman" pitchFamily="18" charset="0"/>
              </a:rPr>
              <a:t>• У ребенка до трех лет еще не сформировалось свое «Я». Ребенок отождествляет себя со взрослыми, поэтому он проецирует взрослую жизнь на себя через игру. Хотя это еще не полноценная игра, а только ее начало – в игре отсутствует диалог.</a:t>
            </a:r>
          </a:p>
          <a:p>
            <a:pPr marL="0" indent="0">
              <a:buNone/>
            </a:pPr>
            <a:r>
              <a:rPr lang="ru-RU" sz="1700" b="1" dirty="0">
                <a:latin typeface="Times New Roman" pitchFamily="18" charset="0"/>
                <a:cs typeface="Times New Roman" pitchFamily="18" charset="0"/>
              </a:rPr>
              <a:t>- 3-4 года: </a:t>
            </a:r>
          </a:p>
          <a:p>
            <a:pPr marL="0" indent="0">
              <a:buNone/>
            </a:pPr>
            <a:r>
              <a:rPr lang="ru-RU" sz="1700" dirty="0">
                <a:latin typeface="Times New Roman" pitchFamily="18" charset="0"/>
                <a:cs typeface="Times New Roman" pitchFamily="18" charset="0"/>
              </a:rPr>
              <a:t>• Чем больше ребенок будет знать предметов и действий с данным предметом, тем разнообразнее будут в дальнейшем его игры. А самих таких предметов (как и во взрослой жизни) может быть великое множество.</a:t>
            </a:r>
          </a:p>
          <a:p>
            <a:pPr marL="0" indent="0">
              <a:buNone/>
            </a:pP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• </a:t>
            </a:r>
            <a:r>
              <a:rPr lang="ru-RU" sz="1700" dirty="0">
                <a:latin typeface="Times New Roman" pitchFamily="18" charset="0"/>
                <a:cs typeface="Times New Roman" pitchFamily="18" charset="0"/>
              </a:rPr>
              <a:t>Ребенок начинает брать на себя роли, возникают непродолжительные диалоги. Игра остается непродолжительной по времени. Ребенок начинает комбинировать события. Например, девочка играет роль «мамы», а кукла – это ее «дочка». «Мама» накрыла на стол и тут входит настоящая мама, которая входит в роль «гостьи» с другой куклой «своей дочкой». «Гостья» вступает в диалог с «мамой», спрашивает о чем-то («как дела?»). «Мама» предлагает выпить вместе чай, так как у нее «накрыт стол». – Так возникают первые диалоги, и усложняется игра.</a:t>
            </a:r>
          </a:p>
          <a:p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775213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76672" y="632520"/>
            <a:ext cx="5904656" cy="8216384"/>
          </a:xfrm>
        </p:spPr>
        <p:txBody>
          <a:bodyPr>
            <a:normAutofit fontScale="70000" lnSpcReduction="20000"/>
          </a:bodyPr>
          <a:lstStyle/>
          <a:p>
            <a:pPr marL="0" indent="0">
              <a:spcAft>
                <a:spcPts val="0"/>
              </a:spcAft>
              <a:buNone/>
            </a:pPr>
            <a:r>
              <a:rPr lang="ru-RU" b="1" dirty="0">
                <a:solidFill>
                  <a:srgbClr val="000000"/>
                </a:solidFill>
                <a:latin typeface="Times New Roman"/>
                <a:ea typeface="Times New Roman"/>
              </a:rPr>
              <a:t>- 4-5 лет: </a:t>
            </a: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</a:rPr>
              <a:t/>
            </a:r>
            <a:br>
              <a:rPr lang="ru-RU" dirty="0">
                <a:solidFill>
                  <a:srgbClr val="000000"/>
                </a:solidFill>
                <a:latin typeface="Times New Roman"/>
                <a:ea typeface="Times New Roman"/>
              </a:rPr>
            </a:b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</a:rPr>
              <a:t>• Становятся более развернутые сюжеты. У детей становится больше опыта, например, играя в больницу, у них уже ни один врач, который лечит, принимают «специалисты». Есть пациент(ы), медсестры.</a:t>
            </a:r>
            <a:br>
              <a:rPr lang="ru-RU" dirty="0">
                <a:solidFill>
                  <a:srgbClr val="000000"/>
                </a:solidFill>
                <a:latin typeface="Times New Roman"/>
                <a:ea typeface="Times New Roman"/>
              </a:rPr>
            </a:b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</a:rPr>
              <a:t>• Как правило, ребенок уже вносит в игру свои предложения.</a:t>
            </a:r>
            <a:br>
              <a:rPr lang="ru-RU" dirty="0">
                <a:solidFill>
                  <a:srgbClr val="000000"/>
                </a:solidFill>
                <a:latin typeface="Times New Roman"/>
                <a:ea typeface="Times New Roman"/>
              </a:rPr>
            </a:b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</a:rPr>
              <a:t>• Дети объединяют несколько сюжетных игр в одну игру. Например, идет игра «в семью», тут же «в семье» может возникнуть ситуация – «ребенок заболел». Возникает следующий сюжет игры «Больница». А до «больницы» нужно «доехать», поэтому можно пригласить в игру «водителя скорой помощи».</a:t>
            </a:r>
            <a:br>
              <a:rPr lang="ru-RU" dirty="0">
                <a:solidFill>
                  <a:srgbClr val="000000"/>
                </a:solidFill>
                <a:latin typeface="Times New Roman"/>
                <a:ea typeface="Times New Roman"/>
              </a:rPr>
            </a:b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</a:rPr>
              <a:t>• Активно развиваются ролевые диалоги.</a:t>
            </a:r>
            <a:endParaRPr lang="ru-RU" sz="2800" dirty="0">
              <a:latin typeface="Times New Roman"/>
              <a:ea typeface="Times New Roman"/>
            </a:endParaRPr>
          </a:p>
          <a:p>
            <a:pPr marL="0" indent="0">
              <a:spcAft>
                <a:spcPts val="0"/>
              </a:spcAft>
              <a:buNone/>
            </a:pPr>
            <a:r>
              <a:rPr lang="ru-RU" b="1" dirty="0" smtClean="0">
                <a:solidFill>
                  <a:srgbClr val="000000"/>
                </a:solidFill>
                <a:latin typeface="Times New Roman"/>
                <a:ea typeface="Times New Roman"/>
              </a:rPr>
              <a:t>- 5-7 лет:</a:t>
            </a: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</a:rPr>
              <a:t/>
            </a:r>
            <a:br>
              <a:rPr lang="ru-RU" dirty="0">
                <a:solidFill>
                  <a:srgbClr val="000000"/>
                </a:solidFill>
                <a:latin typeface="Times New Roman"/>
                <a:ea typeface="Times New Roman"/>
              </a:rPr>
            </a:b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</a:rPr>
              <a:t>• Развернутые сюжеты игр, детализация сюжетов. Дети вносят все больше и больше предложений в игру, поэтому игра становится продолжительней по времени и интересней по сюжету. Все события для игр дети берут из реальной жизни.</a:t>
            </a:r>
            <a:endParaRPr lang="ru-RU" sz="2800" dirty="0">
              <a:latin typeface="Times New Roman"/>
              <a:ea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0910931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125</TotalTime>
  <Words>782</Words>
  <Application>Microsoft Office PowerPoint</Application>
  <PresentationFormat>Лист A4 (210x297 мм)</PresentationFormat>
  <Paragraphs>29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 Консультация для родителей «Учимся играть дома в сюжетно-ролевые игры» </vt:lpstr>
      <vt:lpstr>Презентация PowerPoint</vt:lpstr>
      <vt:lpstr>Роль сюжетно-ролевой игры в жизни дошкольника 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Иван</dc:creator>
  <cp:lastModifiedBy>BEST</cp:lastModifiedBy>
  <cp:revision>20</cp:revision>
  <dcterms:created xsi:type="dcterms:W3CDTF">2019-10-14T16:15:48Z</dcterms:created>
  <dcterms:modified xsi:type="dcterms:W3CDTF">2020-04-07T19:53:03Z</dcterms:modified>
</cp:coreProperties>
</file>