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92" r:id="rId3"/>
    <p:sldId id="260" r:id="rId4"/>
    <p:sldId id="299" r:id="rId5"/>
    <p:sldId id="300" r:id="rId6"/>
    <p:sldId id="290" r:id="rId7"/>
    <p:sldId id="264" r:id="rId8"/>
    <p:sldId id="261" r:id="rId9"/>
    <p:sldId id="266" r:id="rId10"/>
    <p:sldId id="293" r:id="rId11"/>
    <p:sldId id="265" r:id="rId12"/>
    <p:sldId id="267" r:id="rId13"/>
    <p:sldId id="296" r:id="rId14"/>
    <p:sldId id="297" r:id="rId15"/>
    <p:sldId id="268" r:id="rId16"/>
    <p:sldId id="262" r:id="rId17"/>
    <p:sldId id="272" r:id="rId18"/>
    <p:sldId id="273" r:id="rId19"/>
    <p:sldId id="294" r:id="rId20"/>
    <p:sldId id="277" r:id="rId21"/>
    <p:sldId id="271" r:id="rId22"/>
    <p:sldId id="280" r:id="rId23"/>
    <p:sldId id="298" r:id="rId24"/>
    <p:sldId id="275" r:id="rId25"/>
    <p:sldId id="281" r:id="rId26"/>
    <p:sldId id="291" r:id="rId27"/>
    <p:sldId id="295" r:id="rId28"/>
    <p:sldId id="279" r:id="rId29"/>
    <p:sldId id="30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DA8341-4B7B-4F43-9A5E-711F14242F8E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B965ED-086F-4594-8D62-3EA3B6341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8710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DF914-045A-43E9-B529-9540471876EE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2098D-CF0E-4B40-99A3-3B632A269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412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A7D32-63F4-4999-AB55-5BE640D8B49B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1FBB9-460C-4AEE-9636-5C54CEE72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99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82BDF-665B-4977-AC29-C1722A9D5AEC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DE0B9-870D-4F72-85D3-D05B76D36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5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57B1-0EA1-476C-9FAD-6A1F8BA1C7D2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770DF-0DB9-4877-AC9C-0183DD6B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89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99D61-E57F-49BB-AE8C-E3B17DEE4E7F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5B32-0AE2-4432-8D7A-A2E3E4D5E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350B1-2545-4F11-863F-08DCE9E9C200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42C06-E45A-466F-96A8-6D7F4D3BF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1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0F54A-3C98-4EF6-9B75-488FDB14CAFE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36F27-92BC-444C-8552-46C839E43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23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D2C17-CEF3-44AE-A99A-420FA2C33503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D2670-471A-4238-B715-C4234CABA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1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BE8D2-2D28-4019-96E8-946F68211756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948DA-7CE7-4A2F-B824-54FD8BB21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9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007D6-F569-49BC-AE73-A3E685F39AA4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6930C-AD8F-4134-993F-A4ED4ADF8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933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20EC8-BCD2-4549-97CF-FDF475010154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0A412-BD0E-4440-9CFD-37DD47ECF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97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A0294D-E6A4-4ED4-A267-27E0CC6F7F20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7D377E-49DF-46E0-9E5B-2F7A27F83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</p:txBody>
      </p:sp>
      <p:sp>
        <p:nvSpPr>
          <p:cNvPr id="2052" name="Rectangle 4"/>
          <p:cNvSpPr>
            <a:spLocks noGrp="1"/>
          </p:cNvSpPr>
          <p:nvPr>
            <p:ph type="subTitle" idx="4294967295"/>
          </p:nvPr>
        </p:nvSpPr>
        <p:spPr>
          <a:xfrm>
            <a:off x="827088" y="3068638"/>
            <a:ext cx="7921625" cy="22320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 Культура раннего Возрождения в Италии »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250825" y="333375"/>
            <a:ext cx="8642350" cy="863600"/>
          </a:xfrm>
          <a:prstGeom prst="bevel">
            <a:avLst>
              <a:gd name="adj" fmla="val 12500"/>
            </a:avLst>
          </a:prstGeom>
          <a:solidFill>
            <a:srgbClr val="0080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История Средних веков, 6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113" y="836613"/>
            <a:ext cx="7272337" cy="4432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+mj-ea"/>
                <a:cs typeface="+mj-cs"/>
              </a:rPr>
              <a:t>Проблема 2:</a:t>
            </a:r>
          </a:p>
          <a:p>
            <a:pPr>
              <a:defRPr/>
            </a:pPr>
            <a:endParaRPr lang="ru-RU" sz="4400" b="1" dirty="0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+mj-ea"/>
              <a:cs typeface="+mj-cs"/>
            </a:endParaRPr>
          </a:p>
          <a:p>
            <a:pPr>
              <a:defRPr/>
            </a:pPr>
            <a:r>
              <a:rPr lang="ru-RU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+mj-ea"/>
                <a:cs typeface="+mj-cs"/>
              </a:rPr>
              <a:t>Кого мы называем гуманистами?</a:t>
            </a:r>
          </a:p>
          <a:p>
            <a:pPr>
              <a:defRPr/>
            </a:pPr>
            <a:endParaRPr lang="ru-RU" sz="4400" b="1" dirty="0">
              <a:solidFill>
                <a:prstClr val="whit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+mj-ea"/>
              <a:cs typeface="+mj-cs"/>
            </a:endParaRPr>
          </a:p>
          <a:p>
            <a:pPr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+mj-ea"/>
                <a:cs typeface="+mj-cs"/>
              </a:rPr>
              <a:t>Читаем стр.238-239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7" name="Rectangle 6"/>
          <p:cNvSpPr>
            <a:spLocks noGrp="1"/>
          </p:cNvSpPr>
          <p:nvPr>
            <p:ph type="body" sz="half" idx="2"/>
          </p:nvPr>
        </p:nvSpPr>
        <p:spPr>
          <a:xfrm>
            <a:off x="3779838" y="1196975"/>
            <a:ext cx="5113337" cy="525621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3200" b="1" smtClean="0">
                <a:solidFill>
                  <a:schemeClr val="bg1"/>
                </a:solidFill>
                <a:latin typeface="Arial" pitchFamily="34" charset="0"/>
              </a:rPr>
              <a:t>« Любители мудрости» изучали латинский и греческий языки. Разыскивали античные статуи и рукописи, переписывали и изучали произведения античной литературы.</a:t>
            </a:r>
          </a:p>
        </p:txBody>
      </p:sp>
      <p:pic>
        <p:nvPicPr>
          <p:cNvPr id="11268" name="Picture 21" descr="File:Bramante heracleitus and democritu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5538"/>
            <a:ext cx="3529013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5" descr="170a8be0f4e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3455988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chemeClr val="bg1"/>
                </a:solidFill>
              </a:rPr>
              <a:t>Новое учение о человеке:</a:t>
            </a:r>
          </a:p>
        </p:txBody>
      </p:sp>
      <p:sp>
        <p:nvSpPr>
          <p:cNvPr id="18438" name="Rectangle 6"/>
          <p:cNvSpPr>
            <a:spLocks noGrp="1"/>
          </p:cNvSpPr>
          <p:nvPr>
            <p:ph type="body" sz="half" idx="2"/>
          </p:nvPr>
        </p:nvSpPr>
        <p:spPr>
          <a:xfrm>
            <a:off x="3492500" y="1484313"/>
            <a:ext cx="51181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4400" b="1" u="sng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Гуманизм</a:t>
            </a:r>
            <a:r>
              <a:rPr lang="ru-RU" sz="44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</a:t>
            </a:r>
            <a:r>
              <a:rPr lang="ru-RU" sz="4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 мировоззрение, в центре которого находится идея человека как высшей ценности.</a:t>
            </a:r>
            <a:r>
              <a:rPr lang="ru-RU" sz="4400" b="1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2292" name="Picture 18" descr="46056024_Vincenzo_Catena_Portrait_of_Gian_Giorgio_Trissi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47813"/>
            <a:ext cx="3044825" cy="376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Проблема 3: 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  <a:t>представления о мире и человеке</a:t>
            </a:r>
            <a:endParaRPr lang="ru-RU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850" y="1052513"/>
          <a:ext cx="8496300" cy="5478462"/>
        </p:xfrm>
        <a:graphic>
          <a:graphicData uri="http://schemas.openxmlformats.org/drawingml/2006/table">
            <a:tbl>
              <a:tblPr/>
              <a:tblGrid>
                <a:gridCol w="2255838"/>
                <a:gridCol w="4086225"/>
                <a:gridCol w="2154237"/>
              </a:tblGrid>
              <a:tr h="701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Средние века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Эпоха Возрождения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271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человеку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Человек-греховное существо по своей природе, он не достоин внимания.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528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природе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Природа лишь творение бога, условие жизни. К природе относились потребительски, как к источнику необходимых для жизни вещей.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01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античной культуре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Античная нехристианская культура осуждалась церковью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0516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Богу и церкви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Христианство, церковь играла первостепенную роль в жизни людей.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73025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750" y="476250"/>
          <a:ext cx="8135938" cy="57610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990"/>
                <a:gridCol w="3239975"/>
                <a:gridCol w="3527973"/>
              </a:tblGrid>
              <a:tr h="333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Отношение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Средние века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Эпоха Возрождения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135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К человеку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Человек-греховное существо по своей природе, он не достоин внимания.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Интерес к человеку и его делам, воспевание чувств, изображение реалистичных черт ,цель жизни – в труде на пользу людям.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166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К природе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Природа лишь творение бога, условие жизни. К природе относились потребительски, как к источнику необходимых для жизни вещей.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Воспевание красоты природы, изображение людей на фоне пейзажа.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1077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К античной культуре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Античная нехристианская культура осуждалась церковью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Возрождение античной культуры, ее изучение и использование ее в качестве образцов.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1333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К Богу и церкви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Христианство, церковь играла первостепенную роль в жизни людей.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Не отвергали христианство, античные образцы часто использовались в церковных жанрах и формах.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Rectang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Первые гуманисты.</a:t>
            </a:r>
          </a:p>
        </p:txBody>
      </p:sp>
      <p:sp>
        <p:nvSpPr>
          <p:cNvPr id="15363" name="Rectangle 18"/>
          <p:cNvSpPr>
            <a:spLocks noGrp="1"/>
          </p:cNvSpPr>
          <p:nvPr>
            <p:ph type="body" sz="half" idx="2"/>
          </p:nvPr>
        </p:nvSpPr>
        <p:spPr>
          <a:xfrm>
            <a:off x="4211638" y="1412875"/>
            <a:ext cx="4537075" cy="471328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3200" b="1" smtClean="0">
                <a:solidFill>
                  <a:schemeClr val="bg1"/>
                </a:solidFill>
              </a:rPr>
              <a:t>Первым гуманистом называют итальянского поэта Франческо Петрарку (1304—1374), который против воли своего отца посвятил свою жизнь поэзии и философии .</a:t>
            </a:r>
          </a:p>
        </p:txBody>
      </p:sp>
      <p:pic>
        <p:nvPicPr>
          <p:cNvPr id="15364" name="Picture 22" descr="42672d1270297716-p1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3405187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323850" y="5445125"/>
            <a:ext cx="3527425" cy="792163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Франческо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Петрарка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Первые гуманисты:</a:t>
            </a:r>
          </a:p>
        </p:txBody>
      </p:sp>
      <p:sp>
        <p:nvSpPr>
          <p:cNvPr id="16387" name="Rectangle 5"/>
          <p:cNvSpPr>
            <a:spLocks noGrp="1"/>
          </p:cNvSpPr>
          <p:nvPr>
            <p:ph type="body" sz="half" idx="2"/>
          </p:nvPr>
        </p:nvSpPr>
        <p:spPr>
          <a:xfrm>
            <a:off x="3779838" y="1268413"/>
            <a:ext cx="4752975" cy="5113337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3200" b="1" smtClean="0">
                <a:solidFill>
                  <a:schemeClr val="bg1"/>
                </a:solidFill>
              </a:rPr>
              <a:t>Однажды Петрарка увидел в церкви молодую женщину. Он полюбил ее сразу и любил всю жизнь. Она умерла от чумы в 1348 году, таки не ответив поэту взаимностью</a:t>
            </a:r>
            <a:r>
              <a:rPr lang="ru-RU" smtClean="0"/>
              <a:t> </a:t>
            </a:r>
            <a:r>
              <a:rPr lang="ru-RU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323850" y="5445125"/>
            <a:ext cx="3527425" cy="792163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Франческо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Лаура</a:t>
            </a:r>
          </a:p>
        </p:txBody>
      </p:sp>
      <p:pic>
        <p:nvPicPr>
          <p:cNvPr id="16389" name="Picture 13" descr="6149_13020946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295433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Первые гуманисты:</a:t>
            </a:r>
          </a:p>
        </p:txBody>
      </p:sp>
      <p:sp>
        <p:nvSpPr>
          <p:cNvPr id="28683" name="Rectangle 11"/>
          <p:cNvSpPr>
            <a:spLocks noGrp="1"/>
          </p:cNvSpPr>
          <p:nvPr>
            <p:ph type="body" sz="half" idx="2"/>
          </p:nvPr>
        </p:nvSpPr>
        <p:spPr>
          <a:xfrm>
            <a:off x="4067175" y="1412875"/>
            <a:ext cx="4608513" cy="471328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 не был ни богат, ни знатен, но и папы, и императоры выслушивали советы Петрарки и даже его суровые упреки. В 1341 году на торжественной церемонии в Риме Петрарка был увенчан лавровым венком и титулом короля поэтов.</a:t>
            </a:r>
          </a:p>
        </p:txBody>
      </p:sp>
      <p:pic>
        <p:nvPicPr>
          <p:cNvPr id="17412" name="Picture 21" descr="petrarka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357822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Первые гуманисты:</a:t>
            </a:r>
          </a:p>
        </p:txBody>
      </p:sp>
      <p:sp>
        <p:nvSpPr>
          <p:cNvPr id="18435" name="Rectangle 5"/>
          <p:cNvSpPr>
            <a:spLocks noGrp="1"/>
          </p:cNvSpPr>
          <p:nvPr>
            <p:ph type="body" sz="half" idx="2"/>
          </p:nvPr>
        </p:nvSpPr>
        <p:spPr>
          <a:xfrm>
            <a:off x="4572000" y="1341438"/>
            <a:ext cx="4321175" cy="504031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400" b="1" smtClean="0">
                <a:solidFill>
                  <a:schemeClr val="bg1"/>
                </a:solidFill>
              </a:rPr>
              <a:t>.</a:t>
            </a:r>
            <a:r>
              <a:rPr lang="ru-RU" sz="2400" smtClean="0"/>
              <a:t> </a:t>
            </a:r>
          </a:p>
        </p:txBody>
      </p:sp>
      <p:sp>
        <p:nvSpPr>
          <p:cNvPr id="18436" name="Rectangle 13"/>
          <p:cNvSpPr>
            <a:spLocks noGrp="1"/>
          </p:cNvSpPr>
          <p:nvPr>
            <p:ph type="body" sz="half" idx="1"/>
          </p:nvPr>
        </p:nvSpPr>
        <p:spPr>
          <a:xfrm>
            <a:off x="4140200" y="1268413"/>
            <a:ext cx="4679950" cy="4968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b="1" smtClean="0"/>
              <a:t> </a:t>
            </a:r>
            <a:r>
              <a:rPr lang="ru-RU" sz="3200" b="1" smtClean="0">
                <a:solidFill>
                  <a:schemeClr val="bg1"/>
                </a:solidFill>
              </a:rPr>
              <a:t>Учеником и последователем Петрарки был писатель и ученый </a:t>
            </a:r>
            <a:r>
              <a:rPr lang="ru-RU" sz="3200" b="1" u="sng" smtClean="0">
                <a:solidFill>
                  <a:schemeClr val="bg1"/>
                </a:solidFill>
              </a:rPr>
              <a:t>Джованни Боккаччо</a:t>
            </a:r>
            <a:r>
              <a:rPr lang="ru-RU" sz="3200" b="1" smtClean="0">
                <a:solidFill>
                  <a:schemeClr val="bg1"/>
                </a:solidFill>
              </a:rPr>
              <a:t> (1313— 1375). Лучшее и самое известное его произведение — «Декамерон», книга, состоящая из ста новелл</a:t>
            </a:r>
            <a:r>
              <a:rPr lang="ru-RU" smtClean="0"/>
              <a:t> </a:t>
            </a:r>
          </a:p>
        </p:txBody>
      </p:sp>
      <p:pic>
        <p:nvPicPr>
          <p:cNvPr id="18437" name="Picture 17" descr="137642_image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3779837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323850" y="5734050"/>
            <a:ext cx="3816350" cy="792163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Джованни Боккаччо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2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Проблема 4:</a:t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Что объединяет произведения искусства эпохи Раннего Возрождения?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Какую проблему вы видите в названии темы урока?</a:t>
            </a:r>
            <a:endParaRPr lang="ru-RU" sz="4000" dirty="0"/>
          </a:p>
          <a:p>
            <a:pPr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Сформулируйте вопросы к теме урока: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Искусство раннего Возрождения:</a:t>
            </a:r>
          </a:p>
        </p:txBody>
      </p:sp>
      <p:sp>
        <p:nvSpPr>
          <p:cNvPr id="20483" name="Rectangle 12"/>
          <p:cNvSpPr>
            <a:spLocks noGrp="1"/>
          </p:cNvSpPr>
          <p:nvPr>
            <p:ph type="body" sz="half" idx="2"/>
          </p:nvPr>
        </p:nvSpPr>
        <p:spPr>
          <a:xfrm>
            <a:off x="4211638" y="1412875"/>
            <a:ext cx="4608512" cy="440848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3600" b="1" smtClean="0">
                <a:solidFill>
                  <a:schemeClr val="bg1"/>
                </a:solidFill>
              </a:rPr>
              <a:t>Самый замечательный живописец раннего Возрождения — флорентиец Сандро Боттичелли (1445—1510) </a:t>
            </a:r>
          </a:p>
        </p:txBody>
      </p:sp>
      <p:pic>
        <p:nvPicPr>
          <p:cNvPr id="20484" name="Picture 16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341947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323850" y="5734050"/>
            <a:ext cx="3527425" cy="792163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Сандро Ботичелли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0" descr="primav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657225"/>
            <a:ext cx="856932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323850" y="5445125"/>
            <a:ext cx="8351838" cy="10795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 Весна»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endParaRPr lang="ru-RU" sz="32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32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32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2531" name="Picture 1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41350"/>
            <a:ext cx="8496300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323850" y="5445125"/>
            <a:ext cx="8351838" cy="10795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 Рождение Венеры»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19113"/>
            <a:ext cx="4308475" cy="431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8888" y="4941888"/>
            <a:ext cx="6697662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Боттичелли С. Мадонна с гранатом. Ок. 1490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u="sng" smtClean="0">
                <a:solidFill>
                  <a:schemeClr val="bg1"/>
                </a:solidFill>
                <a:latin typeface="Arial" pitchFamily="34" charset="0"/>
              </a:rPr>
              <a:t>Искусство раннего Возрождения:</a:t>
            </a:r>
          </a:p>
        </p:txBody>
      </p:sp>
      <p:sp>
        <p:nvSpPr>
          <p:cNvPr id="36877" name="Rectangle 13"/>
          <p:cNvSpPr>
            <a:spLocks noGrp="1"/>
          </p:cNvSpPr>
          <p:nvPr>
            <p:ph type="body" sz="half" idx="2"/>
          </p:nvPr>
        </p:nvSpPr>
        <p:spPr>
          <a:xfrm>
            <a:off x="4716463" y="1557338"/>
            <a:ext cx="4032250" cy="48228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Уже с раннего Возрождения в Европе начался расцвет искусства. Живопись, скульптура и архитектура Возрождения проникнуты идеалами гуманизма.</a:t>
            </a:r>
            <a:r>
              <a:rPr lang="ru-RU" smtClean="0"/>
              <a:t> </a:t>
            </a:r>
          </a:p>
        </p:txBody>
      </p:sp>
      <p:pic>
        <p:nvPicPr>
          <p:cNvPr id="24580" name="Picture 18" descr="pitti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484313"/>
            <a:ext cx="427037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20" descr="post65215_im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43211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323850" y="3789363"/>
            <a:ext cx="4248150" cy="576262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Палаццио Питти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chemeClr val="bg1"/>
                </a:solidFill>
              </a:rPr>
              <a:t>Искусство раннего Возрождения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•"/>
              <a:defRPr/>
            </a:pPr>
            <a:endParaRPr lang="ru-RU" sz="36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•"/>
              <a:defRPr/>
            </a:pPr>
            <a:endParaRPr lang="ru-RU" sz="36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sz="36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5604" name="Picture 12" descr="1375906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4056063" cy="466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14" descr="26dfcc36e0b1b46854954d7de158ad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268413"/>
            <a:ext cx="3887787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16" descr="1317280727_resize-of-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89388"/>
            <a:ext cx="3887788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Подведём итог: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250825" y="908050"/>
            <a:ext cx="8785225" cy="4743450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sz="2600" u="sng" dirty="0" smtClean="0">
                <a:solidFill>
                  <a:schemeClr val="bg1"/>
                </a:solidFill>
              </a:rPr>
              <a:t>Задание 1.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В «Книге о хороших обычаях», написанной жителем Флоренции в 14 в., дается ряд наставлений современникам: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- Кто слишком долго спит-теряет время.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- Помни, что время упущенное нельзя вернуть.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- Будь тщательным и бережливым во всех своих делах.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-Остерегайся лени, как самого дьявола или любого другого врага, если желаешь добиться успеха.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- Всегда трудись, чтобы получить выгоду.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1. Какую цель жизни автор считает главной?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2. Какими способами он предлагает ее добиться?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395288" y="277813"/>
            <a:ext cx="7993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4800" b="1">
                <a:solidFill>
                  <a:srgbClr val="FFFFFF"/>
                </a:solidFill>
              </a:rPr>
              <a:t>Игра « крестики-нолики»</a:t>
            </a:r>
          </a:p>
        </p:txBody>
      </p:sp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323850" y="2060575"/>
            <a:ext cx="8135938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1. В середине XIV века зарождается новая культура – культура Возрождения.</a:t>
            </a:r>
          </a:p>
          <a:p>
            <a:r>
              <a:rPr lang="ru-RU" sz="2000">
                <a:solidFill>
                  <a:schemeClr val="bg1"/>
                </a:solidFill>
              </a:rPr>
              <a:t>2. Её родиной считается Греция.</a:t>
            </a:r>
          </a:p>
          <a:p>
            <a:r>
              <a:rPr lang="ru-RU" sz="2000">
                <a:solidFill>
                  <a:schemeClr val="bg1"/>
                </a:solidFill>
              </a:rPr>
              <a:t>3. Появились люди, которые стали называть себя « любители мудрости»</a:t>
            </a:r>
          </a:p>
          <a:p>
            <a:r>
              <a:rPr lang="ru-RU" sz="2000">
                <a:solidFill>
                  <a:schemeClr val="bg1"/>
                </a:solidFill>
              </a:rPr>
              <a:t>4. «Любители мудрости « считали античность « тёмным провалом», а средневековье – «золотым веком»</a:t>
            </a:r>
          </a:p>
          <a:p>
            <a:r>
              <a:rPr lang="ru-RU" sz="2000">
                <a:solidFill>
                  <a:schemeClr val="bg1"/>
                </a:solidFill>
              </a:rPr>
              <a:t>5. В период возрождения появляется новое учение о человеке – гуманизм.</a:t>
            </a:r>
          </a:p>
          <a:p>
            <a:r>
              <a:rPr lang="ru-RU" sz="2000">
                <a:solidFill>
                  <a:schemeClr val="bg1"/>
                </a:solidFill>
              </a:rPr>
              <a:t>6. Гуманисты утверждали, что человек не является хозяином своей судьбы.</a:t>
            </a:r>
          </a:p>
          <a:p>
            <a:r>
              <a:rPr lang="ru-RU" sz="2000">
                <a:solidFill>
                  <a:schemeClr val="bg1"/>
                </a:solidFill>
              </a:rPr>
              <a:t>7. Первым гуманистом считают итальянского поэта Франческо Петрарку.</a:t>
            </a:r>
          </a:p>
          <a:p>
            <a:r>
              <a:rPr lang="ru-RU" sz="2000">
                <a:solidFill>
                  <a:schemeClr val="bg1"/>
                </a:solidFill>
              </a:rPr>
              <a:t>8. Он написал знаменитое произведение « Декамерон»</a:t>
            </a:r>
          </a:p>
          <a:p>
            <a:r>
              <a:rPr lang="ru-RU" sz="2000">
                <a:solidFill>
                  <a:schemeClr val="bg1"/>
                </a:solidFill>
              </a:rPr>
              <a:t>9. Самым прославленным художником эпохи Возрождения является Сандро Боттиччели.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108075"/>
            <a:ext cx="6697662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395288" y="1341438"/>
            <a:ext cx="8229600" cy="4165600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Итог урока: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-Был ли  урок интересным и познавательным? Чем интересен? Что понравилось?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На какие вопросы вы не получили ответы?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-Что не получалось у нас   на уроке?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Почему нам, живущим в 21 веке, важно знать культуру Возрождения?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94129"/>
            <a:ext cx="8482928" cy="3237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404664"/>
            <a:ext cx="68407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+mj-ea"/>
                <a:cs typeface="+mj-cs"/>
              </a:rPr>
              <a:t>Домашнее задание</a:t>
            </a:r>
            <a:r>
              <a:rPr lang="ru-RU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ea typeface="+mj-ea"/>
                <a:cs typeface="+mj-cs"/>
              </a:rPr>
              <a:t>: п.29, объяснить кластер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269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Работаем по плану: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250825" y="1165225"/>
            <a:ext cx="8424863" cy="4927600"/>
          </a:xfrm>
        </p:spPr>
        <p:txBody>
          <a:bodyPr/>
          <a:lstStyle/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ru-RU" sz="4000" b="1" smtClean="0">
                <a:solidFill>
                  <a:schemeClr val="bg1"/>
                </a:solidFill>
              </a:rPr>
              <a:t>« Любители мудрости» и возрождение античного наследия.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ru-RU" sz="4000" b="1" smtClean="0">
                <a:solidFill>
                  <a:schemeClr val="bg1"/>
                </a:solidFill>
              </a:rPr>
              <a:t>Новое учение о человеке.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ru-RU" sz="4000" b="1" smtClean="0">
                <a:solidFill>
                  <a:schemeClr val="bg1"/>
                </a:solidFill>
              </a:rPr>
              <a:t>Воспитание нового человека.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ru-RU" sz="4000" b="1" smtClean="0">
                <a:solidFill>
                  <a:schemeClr val="bg1"/>
                </a:solidFill>
              </a:rPr>
              <a:t>Первые гуманисты.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r>
              <a:rPr lang="ru-RU" sz="4000" b="1" smtClean="0">
                <a:solidFill>
                  <a:schemeClr val="bg1"/>
                </a:solidFill>
              </a:rPr>
              <a:t>Искусство раннего Возрождения.</a:t>
            </a:r>
          </a:p>
          <a:p>
            <a:pPr marL="609600" indent="-609600" eaLnBrk="1" hangingPunct="1">
              <a:buFont typeface="Arial" pitchFamily="34" charset="0"/>
              <a:buAutoNum type="arabicPeriod"/>
            </a:pPr>
            <a:endParaRPr lang="ru-RU" sz="40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7920037" cy="594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46462"/>
            <a:ext cx="6025852" cy="51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970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Проблема 1:</a:t>
            </a: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Почему именно Италия стала родиной появления новой эпохи – эпохи Возрождения»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/>
          </p:cNvSpPr>
          <p:nvPr>
            <p:ph type="title"/>
          </p:nvPr>
        </p:nvSpPr>
        <p:spPr>
          <a:xfrm>
            <a:off x="179388" y="260350"/>
            <a:ext cx="8569325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Причины появления новой культуры.</a:t>
            </a:r>
          </a:p>
        </p:txBody>
      </p:sp>
      <p:sp>
        <p:nvSpPr>
          <p:cNvPr id="13329" name="WordArt 17"/>
          <p:cNvSpPr>
            <a:spLocks noChangeArrowheads="1" noChangeShapeType="1" noTextEdit="1"/>
          </p:cNvSpPr>
          <p:nvPr/>
        </p:nvSpPr>
        <p:spPr bwMode="auto">
          <a:xfrm>
            <a:off x="1692275" y="2857500"/>
            <a:ext cx="5616575" cy="1724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Возрождение</a:t>
            </a:r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 rot="-2154272">
            <a:off x="2627313" y="2420938"/>
            <a:ext cx="485775" cy="719137"/>
          </a:xfrm>
          <a:prstGeom prst="upArrow">
            <a:avLst>
              <a:gd name="adj1" fmla="val 50000"/>
              <a:gd name="adj2" fmla="val 37010"/>
            </a:avLst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189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 rot="2307778">
            <a:off x="5700713" y="2341563"/>
            <a:ext cx="485775" cy="792162"/>
          </a:xfrm>
          <a:prstGeom prst="upArrow">
            <a:avLst>
              <a:gd name="adj1" fmla="val 50000"/>
              <a:gd name="adj2" fmla="val 40768"/>
            </a:avLst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189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 rot="-8106755">
            <a:off x="3392488" y="4354513"/>
            <a:ext cx="485775" cy="719137"/>
          </a:xfrm>
          <a:prstGeom prst="upArrow">
            <a:avLst>
              <a:gd name="adj1" fmla="val 50000"/>
              <a:gd name="adj2" fmla="val 37010"/>
            </a:avLst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189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323850" y="1196975"/>
            <a:ext cx="3311525" cy="1295400"/>
          </a:xfrm>
          <a:prstGeom prst="ellipse">
            <a:avLst/>
          </a:prstGeom>
          <a:solidFill>
            <a:srgbClr val="FFFF99"/>
          </a:solidFill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/>
              <a:t>Расцвет </a:t>
            </a:r>
          </a:p>
          <a:p>
            <a:pPr algn="ctr"/>
            <a:r>
              <a:rPr lang="ru-RU" sz="2800" b="1"/>
              <a:t>итальянских </a:t>
            </a:r>
          </a:p>
          <a:p>
            <a:pPr algn="ctr"/>
            <a:r>
              <a:rPr lang="ru-RU" sz="2800" b="1"/>
              <a:t>городов</a:t>
            </a:r>
          </a:p>
        </p:txBody>
      </p:sp>
      <p:sp>
        <p:nvSpPr>
          <p:cNvPr id="13334" name="Oval 22"/>
          <p:cNvSpPr>
            <a:spLocks noChangeArrowheads="1"/>
          </p:cNvSpPr>
          <p:nvPr/>
        </p:nvSpPr>
        <p:spPr bwMode="auto">
          <a:xfrm>
            <a:off x="5292725" y="1125538"/>
            <a:ext cx="3454400" cy="1366837"/>
          </a:xfrm>
          <a:prstGeom prst="ellipse">
            <a:avLst/>
          </a:prstGeom>
          <a:solidFill>
            <a:srgbClr val="FFFF99"/>
          </a:solidFill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/>
              <a:t>Развитие торговли</a:t>
            </a:r>
          </a:p>
          <a:p>
            <a:pPr algn="ctr"/>
            <a:r>
              <a:rPr lang="ru-RU" sz="2800" b="1"/>
              <a:t>и ремесла</a:t>
            </a:r>
          </a:p>
        </p:txBody>
      </p:sp>
      <p:sp>
        <p:nvSpPr>
          <p:cNvPr id="13335" name="Oval 23"/>
          <p:cNvSpPr>
            <a:spLocks noChangeArrowheads="1"/>
          </p:cNvSpPr>
          <p:nvPr/>
        </p:nvSpPr>
        <p:spPr bwMode="auto">
          <a:xfrm>
            <a:off x="395288" y="4652963"/>
            <a:ext cx="3311525" cy="1438275"/>
          </a:xfrm>
          <a:prstGeom prst="ellipse">
            <a:avLst/>
          </a:prstGeom>
          <a:solidFill>
            <a:srgbClr val="FFFF99"/>
          </a:solidFill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/>
              <a:t>Развитие в городах</a:t>
            </a:r>
          </a:p>
          <a:p>
            <a:pPr algn="ctr"/>
            <a:r>
              <a:rPr lang="ru-RU" sz="2800" b="1"/>
              <a:t>образования</a:t>
            </a:r>
          </a:p>
        </p:txBody>
      </p:sp>
      <p:sp>
        <p:nvSpPr>
          <p:cNvPr id="13336" name="Oval 24"/>
          <p:cNvSpPr>
            <a:spLocks noChangeArrowheads="1"/>
          </p:cNvSpPr>
          <p:nvPr/>
        </p:nvSpPr>
        <p:spPr bwMode="auto">
          <a:xfrm>
            <a:off x="5219700" y="4724400"/>
            <a:ext cx="3670300" cy="1512888"/>
          </a:xfrm>
          <a:prstGeom prst="ellipse">
            <a:avLst/>
          </a:prstGeom>
          <a:solidFill>
            <a:srgbClr val="FFFF99"/>
          </a:solidFill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/>
              <a:t>Стремление горожан</a:t>
            </a:r>
          </a:p>
          <a:p>
            <a:pPr algn="ctr"/>
            <a:r>
              <a:rPr lang="ru-RU" sz="2800" b="1"/>
              <a:t>узнать больше</a:t>
            </a:r>
          </a:p>
        </p:txBody>
      </p:sp>
      <p:sp>
        <p:nvSpPr>
          <p:cNvPr id="13338" name="AutoShape 26"/>
          <p:cNvSpPr>
            <a:spLocks noChangeArrowheads="1"/>
          </p:cNvSpPr>
          <p:nvPr/>
        </p:nvSpPr>
        <p:spPr bwMode="auto">
          <a:xfrm rot="9068557">
            <a:off x="5364163" y="4365625"/>
            <a:ext cx="485775" cy="647700"/>
          </a:xfrm>
          <a:prstGeom prst="upArrow">
            <a:avLst>
              <a:gd name="adj1" fmla="val 50000"/>
              <a:gd name="adj2" fmla="val 33333"/>
            </a:avLst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18900000" scaled="1"/>
          </a:gra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9" grpId="0" animBg="1"/>
      <p:bldP spid="13330" grpId="0" animBg="1"/>
      <p:bldP spid="13331" grpId="0" animBg="1"/>
      <p:bldP spid="13332" grpId="0" animBg="1"/>
      <p:bldP spid="13333" grpId="0" animBg="1"/>
      <p:bldP spid="13334" grpId="0" animBg="1"/>
      <p:bldP spid="13335" grpId="0" animBg="1"/>
      <p:bldP spid="13336" grpId="0" animBg="1"/>
      <p:bldP spid="133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Любители мудрости» и возрождение античного наследия:</a:t>
            </a:r>
          </a:p>
        </p:txBody>
      </p:sp>
      <p:sp>
        <p:nvSpPr>
          <p:cNvPr id="8195" name="Rectangle 6"/>
          <p:cNvSpPr>
            <a:spLocks noGrp="1"/>
          </p:cNvSpPr>
          <p:nvPr>
            <p:ph type="body" sz="half" idx="2"/>
          </p:nvPr>
        </p:nvSpPr>
        <p:spPr>
          <a:xfrm>
            <a:off x="4572000" y="1700213"/>
            <a:ext cx="4248150" cy="4465637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3600" b="1" smtClean="0">
                <a:solidFill>
                  <a:schemeClr val="bg1"/>
                </a:solidFill>
              </a:rPr>
              <a:t>В </a:t>
            </a:r>
            <a:r>
              <a:rPr lang="en-US" sz="3600" b="1" smtClean="0">
                <a:solidFill>
                  <a:schemeClr val="bg1"/>
                </a:solidFill>
              </a:rPr>
              <a:t>XIV</a:t>
            </a:r>
            <a:r>
              <a:rPr lang="ru-RU" sz="3600" b="1" smtClean="0">
                <a:solidFill>
                  <a:schemeClr val="bg1"/>
                </a:solidFill>
              </a:rPr>
              <a:t> веке в богатых городах Италии появились люди, называвшие себя               « любителями мудрости»</a:t>
            </a:r>
          </a:p>
        </p:txBody>
      </p:sp>
      <p:pic>
        <p:nvPicPr>
          <p:cNvPr id="2" name="Picture 17" descr="File:Francesco Petrarch by Justo de Gan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210343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9" descr="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068638"/>
            <a:ext cx="22542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Rectangle 11"/>
          <p:cNvSpPr>
            <a:spLocks noGrp="1"/>
          </p:cNvSpPr>
          <p:nvPr>
            <p:ph type="body" sz="half" idx="1"/>
          </p:nvPr>
        </p:nvSpPr>
        <p:spPr>
          <a:xfrm>
            <a:off x="323850" y="1341438"/>
            <a:ext cx="8496300" cy="4608512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44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Возрожде́ние, или Ренесса́нс</a:t>
            </a:r>
            <a:r>
              <a:rPr lang="ru-RU" sz="4400" b="1" smtClean="0">
                <a:solidFill>
                  <a:schemeClr val="bg1"/>
                </a:solidFill>
              </a:rPr>
              <a:t>  — эпоха в истории культуры Европы, пришедшая на смену культуре Средних веков 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838</Words>
  <Application>Microsoft Office PowerPoint</Application>
  <PresentationFormat>Экран (4:3)</PresentationFormat>
  <Paragraphs>115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Тема урока:</vt:lpstr>
      <vt:lpstr>Презентация PowerPoint</vt:lpstr>
      <vt:lpstr>Работаем по плану:</vt:lpstr>
      <vt:lpstr>Презентация PowerPoint</vt:lpstr>
      <vt:lpstr>Презентация PowerPoint</vt:lpstr>
      <vt:lpstr>Проблема 1:</vt:lpstr>
      <vt:lpstr>Причины появления новой культуры.</vt:lpstr>
      <vt:lpstr>« Любители мудрости» и возрождение античного наследия:</vt:lpstr>
      <vt:lpstr>Презентация PowerPoint</vt:lpstr>
      <vt:lpstr>Презентация PowerPoint</vt:lpstr>
      <vt:lpstr>Презентация PowerPoint</vt:lpstr>
      <vt:lpstr>Новое учение о человеке:</vt:lpstr>
      <vt:lpstr>Проблема 3: представления о мире и человеке</vt:lpstr>
      <vt:lpstr>Презентация PowerPoint</vt:lpstr>
      <vt:lpstr>Первые гуманисты.</vt:lpstr>
      <vt:lpstr>Первые гуманисты:</vt:lpstr>
      <vt:lpstr>Первые гуманисты:</vt:lpstr>
      <vt:lpstr>Первые гуманисты:</vt:lpstr>
      <vt:lpstr>Проблема 4: Что объединяет произведения искусства эпохи Раннего Возрождения?</vt:lpstr>
      <vt:lpstr>Искусство раннего Возрождения:</vt:lpstr>
      <vt:lpstr>Презентация PowerPoint</vt:lpstr>
      <vt:lpstr>Презентация PowerPoint</vt:lpstr>
      <vt:lpstr>Презентация PowerPoint</vt:lpstr>
      <vt:lpstr>Искусство раннего Возрождения:</vt:lpstr>
      <vt:lpstr>Искусство раннего Возрождения</vt:lpstr>
      <vt:lpstr>Подведём итог:</vt:lpstr>
      <vt:lpstr>Презентация PowerPoint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ViTark</dc:creator>
  <cp:lastModifiedBy>User</cp:lastModifiedBy>
  <cp:revision>14</cp:revision>
  <dcterms:created xsi:type="dcterms:W3CDTF">2011-07-01T18:27:45Z</dcterms:created>
  <dcterms:modified xsi:type="dcterms:W3CDTF">2015-12-13T19:53:59Z</dcterms:modified>
</cp:coreProperties>
</file>