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61" r:id="rId6"/>
    <p:sldId id="267" r:id="rId7"/>
    <p:sldId id="270" r:id="rId8"/>
    <p:sldId id="262" r:id="rId9"/>
    <p:sldId id="264" r:id="rId10"/>
    <p:sldId id="258" r:id="rId11"/>
    <p:sldId id="263" r:id="rId12"/>
    <p:sldId id="260" r:id="rId13"/>
    <p:sldId id="268" r:id="rId14"/>
    <p:sldId id="259" r:id="rId15"/>
    <p:sldId id="266" r:id="rId16"/>
    <p:sldId id="265" r:id="rId17"/>
    <p:sldId id="269" r:id="rId18"/>
  </p:sldIdLst>
  <p:sldSz cx="10693400" cy="7561263"/>
  <p:notesSz cx="6858000" cy="9144000"/>
  <p:defaultTextStyle>
    <a:defPPr>
      <a:defRPr lang="ru-RU"/>
    </a:defPPr>
    <a:lvl1pPr marL="0" algn="l" defTabSz="104287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6" algn="l" defTabSz="104287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2" algn="l" defTabSz="104287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08" algn="l" defTabSz="104287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4" algn="l" defTabSz="104287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79" algn="l" defTabSz="104287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16" algn="l" defTabSz="104287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2" algn="l" defTabSz="104287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87" algn="l" defTabSz="104287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72" y="-108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7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839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05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836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074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76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341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242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64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04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80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9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41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875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051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02"/>
            <a:ext cx="2406015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302802"/>
            <a:ext cx="7039822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291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76380" y="76909"/>
            <a:ext cx="10540638" cy="7378462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514898" y="3528589"/>
            <a:ext cx="7485380" cy="1764295"/>
          </a:xfrm>
        </p:spPr>
        <p:txBody>
          <a:bodyPr/>
          <a:lstStyle>
            <a:lvl1pPr marL="0" indent="0" algn="ctr">
              <a:buNone/>
              <a:defRPr sz="3000">
                <a:solidFill>
                  <a:schemeClr val="tx2"/>
                </a:solidFill>
              </a:defRPr>
            </a:lvl1pPr>
            <a:lvl2pPr marL="521528" indent="0" algn="ctr">
              <a:buNone/>
            </a:lvl2pPr>
            <a:lvl3pPr marL="1043056" indent="0" algn="ctr">
              <a:buNone/>
            </a:lvl3pPr>
            <a:lvl4pPr marL="1564584" indent="0" algn="ctr">
              <a:buNone/>
            </a:lvl4pPr>
            <a:lvl5pPr marL="2086112" indent="0" algn="ctr">
              <a:buNone/>
            </a:lvl5pPr>
            <a:lvl6pPr marL="2607640" indent="0" algn="ctr">
              <a:buNone/>
            </a:lvl6pPr>
            <a:lvl7pPr marL="3129168" indent="0" algn="ctr">
              <a:buNone/>
            </a:lvl7pPr>
            <a:lvl8pPr marL="3650696" indent="0" algn="ctr">
              <a:buNone/>
            </a:lvl8pPr>
            <a:lvl9pPr marL="4172224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3595" y="1597924"/>
            <a:ext cx="10550186" cy="1683973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595" y="1539949"/>
            <a:ext cx="10550186" cy="132945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595" y="3281893"/>
            <a:ext cx="10550186" cy="12186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34670" y="1660358"/>
            <a:ext cx="9624060" cy="1620771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675822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069340" y="1596267"/>
            <a:ext cx="9089390" cy="5040842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05494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76380" y="76909"/>
            <a:ext cx="10540638" cy="7378462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1050176"/>
            <a:ext cx="9089390" cy="1501751"/>
          </a:xfrm>
        </p:spPr>
        <p:txBody>
          <a:bodyPr anchor="b" anchorCtr="0"/>
          <a:lstStyle>
            <a:lvl1pPr algn="l">
              <a:buNone/>
              <a:defRPr sz="46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2809220"/>
            <a:ext cx="9089390" cy="1475496"/>
          </a:xfrm>
        </p:spPr>
        <p:txBody>
          <a:bodyPr anchor="t" anchorCtr="0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35672" y="6805137"/>
            <a:ext cx="4678363" cy="504084"/>
          </a:xfrm>
        </p:spPr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81174" y="2620565"/>
            <a:ext cx="10540805" cy="100817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863" y="2581585"/>
            <a:ext cx="10541116" cy="5040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881" y="2722055"/>
            <a:ext cx="10542098" cy="50408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71094" y="6845464"/>
            <a:ext cx="534670" cy="504084"/>
          </a:xfrm>
        </p:spPr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6927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069340" y="1596267"/>
            <a:ext cx="4384294" cy="5040842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769980" y="1596267"/>
            <a:ext cx="4384294" cy="5040842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17534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340" y="301050"/>
            <a:ext cx="9089390" cy="1260211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340" y="1596267"/>
            <a:ext cx="4366472" cy="840140"/>
          </a:xfrm>
          <a:noFill/>
          <a:ln w="12700" cap="sq" cmpd="sng" algn="ctr">
            <a:noFill/>
            <a:prstDash val="solid"/>
          </a:ln>
        </p:spPr>
        <p:txBody>
          <a:bodyPr lIns="104306" anchor="b" anchorCtr="0">
            <a:noAutofit/>
          </a:bodyPr>
          <a:lstStyle>
            <a:lvl1pPr marL="0" indent="0">
              <a:buNone/>
              <a:defRPr sz="27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792258" y="1596267"/>
            <a:ext cx="4366472" cy="840140"/>
          </a:xfrm>
          <a:noFill/>
          <a:ln w="12700" cap="sq" cmpd="sng" algn="ctr">
            <a:noFill/>
            <a:prstDash val="solid"/>
          </a:ln>
        </p:spPr>
        <p:txBody>
          <a:bodyPr lIns="104306" anchor="b" anchorCtr="0">
            <a:noAutofit/>
          </a:bodyPr>
          <a:lstStyle>
            <a:lvl1pPr marL="0" indent="0">
              <a:buNone/>
              <a:defRPr sz="27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069340" y="2478414"/>
            <a:ext cx="4366472" cy="4284716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5792258" y="2478414"/>
            <a:ext cx="4366472" cy="4284716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97680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942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26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6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9783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74854" y="76908"/>
            <a:ext cx="10540638" cy="737979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340" y="301050"/>
            <a:ext cx="9089390" cy="1260211"/>
          </a:xfrm>
        </p:spPr>
        <p:txBody>
          <a:bodyPr anchor="b" anchorCtr="0"/>
          <a:lstStyle>
            <a:lvl1pPr algn="l">
              <a:buNone/>
              <a:defRPr sz="46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69340" y="1764295"/>
            <a:ext cx="2227792" cy="4956828"/>
          </a:xfrm>
        </p:spPr>
        <p:txBody>
          <a:bodyPr/>
          <a:lstStyle>
            <a:lvl1pPr marL="0" indent="0">
              <a:buNone/>
              <a:defRPr sz="2100"/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475355" y="1764295"/>
            <a:ext cx="6683375" cy="4956828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86457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340" y="5403083"/>
            <a:ext cx="8554720" cy="575847"/>
          </a:xfrm>
        </p:spPr>
        <p:txBody>
          <a:bodyPr anchor="ctr">
            <a:noAutofit/>
          </a:bodyPr>
          <a:lstStyle>
            <a:lvl1pPr algn="l">
              <a:buNone/>
              <a:defRPr sz="32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9340" y="6004275"/>
            <a:ext cx="8554720" cy="756126"/>
          </a:xfrm>
        </p:spPr>
        <p:txBody>
          <a:bodyPr/>
          <a:lstStyle>
            <a:lvl1pPr marL="0" indent="0">
              <a:buFontTx/>
              <a:buNone/>
              <a:defRPr sz="18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069340" y="6805137"/>
            <a:ext cx="4544695" cy="504084"/>
          </a:xfrm>
        </p:spPr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71094" y="6845464"/>
            <a:ext cx="534670" cy="504084"/>
          </a:xfrm>
        </p:spPr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79881" y="5163836"/>
            <a:ext cx="10532999" cy="100817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0117" y="5127364"/>
            <a:ext cx="10532764" cy="5040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119" y="5262701"/>
            <a:ext cx="10532762" cy="5381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9883" y="73513"/>
            <a:ext cx="10527190" cy="5051344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7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397529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5367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05"/>
            <a:ext cx="2352548" cy="6451578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9340" y="302804"/>
            <a:ext cx="6505152" cy="645157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7524-3351-478B-9B0A-DC8229E1C6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890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57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101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101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58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49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07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2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2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436" indent="0">
              <a:buNone/>
              <a:defRPr sz="1400"/>
            </a:lvl2pPr>
            <a:lvl3pPr marL="1042872" indent="0">
              <a:buNone/>
              <a:defRPr sz="1100"/>
            </a:lvl3pPr>
            <a:lvl4pPr marL="1564308" indent="0">
              <a:buNone/>
              <a:defRPr sz="1000"/>
            </a:lvl4pPr>
            <a:lvl5pPr marL="2085744" indent="0">
              <a:buNone/>
              <a:defRPr sz="1000"/>
            </a:lvl5pPr>
            <a:lvl6pPr marL="2607179" indent="0">
              <a:buNone/>
              <a:defRPr sz="1000"/>
            </a:lvl6pPr>
            <a:lvl7pPr marL="3128616" indent="0">
              <a:buNone/>
              <a:defRPr sz="1000"/>
            </a:lvl7pPr>
            <a:lvl8pPr marL="3650052" indent="0">
              <a:buNone/>
              <a:defRPr sz="1000"/>
            </a:lvl8pPr>
            <a:lvl9pPr marL="4171487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0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436" indent="0">
              <a:buNone/>
              <a:defRPr sz="3200"/>
            </a:lvl2pPr>
            <a:lvl3pPr marL="1042872" indent="0">
              <a:buNone/>
              <a:defRPr sz="2700"/>
            </a:lvl3pPr>
            <a:lvl4pPr marL="1564308" indent="0">
              <a:buNone/>
              <a:defRPr sz="2300"/>
            </a:lvl4pPr>
            <a:lvl5pPr marL="2085744" indent="0">
              <a:buNone/>
              <a:defRPr sz="2300"/>
            </a:lvl5pPr>
            <a:lvl6pPr marL="2607179" indent="0">
              <a:buNone/>
              <a:defRPr sz="2300"/>
            </a:lvl6pPr>
            <a:lvl7pPr marL="3128616" indent="0">
              <a:buNone/>
              <a:defRPr sz="2300"/>
            </a:lvl7pPr>
            <a:lvl8pPr marL="3650052" indent="0">
              <a:buNone/>
              <a:defRPr sz="2300"/>
            </a:lvl8pPr>
            <a:lvl9pPr marL="4171487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436" indent="0">
              <a:buNone/>
              <a:defRPr sz="1400"/>
            </a:lvl2pPr>
            <a:lvl3pPr marL="1042872" indent="0">
              <a:buNone/>
              <a:defRPr sz="1100"/>
            </a:lvl3pPr>
            <a:lvl4pPr marL="1564308" indent="0">
              <a:buNone/>
              <a:defRPr sz="1000"/>
            </a:lvl4pPr>
            <a:lvl5pPr marL="2085744" indent="0">
              <a:buNone/>
              <a:defRPr sz="1000"/>
            </a:lvl5pPr>
            <a:lvl6pPr marL="2607179" indent="0">
              <a:buNone/>
              <a:defRPr sz="1000"/>
            </a:lvl6pPr>
            <a:lvl7pPr marL="3128616" indent="0">
              <a:buNone/>
              <a:defRPr sz="1000"/>
            </a:lvl7pPr>
            <a:lvl8pPr marL="3650052" indent="0">
              <a:buNone/>
              <a:defRPr sz="1000"/>
            </a:lvl8pPr>
            <a:lvl9pPr marL="4171487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288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1" y="7008172"/>
            <a:ext cx="2495127" cy="402567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A1317-91A1-421D-801E-F70A15223382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80" y="7008172"/>
            <a:ext cx="3386243" cy="402567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2"/>
            <a:ext cx="2495127" cy="402567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BF0F6-FA05-4F51-9EC3-442FB22FE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669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872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6" indent="-391076" algn="l" defTabSz="1042872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2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0" indent="-260718" algn="l" defTabSz="10428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6" indent="-260718" algn="l" defTabSz="1042872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2" indent="-260718" algn="l" defTabSz="1042872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898" indent="-260718" algn="l" defTabSz="10428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3" indent="-260718" algn="l" defTabSz="10428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0" indent="-260718" algn="l" defTabSz="10428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06" indent="-260718" algn="l" defTabSz="10428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6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2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08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4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79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16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2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87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43056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043056"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43056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43056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043056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9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74854" y="76908"/>
            <a:ext cx="10540638" cy="737979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3056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069340" y="302801"/>
            <a:ext cx="9089390" cy="1260211"/>
          </a:xfrm>
          <a:prstGeom prst="rect">
            <a:avLst/>
          </a:prstGeom>
        </p:spPr>
        <p:txBody>
          <a:bodyPr lIns="104306" tIns="52153" rIns="104306" bIns="104306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069340" y="1596267"/>
            <a:ext cx="9089390" cy="5040842"/>
          </a:xfrm>
          <a:prstGeom prst="rect">
            <a:avLst/>
          </a:prstGeom>
        </p:spPr>
        <p:txBody>
          <a:bodyPr lIns="104306" tIns="52153" rIns="104306" bIns="52153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218045" y="6826140"/>
            <a:ext cx="2896129" cy="525088"/>
          </a:xfrm>
          <a:prstGeom prst="rect">
            <a:avLst/>
          </a:prstGeom>
        </p:spPr>
        <p:txBody>
          <a:bodyPr lIns="104306" tIns="52153" rIns="104306" bIns="52153" anchor="ctr" anchorCtr="0"/>
          <a:lstStyle>
            <a:lvl1pPr algn="r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pPr defTabSz="1043056"/>
            <a:fld id="{9A5BC35B-3304-4DB3-9172-90D98A0A67DD}" type="datetimeFigureOut">
              <a:rPr lang="ru-RU" smtClean="0">
                <a:solidFill>
                  <a:srgbClr val="1F497D"/>
                </a:solidFill>
              </a:rPr>
              <a:pPr defTabSz="1043056"/>
              <a:t>14.02.2022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069340" y="6805137"/>
            <a:ext cx="4633807" cy="504084"/>
          </a:xfrm>
          <a:prstGeom prst="rect">
            <a:avLst/>
          </a:prstGeom>
        </p:spPr>
        <p:txBody>
          <a:bodyPr lIns="104306" tIns="52153" rIns="104306" bIns="52153" anchor="ctr" anchorCtr="0"/>
          <a:lstStyle>
            <a:lvl1pPr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pPr defTabSz="1043056"/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71094" y="6847144"/>
            <a:ext cx="534670" cy="504084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6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43056"/>
            <a:fld id="{DCC87524-3351-478B-9B0A-DC8229E1C6E2}" type="slidenum">
              <a:rPr lang="ru-RU" smtClean="0"/>
              <a:pPr defTabSz="1043056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8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12917" indent="-312917" algn="l" rtl="0" eaLnBrk="1" latinLnBrk="0" hangingPunct="1">
        <a:spcBef>
          <a:spcPts val="662"/>
        </a:spcBef>
        <a:buClr>
          <a:schemeClr val="accent1"/>
        </a:buClr>
        <a:buSzPct val="85000"/>
        <a:buFont typeface="Wingdings 2"/>
        <a:buChar char="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25834" indent="-260764" algn="l" rtl="0" eaLnBrk="1" latinLnBrk="0" hangingPunct="1">
        <a:spcBef>
          <a:spcPts val="422"/>
        </a:spcBef>
        <a:buClr>
          <a:schemeClr val="accent2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938750" indent="-260764" algn="l" rtl="0" eaLnBrk="1" latinLnBrk="0" hangingPunct="1">
        <a:spcBef>
          <a:spcPts val="422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51667" indent="-260764" algn="l" rtl="0" eaLnBrk="1" latinLnBrk="0" hangingPunct="1">
        <a:spcBef>
          <a:spcPts val="422"/>
        </a:spcBef>
        <a:buClr>
          <a:schemeClr val="accent3"/>
        </a:buClr>
        <a:buSzPct val="8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4584" indent="-260764" algn="l" rtl="0" eaLnBrk="1" latinLnBrk="0" hangingPunct="1">
        <a:spcBef>
          <a:spcPts val="422"/>
        </a:spcBef>
        <a:buClr>
          <a:schemeClr val="accent3"/>
        </a:buClr>
        <a:buFontTx/>
        <a:buChar char="o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1877501" indent="-260764" algn="l" rtl="0" eaLnBrk="1" latinLnBrk="0" hangingPunct="1">
        <a:spcBef>
          <a:spcPts val="422"/>
        </a:spcBef>
        <a:buClr>
          <a:schemeClr val="accent3"/>
        </a:buClr>
        <a:buChar char="•"/>
        <a:defRPr kumimoji="0" sz="21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190418" indent="-260764" algn="l" rtl="0" eaLnBrk="1" latinLnBrk="0" hangingPunct="1">
        <a:spcBef>
          <a:spcPts val="422"/>
        </a:spcBef>
        <a:buClr>
          <a:schemeClr val="accent2"/>
        </a:buClr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503335" indent="-260764" algn="l" rtl="0" eaLnBrk="1" latinLnBrk="0" hangingPunct="1">
        <a:spcBef>
          <a:spcPts val="422"/>
        </a:spcBef>
        <a:buClr>
          <a:schemeClr val="accent1">
            <a:tint val="60000"/>
          </a:schemeClr>
        </a:buClr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816251" indent="-260764" algn="l" rtl="0" eaLnBrk="1" latinLnBrk="0" hangingPunct="1">
        <a:spcBef>
          <a:spcPts val="422"/>
        </a:spcBef>
        <a:buClr>
          <a:schemeClr val="accent2">
            <a:tint val="60000"/>
          </a:schemeClr>
        </a:buClr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b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№7 «Колосок»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Сказочные лабиринты игры В.В. </a:t>
            </a:r>
            <a:r>
              <a:rPr 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детьми старшего дошкольного возраста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Хулугурова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Т.А.</a:t>
            </a:r>
          </a:p>
          <a:p>
            <a:pPr marL="0" indent="0" algn="r">
              <a:buNone/>
            </a:pP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17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</a:t>
            </a:r>
            <a:r>
              <a:rPr lang="ru-RU" sz="1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Ордынский</a:t>
            </a:r>
          </a:p>
          <a:p>
            <a:pPr marL="0" indent="0" algn="ctr">
              <a:buNone/>
            </a:pPr>
            <a:r>
              <a:rPr lang="ru-RU" sz="1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2021г.</a:t>
            </a:r>
          </a:p>
        </p:txBody>
      </p:sp>
    </p:spTree>
    <p:extLst>
      <p:ext uri="{BB962C8B-B14F-4D97-AF65-F5344CB8AC3E}">
        <p14:creationId xmlns:p14="http://schemas.microsoft.com/office/powerpoint/2010/main" val="3012970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Татьяна\Desktop\фото по воскобовичу\P01006-0946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1" y="302804"/>
            <a:ext cx="4608793" cy="345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Татьяна\Desktop\фото по воскобовичу\P01006-0947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4611" y="245694"/>
            <a:ext cx="4464778" cy="334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Татьяна\Desktop\фото по воскобовичу\P01006-0950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86" y="4140671"/>
            <a:ext cx="4301302" cy="3225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14934" y="3594278"/>
            <a:ext cx="56163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 Игровой квадрат)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«Кленовый листок», «Косынка», «Вечное оригами» -это  32 жестких треугольника наклеены на гибкую основу с двух сторон. Квадрат легко трансформируется, позволяя конструировать  плоскостные и объемные фигуры. Дети осваивают    алгоритм конструирования находят спрятанные в                                "домике" геометрические  фигуры, придумывают                                             собственные предметные  силуэты.</a:t>
            </a:r>
          </a:p>
        </p:txBody>
      </p:sp>
    </p:spTree>
    <p:extLst>
      <p:ext uri="{BB962C8B-B14F-4D97-AF65-F5344CB8AC3E}">
        <p14:creationId xmlns:p14="http://schemas.microsoft.com/office/powerpoint/2010/main" val="2134874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Татьяна\Desktop\фото по воскобовичу\P01216-1701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80" y="468264"/>
            <a:ext cx="3888432" cy="51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Татьяна\Desktop\фото по воскобовичу\P01216-1705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725" y="1620392"/>
            <a:ext cx="3699569" cy="493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123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Татьяна\Desktop\фото по воскобовичу\P01027-0925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125" y="733927"/>
            <a:ext cx="4322650" cy="34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Татьяна\Desktop\фото по воскобовичу\P01027-0925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6827" y="765007"/>
            <a:ext cx="3338770" cy="2879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Татьяна\Desktop\фото по воскобовичу\P01216-1642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6614" y="3492599"/>
            <a:ext cx="2304256" cy="307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69356" y="180232"/>
            <a:ext cx="5935093" cy="58477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 defTabSz="914239"/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Геоконт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6570836" y="2268463"/>
            <a:ext cx="4122564" cy="52039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1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способствует:</a:t>
            </a:r>
          </a:p>
          <a:p>
            <a:pPr>
              <a:buFont typeface="Arial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сенсорных способностей (восприятие цвета, формы, величины).</a:t>
            </a:r>
          </a:p>
          <a:p>
            <a:pPr>
              <a:buFont typeface="Arial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Совершенствованию интеллекта (внимания, памяти, мышления, воображения, речи).</a:t>
            </a:r>
          </a:p>
          <a:p>
            <a:pPr>
              <a:buFont typeface="Arial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Тренировке мелкой моторики кисти и пальцев.</a:t>
            </a:r>
          </a:p>
          <a:p>
            <a:pPr>
              <a:buFont typeface="Arial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Освоению геометрических представлений, пространственных отношений, букв и цифр.</a:t>
            </a:r>
          </a:p>
          <a:p>
            <a:pPr>
              <a:buFont typeface="Arial" charset="0"/>
              <a:buChar char="•"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творческих способностей.</a:t>
            </a:r>
          </a:p>
          <a:p>
            <a:pPr>
              <a:buFont typeface="Arial" charset="0"/>
              <a:buChar char="•"/>
            </a:pP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863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Татьяна\Desktop\фото по воскобовичу\P01216-1618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164" y="396255"/>
            <a:ext cx="3771576" cy="502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Татьяна\Desktop\фото по воскобовичу\P01216-1640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8132" y="4068663"/>
            <a:ext cx="2911135" cy="328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82604" y="502018"/>
            <a:ext cx="61206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своеобразный конструктор, который позволит ребенку запомнит цифры и цвета радуги, также поможет развить внимание, память, логическое мышление, координацию глаз-рука и мелкую моторику.</a:t>
            </a:r>
          </a:p>
          <a:p>
            <a:pPr>
              <a:buNone/>
            </a:pP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Игpa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paзвивaeт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yмeниe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copтиpoвaть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плacтинĸи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пo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цвeтy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ĸoличecтвy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пpocтpaнcтвeннoмy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pacпoлoжeнию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пoлocoĸ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yмeниe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cocтaвлять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цифpы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oт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дo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пo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oбpaзцy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пaмяти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oбъeм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ĸoнцeнтpaцию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внимaния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пaмять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yмeниe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aнaлизиpoвaть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cpaвнивaть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вooбpaжeниe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твopчecĸиe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cпocoбнocти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мeлĸyю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мoтopиĸy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pyĸ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86660" y="108223"/>
            <a:ext cx="547260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Волшебная Восьмерка" 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34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Татьяна\Desktop\фото по воскобовичу\P01216-1628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165" y="438367"/>
            <a:ext cx="3672407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716463" y="301625"/>
            <a:ext cx="5976937" cy="64531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Счетовозик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позволяет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Научить: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-считать предметы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попорядку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-соотносить цифру и количество;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-составлять числа второго десятка;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-решать простые арифметические задачи;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Развить: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-способность ориентироваться на плоскости;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-процессы внимания;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-память;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-мелкую моторику рук;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21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veselyie-rebyata-shablon-prevyu-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50666" y="2"/>
            <a:ext cx="10944066" cy="7661545"/>
          </a:xfrm>
        </p:spPr>
      </p:pic>
      <p:pic>
        <p:nvPicPr>
          <p:cNvPr id="11" name="Содержимое 6" descr="sw2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5249"/>
            <a:ext cx="835390" cy="2835493"/>
          </a:xfrm>
          <a:prstGeom prst="rect">
            <a:avLst/>
          </a:prstGeom>
        </p:spPr>
      </p:pic>
      <p:pic>
        <p:nvPicPr>
          <p:cNvPr id="12" name="Содержимое 6" descr="sw2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374" y="315029"/>
            <a:ext cx="953229" cy="2047856"/>
          </a:xfrm>
          <a:prstGeom prst="rect">
            <a:avLst/>
          </a:prstGeom>
        </p:spPr>
      </p:pic>
      <p:pic>
        <p:nvPicPr>
          <p:cNvPr id="13" name="Содержимое 6" descr="sw2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162" y="126513"/>
            <a:ext cx="1097190" cy="23571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1072973">
            <a:off x="1382252" y="2349283"/>
            <a:ext cx="7906851" cy="1644189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algn="ctr"/>
            <a:endParaRPr lang="ru-RU" sz="5000" b="1" i="1" dirty="0" smtClean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000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5000" b="1" i="1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</a:t>
            </a:r>
            <a:r>
              <a:rPr lang="ru-RU" sz="4600" b="1" i="1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14" name="Содержимое 6" descr="sw2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9145" y="4716735"/>
            <a:ext cx="953229" cy="204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27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164" y="468263"/>
            <a:ext cx="3456384" cy="486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50556" y="180231"/>
            <a:ext cx="66428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Вячеслав Вадимович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Воскобович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изобретатель,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который придумал более 50-ти пособий для развития умственных и творческих способностей ребёнка.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22564" y="1996113"/>
            <a:ext cx="64087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технологию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назвал «Сказочные    лабиринты  игры».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Актуальность его методики состоит в том, что эти игры учат детей действовать «в уме» и «мыслить», а это в свою очередь раскрепощает воображение, развивает творческие возможности и способности.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 Игры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зря называются Лабиринтами.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они постепенно усложняются, поддерживая детскую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деятельность в зоне оптимальной трудности. 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084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атьяна\Desktop\P10117-1441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652" y="3942167"/>
            <a:ext cx="4834686" cy="308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Татьяна\Desktop\P10117-1442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148" y="1404367"/>
            <a:ext cx="3744416" cy="363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Татьяна\Desktop\P10117-1442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6770" y="416282"/>
            <a:ext cx="5112568" cy="299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291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54212" y="180231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     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Основные принципы методики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Воскобовича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6140" y="900311"/>
            <a:ext cx="1015312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 defTabSz="914400">
              <a:spcBef>
                <a:spcPts val="580"/>
              </a:spcBef>
              <a:buClr>
                <a:srgbClr val="4F81BD"/>
              </a:buClr>
              <a:buSzPct val="85000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Интересные сказки. </a:t>
            </a:r>
          </a:p>
          <a:p>
            <a:pPr marL="274320" lvl="0" indent="-274320" algn="ctr" defTabSz="914400">
              <a:spcBef>
                <a:spcPts val="580"/>
              </a:spcBef>
              <a:buClr>
                <a:srgbClr val="4F81BD"/>
              </a:buClr>
              <a:buSzPct val="85000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Сказки  помогают ребенку быстрее запомнить цифры, </a:t>
            </a:r>
          </a:p>
          <a:p>
            <a:pPr marL="274320" lvl="0" indent="-274320" algn="ctr" defTabSz="914400">
              <a:spcBef>
                <a:spcPts val="580"/>
              </a:spcBef>
              <a:buClr>
                <a:srgbClr val="4F81BD"/>
              </a:buClr>
              <a:buSzPct val="85000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 или формы.</a:t>
            </a:r>
          </a:p>
          <a:p>
            <a:pPr marL="274320" lvl="0" indent="-274320" algn="ctr" defTabSz="914400">
              <a:spcBef>
                <a:spcPts val="580"/>
              </a:spcBef>
              <a:buClr>
                <a:srgbClr val="4F81BD"/>
              </a:buClr>
              <a:buSzPct val="85000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Игра с пользой</a:t>
            </a:r>
          </a:p>
          <a:p>
            <a:pPr marL="274320" lvl="0" indent="-274320" algn="ctr" defTabSz="914400">
              <a:spcBef>
                <a:spcPts val="580"/>
              </a:spcBef>
              <a:buClr>
                <a:srgbClr val="4F81BD"/>
              </a:buClr>
              <a:buSzPct val="85000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всестороннему  развитию и обучению малыша. </a:t>
            </a:r>
          </a:p>
          <a:p>
            <a:pPr marL="274320" lvl="0" indent="-274320" algn="ctr" defTabSz="914400">
              <a:spcBef>
                <a:spcPts val="580"/>
              </a:spcBef>
              <a:buClr>
                <a:srgbClr val="4F81BD"/>
              </a:buClr>
              <a:buSzPct val="85000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у ребенка творческого начала.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74320" lvl="0" indent="-274320" algn="ctr" defTabSz="914400">
              <a:spcBef>
                <a:spcPts val="580"/>
              </a:spcBef>
              <a:buClr>
                <a:srgbClr val="4F81BD"/>
              </a:buClr>
              <a:buSzPct val="85000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развивать воображение, фантазию и творческий потенциал ребёнка.</a:t>
            </a:r>
          </a:p>
          <a:p>
            <a:pPr marL="274320" lvl="0" indent="-274320" algn="ctr" defTabSz="914400">
              <a:spcBef>
                <a:spcPts val="580"/>
              </a:spcBef>
              <a:buClr>
                <a:srgbClr val="4F81BD"/>
              </a:buClr>
              <a:buSzPct val="85000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Выполнение нетрадиционных заданий различного уровня сложности.</a:t>
            </a:r>
          </a:p>
          <a:p>
            <a:pPr marL="274320" lvl="0" indent="-274320" algn="ctr" defTabSz="914400">
              <a:spcBef>
                <a:spcPts val="580"/>
              </a:spcBef>
              <a:buClr>
                <a:srgbClr val="4F81BD"/>
              </a:buClr>
              <a:buSzPct val="85000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формированию раннего креативного мышления у детей.</a:t>
            </a:r>
          </a:p>
        </p:txBody>
      </p:sp>
    </p:spTree>
    <p:extLst>
      <p:ext uri="{BB962C8B-B14F-4D97-AF65-F5344CB8AC3E}">
        <p14:creationId xmlns:p14="http://schemas.microsoft.com/office/powerpoint/2010/main" val="120311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148" y="0"/>
            <a:ext cx="9780582" cy="30605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  </a:t>
            </a:r>
            <a:r>
              <a:rPr lang="ru-RU" sz="3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принципы, положенные в основу игр </a:t>
            </a:r>
            <a:r>
              <a:rPr lang="ru-RU" sz="31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3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интерес - познание - творчество - становятся максимально действенными, так как игра обращается непосредственно к ребенку добрым, веселым и грустным языком сказки, забавного персонажа или приглашения к приключениям.</a:t>
            </a:r>
            <a:br>
              <a:rPr lang="ru-RU" sz="3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6744" y="2986710"/>
            <a:ext cx="9624060" cy="4990084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8" name="Picture 2" descr="C:\Users\Татьяна\Desktop\фото по воскобовичу\P01006-0930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909" y="2844527"/>
            <a:ext cx="5518847" cy="413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Татьяна\Desktop\geo_1_pf-600x61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732" y="4008974"/>
            <a:ext cx="2893765" cy="294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Татьяна\Desktop\163_nezrimka_vsyus_m_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8948" y="2484487"/>
            <a:ext cx="2714725" cy="27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://2.bp.blogspot.com/-C98oS_AExjU/WjJmegYzQLI/AAAAAAAAI5E/3CH2pjr9RxYTxfniN__Y-WoTEGut-ydcACK4BGAYYCw/s1600/21_%25D0%2593%25D1%2583%25D1%2581%25D1%258C%2B%25D0%259A%25D0%25B0%25D0%25BF%25D0%25B8%25D1%2582%25D0%25B0%25D0%25BD%2B%2528%25D0%25BC%2529_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9028" y="4879400"/>
            <a:ext cx="2674818" cy="267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38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Татьяна\Desktop\фото по воскобовичу\P01216-1658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32" y="3204567"/>
            <a:ext cx="3269811" cy="363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Татьяна\Desktop\фото по воскобовичу\P10114-1718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789" y="252239"/>
            <a:ext cx="4317424" cy="391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Татьяна\Desktop\фото по воскобовичу\P10114-1724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2524" y="4018329"/>
            <a:ext cx="3835050" cy="334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5916" y="-323824"/>
            <a:ext cx="6154704" cy="344708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ctr" defTabSz="914239"/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14239"/>
            <a:r>
              <a:rPr lang="ru-RU" sz="3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РППС «Фиолетовый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лес»</a:t>
            </a:r>
          </a:p>
          <a:p>
            <a:pPr algn="ctr" defTabSz="914239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Задачи :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14239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-развитие у ребенка познавательного интереса, желания и потребности узнать новое;</a:t>
            </a:r>
          </a:p>
          <a:p>
            <a:pPr algn="ctr" defTabSz="914239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--актуализация сенсорных анализаторов как условие и основополагающая база благоприятного интеллектуального развития детей раннего и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1540236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Татьяна\Desktop\фото по воскобовичу\P01216-1614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124" y="900311"/>
            <a:ext cx="3528392" cy="406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Татьяна\Desktop\фото по воскобовичу\P01216-1713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6647" y="2268464"/>
            <a:ext cx="3137218" cy="404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69356" y="180232"/>
            <a:ext cx="5935093" cy="58477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 defTabSz="914239"/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Коврограф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Ларчик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06541" y="765007"/>
            <a:ext cx="3490106" cy="5355296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914239">
              <a:spcBef>
                <a:spcPct val="20000"/>
              </a:spcBef>
            </a:pPr>
            <a:r>
              <a:rPr lang="ru-RU" sz="1800" b="1" dirty="0" smtClean="0">
                <a:solidFill>
                  <a:srgbClr val="1F0A3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 развитие у ребенка познавательного интереса, желания и потребности узнать новое;  развитие наблюдательности, исследовательского подхода к явлениям и объектам окружающей действительности; развитие воображения, мышления);  гармоничное, сбалансированное развитие у детей эмоционально-образного и логического начала; формирование базисных представлений (об окружающем мире, математических, речевых умений.</a:t>
            </a:r>
          </a:p>
        </p:txBody>
      </p:sp>
    </p:spTree>
    <p:extLst>
      <p:ext uri="{BB962C8B-B14F-4D97-AF65-F5344CB8AC3E}">
        <p14:creationId xmlns:p14="http://schemas.microsoft.com/office/powerpoint/2010/main" val="387074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тьяна\Desktop\фото по воскобовичу\P10115-1003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32" y="612280"/>
            <a:ext cx="4608512" cy="4879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86660" y="180231"/>
            <a:ext cx="561662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  <a:t>Игровизор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  <a:t/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</a:b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  <a:t>графический (интеллектуальный) тренажер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86660" y="1476374"/>
            <a:ext cx="54726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</a:t>
            </a:r>
            <a:r>
              <a:rPr lang="ru-RU" sz="2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заламинированное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игровое поле формата А-4 в виде расчерченных на всей плоскости листа клеточек.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 центру поля проведено две оси (вертикальная и горизонтальная). Для лучшего ориентирования на плоскости листа на его верхних и нижних углах  расположены животные: левый верхний угол - лев, левый нижний угол - лань, правый верхний угол - павлин, правый нижний угол – пони. Помимо игрового поля, в состав тренажера входит маркер на водной основе. Таким маркером можно писать на пленке, а затем стирать написанное тряпкой или салфеткой и вновь рисовать.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887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58/fc/c4/58fcc464c54cec6e5c7623b0a720c9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16" y="1"/>
            <a:ext cx="10709316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Татьяна\Desktop\фото по воскобовичу\P01216-1624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8828" y="324247"/>
            <a:ext cx="3752656" cy="281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Татьяна\Desktop\фото по воскобовичу\P01216-1625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795" y="3780632"/>
            <a:ext cx="3960722" cy="297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Татьяна\Desktop\фото по воскобовичу\P01216-16425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4565" y="1233456"/>
            <a:ext cx="3024335" cy="40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2124" y="180231"/>
            <a:ext cx="7857926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ru-RU" sz="2800" b="1" kern="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  <a:t>Геови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  <a:t>зор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anose="02020603050405020304" pitchFamily="18" charset="0"/>
                <a:ea typeface="NSimSun" pitchFamily="49" charset="-122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572646"/>
            <a:ext cx="321362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способствует: *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Совершенствованию интеллекта (внимания, памяти, мышления, воображения, речи);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математических представлений о пространственных отношениях, количественном счете, линиях симметрии, делению целого на равные и неравные части, умений решать логико-математические задачи;</a:t>
            </a:r>
          </a:p>
          <a:p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творческих способностей (воспроизведение нетипичных изображений по точкам координатной сетки);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Тренировке мелкой моторики пальцев и кисти.</a:t>
            </a: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895907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656</Words>
  <Application>Microsoft Office PowerPoint</Application>
  <PresentationFormat>Произвольный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1_Тема Office</vt:lpstr>
      <vt:lpstr>Справедливость</vt:lpstr>
      <vt:lpstr>Муниципальное дошкольное образовательное учреждение  детский сад №7 «Колосок»</vt:lpstr>
      <vt:lpstr>Презентация PowerPoint</vt:lpstr>
      <vt:lpstr>Презентация PowerPoint</vt:lpstr>
      <vt:lpstr>Презентация PowerPoint</vt:lpstr>
      <vt:lpstr>  Основные принципы, положенные в основу игр Воскобовича - интерес - познание - творчество - становятся максимально действенными, так как игра обращается непосредственно к ребенку добрым, веселым и грустным языком сказки, забавного персонажа или приглашения к приключениям.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</dc:title>
  <dc:creator>RePack by Diakov</dc:creator>
  <cp:lastModifiedBy>RePack by Diakov</cp:lastModifiedBy>
  <cp:revision>18</cp:revision>
  <dcterms:created xsi:type="dcterms:W3CDTF">2021-01-17T04:30:46Z</dcterms:created>
  <dcterms:modified xsi:type="dcterms:W3CDTF">2022-02-14T03:26:14Z</dcterms:modified>
</cp:coreProperties>
</file>