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71" r:id="rId3"/>
    <p:sldId id="257" r:id="rId4"/>
    <p:sldId id="258" r:id="rId5"/>
    <p:sldId id="259" r:id="rId6"/>
    <p:sldId id="261" r:id="rId7"/>
    <p:sldId id="262" r:id="rId8"/>
    <p:sldId id="263" r:id="rId9"/>
    <p:sldId id="265" r:id="rId10"/>
    <p:sldId id="266" r:id="rId11"/>
    <p:sldId id="268" r:id="rId12"/>
    <p:sldId id="270"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422"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4A85B5-4ED7-46AE-A740-8BC012D6431D}" type="datetimeFigureOut">
              <a:rPr lang="ru-RU" smtClean="0"/>
              <a:t>14.02.2022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0E325E-04BB-412B-AAFC-003743D9C41D}"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30E325E-04BB-412B-AAFC-003743D9C41D}" type="slidenum">
              <a:rPr lang="ru-RU" smtClean="0"/>
              <a:t>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14.02.2022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14.02.2022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14.02.2022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14.02.2022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14.02.2022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14.02.2022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14.02.2022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14.02.2022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214290"/>
            <a:ext cx="7772400" cy="1470025"/>
          </a:xfrm>
        </p:spPr>
        <p:txBody>
          <a:bodyPr/>
          <a:lstStyle/>
          <a:p>
            <a:r>
              <a:rPr lang="ru-RU" dirty="0" smtClean="0"/>
              <a:t>Подарок для сестренки</a:t>
            </a:r>
            <a:endParaRPr lang="ru-RU" dirty="0"/>
          </a:p>
        </p:txBody>
      </p:sp>
      <p:sp>
        <p:nvSpPr>
          <p:cNvPr id="3" name="Подзаголовок 2"/>
          <p:cNvSpPr>
            <a:spLocks noGrp="1"/>
          </p:cNvSpPr>
          <p:nvPr>
            <p:ph type="subTitle" idx="1"/>
          </p:nvPr>
        </p:nvSpPr>
        <p:spPr>
          <a:xfrm>
            <a:off x="4786314" y="3286124"/>
            <a:ext cx="4357686" cy="3252798"/>
          </a:xfrm>
        </p:spPr>
        <p:txBody>
          <a:bodyPr>
            <a:normAutofit fontScale="85000" lnSpcReduction="20000"/>
          </a:bodyPr>
          <a:lstStyle/>
          <a:p>
            <a:r>
              <a:rPr lang="ru-RU" dirty="0" smtClean="0">
                <a:solidFill>
                  <a:schemeClr val="tx1"/>
                </a:solidFill>
              </a:rPr>
              <a:t>Выполнила: учащаяся 10-го класса</a:t>
            </a:r>
          </a:p>
          <a:p>
            <a:r>
              <a:rPr lang="ru-RU" dirty="0" err="1" smtClean="0">
                <a:solidFill>
                  <a:schemeClr val="tx1"/>
                </a:solidFill>
              </a:rPr>
              <a:t>Потоцкая</a:t>
            </a:r>
            <a:r>
              <a:rPr lang="ru-RU" dirty="0" smtClean="0">
                <a:solidFill>
                  <a:schemeClr val="tx1"/>
                </a:solidFill>
              </a:rPr>
              <a:t> Анастасия Евгеньевна </a:t>
            </a:r>
          </a:p>
          <a:p>
            <a:r>
              <a:rPr lang="ru-RU" dirty="0" smtClean="0">
                <a:solidFill>
                  <a:schemeClr val="tx1"/>
                </a:solidFill>
              </a:rPr>
              <a:t>руководитель: </a:t>
            </a:r>
            <a:r>
              <a:rPr lang="ru-RU" dirty="0" err="1" smtClean="0">
                <a:solidFill>
                  <a:schemeClr val="tx1"/>
                </a:solidFill>
              </a:rPr>
              <a:t>Сафарчёва</a:t>
            </a:r>
            <a:r>
              <a:rPr lang="ru-RU" dirty="0" smtClean="0">
                <a:solidFill>
                  <a:schemeClr val="tx1"/>
                </a:solidFill>
              </a:rPr>
              <a:t> </a:t>
            </a:r>
          </a:p>
          <a:p>
            <a:r>
              <a:rPr lang="ru-RU" dirty="0" smtClean="0">
                <a:solidFill>
                  <a:schemeClr val="tx1"/>
                </a:solidFill>
              </a:rPr>
              <a:t>Ольга  Александровна  </a:t>
            </a:r>
          </a:p>
          <a:p>
            <a:r>
              <a:rPr lang="ru-RU" dirty="0" smtClean="0">
                <a:solidFill>
                  <a:schemeClr val="tx1"/>
                </a:solidFill>
              </a:rPr>
              <a:t>учитель технологии </a:t>
            </a:r>
          </a:p>
          <a:p>
            <a:r>
              <a:rPr lang="ru-RU" dirty="0" smtClean="0">
                <a:solidFill>
                  <a:schemeClr val="tx1"/>
                </a:solidFill>
              </a:rPr>
              <a:t>МОУ СОШ №3</a:t>
            </a:r>
          </a:p>
          <a:p>
            <a:endParaRPr lang="ru-RU" dirty="0"/>
          </a:p>
        </p:txBody>
      </p:sp>
      <p:pic>
        <p:nvPicPr>
          <p:cNvPr id="4" name="Рисунок 3" descr="https://sun9-9.userapi.com/c847122/v847122762/11d454/y5OR03HS5DQ.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7224" y="1785926"/>
            <a:ext cx="3643338" cy="271464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Экономическая часть</a:t>
            </a:r>
            <a:endParaRPr lang="ru-RU" dirty="0"/>
          </a:p>
        </p:txBody>
      </p:sp>
      <p:sp>
        <p:nvSpPr>
          <p:cNvPr id="3" name="Содержимое 2"/>
          <p:cNvSpPr>
            <a:spLocks noGrp="1"/>
          </p:cNvSpPr>
          <p:nvPr>
            <p:ph idx="1"/>
          </p:nvPr>
        </p:nvSpPr>
        <p:spPr>
          <a:xfrm>
            <a:off x="1285852" y="1285860"/>
            <a:ext cx="7400948" cy="4840303"/>
          </a:xfrm>
        </p:spPr>
        <p:txBody>
          <a:bodyPr>
            <a:normAutofit/>
          </a:bodyPr>
          <a:lstStyle/>
          <a:p>
            <a:pPr>
              <a:buNone/>
            </a:pPr>
            <a:endParaRPr lang="ru-RU" dirty="0" smtClean="0"/>
          </a:p>
          <a:p>
            <a:pPr>
              <a:buNone/>
            </a:pPr>
            <a:endParaRPr lang="ru-RU" dirty="0" smtClean="0"/>
          </a:p>
          <a:p>
            <a:endParaRPr lang="ru-RU" dirty="0"/>
          </a:p>
        </p:txBody>
      </p:sp>
      <p:graphicFrame>
        <p:nvGraphicFramePr>
          <p:cNvPr id="4" name="Таблица 3"/>
          <p:cNvGraphicFramePr>
            <a:graphicFrameLocks noGrp="1"/>
          </p:cNvGraphicFramePr>
          <p:nvPr/>
        </p:nvGraphicFramePr>
        <p:xfrm>
          <a:off x="500034" y="1500175"/>
          <a:ext cx="8286809" cy="2542235"/>
        </p:xfrm>
        <a:graphic>
          <a:graphicData uri="http://schemas.openxmlformats.org/drawingml/2006/table">
            <a:tbl>
              <a:tblPr/>
              <a:tblGrid>
                <a:gridCol w="2690948">
                  <a:extLst>
                    <a:ext uri="{9D8B030D-6E8A-4147-A177-3AD203B41FA5}">
                      <a16:colId xmlns:a16="http://schemas.microsoft.com/office/drawing/2014/main" val="20000"/>
                    </a:ext>
                  </a:extLst>
                </a:gridCol>
                <a:gridCol w="2079251">
                  <a:extLst>
                    <a:ext uri="{9D8B030D-6E8A-4147-A177-3AD203B41FA5}">
                      <a16:colId xmlns:a16="http://schemas.microsoft.com/office/drawing/2014/main" val="20001"/>
                    </a:ext>
                  </a:extLst>
                </a:gridCol>
                <a:gridCol w="1834228">
                  <a:extLst>
                    <a:ext uri="{9D8B030D-6E8A-4147-A177-3AD203B41FA5}">
                      <a16:colId xmlns:a16="http://schemas.microsoft.com/office/drawing/2014/main" val="20002"/>
                    </a:ext>
                  </a:extLst>
                </a:gridCol>
                <a:gridCol w="1682382">
                  <a:extLst>
                    <a:ext uri="{9D8B030D-6E8A-4147-A177-3AD203B41FA5}">
                      <a16:colId xmlns:a16="http://schemas.microsoft.com/office/drawing/2014/main" val="20003"/>
                    </a:ext>
                  </a:extLst>
                </a:gridCol>
              </a:tblGrid>
              <a:tr h="508447">
                <a:tc>
                  <a:txBody>
                    <a:bodyPr/>
                    <a:lstStyle/>
                    <a:p>
                      <a:pPr>
                        <a:lnSpc>
                          <a:spcPct val="115000"/>
                        </a:lnSpc>
                        <a:spcAft>
                          <a:spcPts val="0"/>
                        </a:spcAft>
                      </a:pPr>
                      <a:r>
                        <a:rPr lang="ru-RU" sz="1400" dirty="0">
                          <a:latin typeface="Times New Roman"/>
                          <a:ea typeface="Times New Roman"/>
                          <a:cs typeface="Times New Roman"/>
                        </a:rPr>
                        <a:t>Наименование</a:t>
                      </a:r>
                      <a:endParaRPr lang="ru-RU" sz="1100" dirty="0">
                        <a:latin typeface="Calibri"/>
                        <a:ea typeface="Times New Roman"/>
                        <a:cs typeface="Times New Roman"/>
                      </a:endParaRPr>
                    </a:p>
                  </a:txBody>
                  <a:tcPr marL="68544" marR="685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Стоимость</a:t>
                      </a:r>
                      <a:endParaRPr lang="ru-RU" sz="1100">
                        <a:latin typeface="Calibri"/>
                        <a:ea typeface="Times New Roman"/>
                        <a:cs typeface="Times New Roman"/>
                      </a:endParaRPr>
                    </a:p>
                  </a:txBody>
                  <a:tcPr marL="68544" marR="685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Количество</a:t>
                      </a:r>
                      <a:endParaRPr lang="ru-RU" sz="1100">
                        <a:latin typeface="Calibri"/>
                        <a:ea typeface="Times New Roman"/>
                        <a:cs typeface="Times New Roman"/>
                      </a:endParaRPr>
                    </a:p>
                  </a:txBody>
                  <a:tcPr marL="68544" marR="685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ИТОГО</a:t>
                      </a:r>
                      <a:endParaRPr lang="ru-RU" sz="1100">
                        <a:latin typeface="Calibri"/>
                        <a:ea typeface="Times New Roman"/>
                        <a:cs typeface="Times New Roman"/>
                      </a:endParaRPr>
                    </a:p>
                  </a:txBody>
                  <a:tcPr marL="68544" marR="685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08447">
                <a:tc>
                  <a:txBody>
                    <a:bodyPr/>
                    <a:lstStyle/>
                    <a:p>
                      <a:pPr>
                        <a:lnSpc>
                          <a:spcPct val="115000"/>
                        </a:lnSpc>
                        <a:spcAft>
                          <a:spcPts val="0"/>
                        </a:spcAft>
                      </a:pPr>
                      <a:r>
                        <a:rPr lang="ru-RU" sz="1400">
                          <a:latin typeface="Times New Roman"/>
                          <a:ea typeface="Times New Roman"/>
                          <a:cs typeface="Times New Roman"/>
                        </a:rPr>
                        <a:t>Пржа</a:t>
                      </a:r>
                      <a:endParaRPr lang="ru-RU" sz="1100">
                        <a:latin typeface="Calibri"/>
                        <a:ea typeface="Times New Roman"/>
                        <a:cs typeface="Times New Roman"/>
                      </a:endParaRPr>
                    </a:p>
                  </a:txBody>
                  <a:tcPr marL="68544" marR="685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smtClean="0">
                          <a:latin typeface="Times New Roman"/>
                          <a:ea typeface="Times New Roman"/>
                          <a:cs typeface="Times New Roman"/>
                        </a:rPr>
                        <a:t>170</a:t>
                      </a:r>
                      <a:endParaRPr lang="ru-RU" sz="1100" dirty="0">
                        <a:latin typeface="Calibri"/>
                        <a:ea typeface="Times New Roman"/>
                        <a:cs typeface="Times New Roman"/>
                      </a:endParaRPr>
                    </a:p>
                  </a:txBody>
                  <a:tcPr marL="68544" marR="685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3</a:t>
                      </a:r>
                      <a:endParaRPr lang="ru-RU" sz="1100">
                        <a:latin typeface="Calibri"/>
                        <a:ea typeface="Times New Roman"/>
                        <a:cs typeface="Times New Roman"/>
                      </a:endParaRPr>
                    </a:p>
                  </a:txBody>
                  <a:tcPr marL="68544" marR="685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smtClean="0">
                          <a:latin typeface="Times New Roman"/>
                          <a:ea typeface="Times New Roman"/>
                          <a:cs typeface="Times New Roman"/>
                        </a:rPr>
                        <a:t>510</a:t>
                      </a:r>
                      <a:endParaRPr lang="ru-RU" sz="1100" dirty="0">
                        <a:latin typeface="Calibri"/>
                        <a:ea typeface="Times New Roman"/>
                        <a:cs typeface="Times New Roman"/>
                      </a:endParaRPr>
                    </a:p>
                  </a:txBody>
                  <a:tcPr marL="68544" marR="685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08447">
                <a:tc>
                  <a:txBody>
                    <a:bodyPr/>
                    <a:lstStyle/>
                    <a:p>
                      <a:pPr>
                        <a:lnSpc>
                          <a:spcPct val="115000"/>
                        </a:lnSpc>
                        <a:spcAft>
                          <a:spcPts val="0"/>
                        </a:spcAft>
                      </a:pPr>
                      <a:r>
                        <a:rPr lang="ru-RU" sz="1400">
                          <a:latin typeface="Times New Roman"/>
                          <a:ea typeface="Times New Roman"/>
                          <a:cs typeface="Times New Roman"/>
                        </a:rPr>
                        <a:t>пуговицы</a:t>
                      </a:r>
                      <a:endParaRPr lang="ru-RU" sz="1100">
                        <a:latin typeface="Calibri"/>
                        <a:ea typeface="Times New Roman"/>
                        <a:cs typeface="Times New Roman"/>
                      </a:endParaRPr>
                    </a:p>
                  </a:txBody>
                  <a:tcPr marL="68544" marR="685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7</a:t>
                      </a:r>
                      <a:endParaRPr lang="ru-RU" sz="1100">
                        <a:latin typeface="Calibri"/>
                        <a:ea typeface="Times New Roman"/>
                        <a:cs typeface="Times New Roman"/>
                      </a:endParaRPr>
                    </a:p>
                  </a:txBody>
                  <a:tcPr marL="68544" marR="685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5</a:t>
                      </a:r>
                      <a:endParaRPr lang="ru-RU" sz="1100">
                        <a:latin typeface="Calibri"/>
                        <a:ea typeface="Times New Roman"/>
                        <a:cs typeface="Times New Roman"/>
                      </a:endParaRPr>
                    </a:p>
                  </a:txBody>
                  <a:tcPr marL="68544" marR="685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35</a:t>
                      </a:r>
                      <a:endParaRPr lang="ru-RU" sz="1100">
                        <a:latin typeface="Calibri"/>
                        <a:ea typeface="Times New Roman"/>
                        <a:cs typeface="Times New Roman"/>
                      </a:endParaRPr>
                    </a:p>
                  </a:txBody>
                  <a:tcPr marL="68544" marR="685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08447">
                <a:tc>
                  <a:txBody>
                    <a:bodyPr/>
                    <a:lstStyle/>
                    <a:p>
                      <a:pPr>
                        <a:lnSpc>
                          <a:spcPct val="115000"/>
                        </a:lnSpc>
                        <a:spcAft>
                          <a:spcPts val="0"/>
                        </a:spcAft>
                      </a:pPr>
                      <a:r>
                        <a:rPr lang="ru-RU" sz="1400">
                          <a:latin typeface="Times New Roman"/>
                          <a:ea typeface="Times New Roman"/>
                          <a:cs typeface="Times New Roman"/>
                        </a:rPr>
                        <a:t>крючок</a:t>
                      </a:r>
                      <a:endParaRPr lang="ru-RU" sz="1100">
                        <a:latin typeface="Calibri"/>
                        <a:ea typeface="Times New Roman"/>
                        <a:cs typeface="Times New Roman"/>
                      </a:endParaRPr>
                    </a:p>
                  </a:txBody>
                  <a:tcPr marL="68544" marR="685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30</a:t>
                      </a:r>
                      <a:endParaRPr lang="ru-RU" sz="1100">
                        <a:latin typeface="Calibri"/>
                        <a:ea typeface="Times New Roman"/>
                        <a:cs typeface="Times New Roman"/>
                      </a:endParaRPr>
                    </a:p>
                  </a:txBody>
                  <a:tcPr marL="68544" marR="685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smtClean="0">
                          <a:latin typeface="Times New Roman"/>
                          <a:ea typeface="Times New Roman"/>
                          <a:cs typeface="Times New Roman"/>
                        </a:rPr>
                        <a:t>1</a:t>
                      </a:r>
                      <a:endParaRPr lang="ru-RU" sz="1400" dirty="0">
                        <a:latin typeface="Times New Roman"/>
                        <a:ea typeface="Times New Roman"/>
                        <a:cs typeface="Times New Roman"/>
                      </a:endParaRPr>
                    </a:p>
                  </a:txBody>
                  <a:tcPr marL="68544" marR="685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30</a:t>
                      </a:r>
                      <a:endParaRPr lang="ru-RU" sz="1100">
                        <a:latin typeface="Calibri"/>
                        <a:ea typeface="Times New Roman"/>
                        <a:cs typeface="Times New Roman"/>
                      </a:endParaRPr>
                    </a:p>
                  </a:txBody>
                  <a:tcPr marL="68544" marR="685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08447">
                <a:tc>
                  <a:txBody>
                    <a:bodyPr/>
                    <a:lstStyle/>
                    <a:p>
                      <a:pPr>
                        <a:lnSpc>
                          <a:spcPct val="115000"/>
                        </a:lnSpc>
                        <a:spcAft>
                          <a:spcPts val="0"/>
                        </a:spcAft>
                      </a:pPr>
                      <a:endParaRPr lang="ru-RU" sz="1400">
                        <a:latin typeface="Times New Roman"/>
                        <a:ea typeface="Times New Roman"/>
                        <a:cs typeface="Times New Roman"/>
                      </a:endParaRPr>
                    </a:p>
                  </a:txBody>
                  <a:tcPr marL="68544" marR="685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1400">
                        <a:latin typeface="Times New Roman"/>
                        <a:ea typeface="Times New Roman"/>
                        <a:cs typeface="Times New Roman"/>
                      </a:endParaRPr>
                    </a:p>
                  </a:txBody>
                  <a:tcPr marL="68544" marR="685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1400">
                        <a:latin typeface="Times New Roman"/>
                        <a:ea typeface="Times New Roman"/>
                        <a:cs typeface="Times New Roman"/>
                      </a:endParaRPr>
                    </a:p>
                  </a:txBody>
                  <a:tcPr marL="68544" marR="685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Times New Roman"/>
                          <a:ea typeface="Times New Roman"/>
                          <a:cs typeface="Times New Roman"/>
                        </a:rPr>
                        <a:t>575</a:t>
                      </a:r>
                      <a:endParaRPr lang="ru-RU" sz="1100" dirty="0">
                        <a:latin typeface="Calibri"/>
                        <a:ea typeface="Times New Roman"/>
                        <a:cs typeface="Times New Roman"/>
                      </a:endParaRPr>
                    </a:p>
                  </a:txBody>
                  <a:tcPr marL="68544" marR="685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Вывод</a:t>
            </a:r>
            <a:endParaRPr lang="ru-RU" dirty="0"/>
          </a:p>
        </p:txBody>
      </p:sp>
      <p:sp>
        <p:nvSpPr>
          <p:cNvPr id="3" name="Содержимое 2"/>
          <p:cNvSpPr>
            <a:spLocks noGrp="1"/>
          </p:cNvSpPr>
          <p:nvPr>
            <p:ph idx="1"/>
          </p:nvPr>
        </p:nvSpPr>
        <p:spPr/>
        <p:txBody>
          <a:bodyPr>
            <a:normAutofit fontScale="77500" lnSpcReduction="20000"/>
          </a:bodyPr>
          <a:lstStyle/>
          <a:p>
            <a:r>
              <a:rPr lang="ru-RU" dirty="0" smtClean="0"/>
              <a:t>Проект готов. Костюмчик получился таким , какой я и хотела. В процессе работы я познакомиться с ассортиментом вязанной детской одежды и ее особенностями; узнала о её преимуществе, видах отделки и необходимых материалах. В соответствии с рекомендациями подобрала необходимые материалы.  Выполнила проект по теме «Подарок для сестры». Углубила теоретические знания, улучшила практические навыки в вязании крючком.</a:t>
            </a:r>
          </a:p>
          <a:p>
            <a:r>
              <a:rPr lang="ru-RU" b="1" dirty="0" smtClean="0"/>
              <a:t> </a:t>
            </a:r>
            <a:r>
              <a:rPr lang="ru-RU" dirty="0" smtClean="0"/>
              <a:t>Самые красивые вязаные вещи для детей, по-моему, связаны крючком. Это ажурные сарафаны и платья для девочек, и красивые панамки и шапочки на лето. А какие чудесные пинетки для моей маленькой сестренки получились! </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Литература</a:t>
            </a:r>
            <a:endParaRPr lang="ru-RU" dirty="0"/>
          </a:p>
        </p:txBody>
      </p:sp>
      <p:sp>
        <p:nvSpPr>
          <p:cNvPr id="3" name="Содержимое 2"/>
          <p:cNvSpPr>
            <a:spLocks noGrp="1"/>
          </p:cNvSpPr>
          <p:nvPr>
            <p:ph idx="1"/>
          </p:nvPr>
        </p:nvSpPr>
        <p:spPr/>
        <p:txBody>
          <a:bodyPr/>
          <a:lstStyle/>
          <a:p>
            <a:r>
              <a:rPr lang="ru-RU" dirty="0" smtClean="0"/>
              <a:t>https://www.google.com/url?sa=i&amp;source=images&amp;cd=&amp;cad=rja&amp;uact=8&amp;ved=0ahUKEwiKmZHfjKbmAhWdxcQBHSVRDFsQMwiSASg3MDc&amp;url=http%3A%2F%2Fmaterials.tell4all.ru%2Fvykrojka-detskoj-pizhamy%2F&amp;psig=AOvVaw1pT6b98ujin7quNYu9SiHs&amp;ust=1575896142151228&amp;ictx=3&amp;uact=3</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Актуальность и обоснование проблемы</a:t>
            </a:r>
            <a:endParaRPr lang="ru-RU" dirty="0"/>
          </a:p>
        </p:txBody>
      </p:sp>
      <p:sp>
        <p:nvSpPr>
          <p:cNvPr id="3" name="Содержимое 2"/>
          <p:cNvSpPr>
            <a:spLocks noGrp="1"/>
          </p:cNvSpPr>
          <p:nvPr>
            <p:ph idx="1"/>
          </p:nvPr>
        </p:nvSpPr>
        <p:spPr>
          <a:xfrm>
            <a:off x="6858016" y="6072206"/>
            <a:ext cx="71438" cy="53957"/>
          </a:xfrm>
        </p:spPr>
        <p:txBody>
          <a:bodyPr>
            <a:normAutofit fontScale="25000" lnSpcReduction="20000"/>
          </a:bodyPr>
          <a:lstStyle/>
          <a:p>
            <a:endParaRPr lang="ru-RU" dirty="0"/>
          </a:p>
        </p:txBody>
      </p:sp>
      <p:sp>
        <p:nvSpPr>
          <p:cNvPr id="1025" name="Rectangle 1"/>
          <p:cNvSpPr>
            <a:spLocks noChangeArrowheads="1"/>
          </p:cNvSpPr>
          <p:nvPr/>
        </p:nvSpPr>
        <p:spPr bwMode="auto">
          <a:xfrm>
            <a:off x="0" y="1428736"/>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 меня родилась сестренка и я решила сделать для нее подарок своими руками. </a:t>
            </a:r>
            <a:endParaRPr kumimoji="0" lang="ru-RU" sz="1800" b="0" i="0" u="none" strike="noStrike" cap="none" normalizeH="0" baseline="0" dirty="0" smtClean="0">
              <a:ln>
                <a:noFill/>
              </a:ln>
              <a:solidFill>
                <a:schemeClr val="tx1"/>
              </a:solidFill>
              <a:effectLst/>
              <a:latin typeface="Arial" pitchFamily="34" charset="0"/>
            </a:endParaRPr>
          </a:p>
        </p:txBody>
      </p:sp>
      <p:pic>
        <p:nvPicPr>
          <p:cNvPr id="5" name="Рисунок 4" descr="https://sun9-9.userapi.com/c847122/v847122762/11d454/y5OR03HS5DQ.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2910" y="2000240"/>
            <a:ext cx="2228682" cy="1591176"/>
          </a:xfrm>
          <a:prstGeom prst="rect">
            <a:avLst/>
          </a:prstGeom>
          <a:noFill/>
          <a:ln>
            <a:noFill/>
          </a:ln>
        </p:spPr>
      </p:pic>
      <p:sp>
        <p:nvSpPr>
          <p:cNvPr id="6" name="Облако 5"/>
          <p:cNvSpPr/>
          <p:nvPr/>
        </p:nvSpPr>
        <p:spPr>
          <a:xfrm>
            <a:off x="3929058" y="2071678"/>
            <a:ext cx="3143272" cy="128588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Сшить платье?</a:t>
            </a:r>
            <a:endParaRPr lang="ru-RU" dirty="0">
              <a:solidFill>
                <a:schemeClr val="accent1"/>
              </a:solidFill>
            </a:endParaRPr>
          </a:p>
        </p:txBody>
      </p:sp>
      <p:sp>
        <p:nvSpPr>
          <p:cNvPr id="7" name="Облако 6"/>
          <p:cNvSpPr/>
          <p:nvPr/>
        </p:nvSpPr>
        <p:spPr>
          <a:xfrm rot="337848">
            <a:off x="3630873" y="4079997"/>
            <a:ext cx="3143272" cy="135732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Связать </a:t>
            </a:r>
          </a:p>
          <a:p>
            <a:r>
              <a:rPr lang="ru-RU" dirty="0" smtClean="0"/>
              <a:t>спицами</a:t>
            </a:r>
            <a:endParaRPr lang="ru-RU" dirty="0"/>
          </a:p>
        </p:txBody>
      </p:sp>
      <p:sp>
        <p:nvSpPr>
          <p:cNvPr id="8" name="Облако 7"/>
          <p:cNvSpPr/>
          <p:nvPr/>
        </p:nvSpPr>
        <p:spPr>
          <a:xfrm>
            <a:off x="571472" y="4786322"/>
            <a:ext cx="2857520" cy="1214446"/>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Связать крючком </a:t>
            </a:r>
            <a:endParaRPr lang="ru-RU" dirty="0"/>
          </a:p>
        </p:txBody>
      </p:sp>
      <p:sp>
        <p:nvSpPr>
          <p:cNvPr id="9" name="Овал 8"/>
          <p:cNvSpPr/>
          <p:nvPr/>
        </p:nvSpPr>
        <p:spPr>
          <a:xfrm rot="20506094">
            <a:off x="3470522" y="2866492"/>
            <a:ext cx="571504" cy="35719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Овал 9"/>
          <p:cNvSpPr/>
          <p:nvPr/>
        </p:nvSpPr>
        <p:spPr>
          <a:xfrm rot="19924759">
            <a:off x="3113757" y="3155531"/>
            <a:ext cx="428628"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Овал 10"/>
          <p:cNvSpPr/>
          <p:nvPr/>
        </p:nvSpPr>
        <p:spPr>
          <a:xfrm>
            <a:off x="2928926" y="3357562"/>
            <a:ext cx="357190" cy="1428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Овал 11"/>
          <p:cNvSpPr/>
          <p:nvPr/>
        </p:nvSpPr>
        <p:spPr>
          <a:xfrm rot="2282765">
            <a:off x="2776660" y="3972012"/>
            <a:ext cx="500066" cy="3737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Овал 12"/>
          <p:cNvSpPr/>
          <p:nvPr/>
        </p:nvSpPr>
        <p:spPr>
          <a:xfrm rot="2896480">
            <a:off x="2571736" y="3786190"/>
            <a:ext cx="428628"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Овал 13"/>
          <p:cNvSpPr/>
          <p:nvPr/>
        </p:nvSpPr>
        <p:spPr>
          <a:xfrm rot="2179204">
            <a:off x="3118753" y="4312474"/>
            <a:ext cx="698087" cy="3875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Овал 14"/>
          <p:cNvSpPr/>
          <p:nvPr/>
        </p:nvSpPr>
        <p:spPr>
          <a:xfrm>
            <a:off x="1071538" y="4500570"/>
            <a:ext cx="428628" cy="5000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Овал 16"/>
          <p:cNvSpPr/>
          <p:nvPr/>
        </p:nvSpPr>
        <p:spPr>
          <a:xfrm>
            <a:off x="1071538" y="3571876"/>
            <a:ext cx="214314" cy="5000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Овал 17"/>
          <p:cNvSpPr/>
          <p:nvPr/>
        </p:nvSpPr>
        <p:spPr>
          <a:xfrm>
            <a:off x="1000100" y="4071942"/>
            <a:ext cx="357190" cy="5000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Задачи и цели</a:t>
            </a:r>
            <a:endParaRPr lang="ru-RU" dirty="0"/>
          </a:p>
        </p:txBody>
      </p:sp>
      <p:sp>
        <p:nvSpPr>
          <p:cNvPr id="3" name="Содержимое 2"/>
          <p:cNvSpPr>
            <a:spLocks noGrp="1"/>
          </p:cNvSpPr>
          <p:nvPr>
            <p:ph idx="1"/>
          </p:nvPr>
        </p:nvSpPr>
        <p:spPr/>
        <p:txBody>
          <a:bodyPr>
            <a:normAutofit fontScale="92500" lnSpcReduction="10000"/>
          </a:bodyPr>
          <a:lstStyle/>
          <a:p>
            <a:r>
              <a:rPr lang="ru-RU" b="1" dirty="0" smtClean="0"/>
              <a:t>Цель: Изготовить подарок для сестры.</a:t>
            </a:r>
            <a:endParaRPr lang="ru-RU" dirty="0" smtClean="0"/>
          </a:p>
          <a:p>
            <a:r>
              <a:rPr lang="ru-RU" b="1" dirty="0" smtClean="0"/>
              <a:t>Задачи:</a:t>
            </a:r>
            <a:r>
              <a:rPr lang="ru-RU" dirty="0" smtClean="0"/>
              <a:t>  </a:t>
            </a:r>
          </a:p>
          <a:p>
            <a:pPr lvl="0"/>
            <a:r>
              <a:rPr lang="ru-RU" dirty="0" smtClean="0"/>
              <a:t>познакомиться с ассортиментом вязанной детской одежды и ее особенностями;</a:t>
            </a:r>
          </a:p>
          <a:p>
            <a:pPr lvl="0"/>
            <a:r>
              <a:rPr lang="ru-RU" dirty="0" smtClean="0"/>
              <a:t>подобрать необходимые материалы;</a:t>
            </a:r>
          </a:p>
          <a:p>
            <a:pPr lvl="0"/>
            <a:r>
              <a:rPr lang="ru-RU" dirty="0" smtClean="0"/>
              <a:t>выполнить проект по теме «Подарок для сестры»;</a:t>
            </a:r>
          </a:p>
          <a:p>
            <a:pPr lvl="0"/>
            <a:r>
              <a:rPr lang="ru-RU" dirty="0" smtClean="0"/>
              <a:t>углубить теоретические знания, улучшить практические навыки в </a:t>
            </a:r>
            <a:r>
              <a:rPr lang="ru-RU" dirty="0" err="1" smtClean="0"/>
              <a:t>взании</a:t>
            </a:r>
            <a:r>
              <a:rPr lang="ru-RU" dirty="0" smtClean="0"/>
              <a:t> крючком.</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868346"/>
          </a:xfrm>
        </p:spPr>
        <p:txBody>
          <a:bodyPr/>
          <a:lstStyle/>
          <a:p>
            <a:r>
              <a:rPr lang="ru-RU" dirty="0" smtClean="0"/>
              <a:t>Это важно знать</a:t>
            </a:r>
            <a:endParaRPr lang="ru-RU" dirty="0"/>
          </a:p>
        </p:txBody>
      </p:sp>
      <p:sp>
        <p:nvSpPr>
          <p:cNvPr id="3" name="Содержимое 2"/>
          <p:cNvSpPr>
            <a:spLocks noGrp="1"/>
          </p:cNvSpPr>
          <p:nvPr>
            <p:ph idx="1"/>
          </p:nvPr>
        </p:nvSpPr>
        <p:spPr>
          <a:xfrm>
            <a:off x="214282" y="1000108"/>
            <a:ext cx="7286676" cy="4697427"/>
          </a:xfrm>
        </p:spPr>
        <p:txBody>
          <a:bodyPr>
            <a:normAutofit fontScale="62500" lnSpcReduction="20000"/>
          </a:bodyPr>
          <a:lstStyle/>
          <a:p>
            <a:r>
              <a:rPr lang="ru-RU" dirty="0" smtClean="0"/>
              <a:t>Декор</a:t>
            </a:r>
          </a:p>
          <a:p>
            <a:r>
              <a:rPr lang="ru-RU" dirty="0" smtClean="0"/>
              <a:t>Модели для девочек могут декорироваться при помощи цветов, ярких узоров и орнаментов, а вязаная одежда для парней нередко украшается машинами, персонажами из мультфильмов или комиксов.</a:t>
            </a:r>
          </a:p>
          <a:p>
            <a:r>
              <a:rPr lang="ru-RU" dirty="0" smtClean="0"/>
              <a:t>Виды </a:t>
            </a:r>
          </a:p>
          <a:p>
            <a:pPr lvl="0" fontAlgn="base"/>
            <a:r>
              <a:rPr lang="ru-RU" dirty="0" smtClean="0"/>
              <a:t>Пижамы, которые смогут обеспечить надежную защиту ребенка от ночного холода и сырости;</a:t>
            </a:r>
          </a:p>
          <a:p>
            <a:pPr lvl="0" fontAlgn="base"/>
            <a:r>
              <a:rPr lang="ru-RU" dirty="0" smtClean="0"/>
              <a:t>Кардиганы – идеальный выбор в качестве дополнительного утепляющего слоя;</a:t>
            </a:r>
          </a:p>
          <a:p>
            <a:pPr lvl="0" fontAlgn="base"/>
            <a:r>
              <a:rPr lang="ru-RU" dirty="0" smtClean="0"/>
              <a:t>Шапки – не позволяют телу малыша терять тепло;</a:t>
            </a:r>
          </a:p>
          <a:p>
            <a:pPr lvl="0" fontAlgn="base"/>
            <a:r>
              <a:rPr lang="ru-RU" dirty="0" smtClean="0"/>
              <a:t>Рукавички – являются отличной защитой от сильных морозов и позволяют ребенку активно проводить время на улице в зимнее время года;</a:t>
            </a:r>
          </a:p>
          <a:p>
            <a:pPr lvl="0" fontAlgn="base"/>
            <a:r>
              <a:rPr lang="ru-RU" dirty="0" smtClean="0"/>
              <a:t>Носки – применяются в любую погоду и могут похвастаться уникальной технологией пошива, которая призвана обеспечить удобство при носке.</a:t>
            </a:r>
          </a:p>
          <a:p>
            <a:endParaRPr lang="ru-RU" dirty="0"/>
          </a:p>
        </p:txBody>
      </p:sp>
      <p:pic>
        <p:nvPicPr>
          <p:cNvPr id="4" name="Рисунок 3" descr="http://wlooks.ru/images/article/orig/2017/03/detskaya-vyazanaya-odezhda-36.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86644" y="4357694"/>
            <a:ext cx="1700212" cy="2338387"/>
          </a:xfrm>
          <a:prstGeom prst="rect">
            <a:avLst/>
          </a:prstGeom>
          <a:noFill/>
          <a:ln>
            <a:noFill/>
          </a:ln>
        </p:spPr>
      </p:pic>
      <p:pic>
        <p:nvPicPr>
          <p:cNvPr id="5" name="Рисунок 4" descr="http://wlooks.ru/images/article/orig/2017/03/detskaya-vyazanaya-odezhda-38.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43768" y="500042"/>
            <a:ext cx="1800225" cy="22574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0"/>
            <a:ext cx="8229600" cy="571480"/>
          </a:xfrm>
        </p:spPr>
        <p:txBody>
          <a:bodyPr>
            <a:normAutofit fontScale="90000"/>
          </a:bodyPr>
          <a:lstStyle/>
          <a:p>
            <a:r>
              <a:rPr lang="ru-RU" dirty="0" smtClean="0"/>
              <a:t>Анализ прототипов</a:t>
            </a:r>
            <a:endParaRPr lang="ru-RU" dirty="0"/>
          </a:p>
        </p:txBody>
      </p:sp>
      <p:sp>
        <p:nvSpPr>
          <p:cNvPr id="4" name="Содержимое 3"/>
          <p:cNvSpPr>
            <a:spLocks noGrp="1"/>
          </p:cNvSpPr>
          <p:nvPr>
            <p:ph idx="1"/>
          </p:nvPr>
        </p:nvSpPr>
        <p:spPr>
          <a:xfrm>
            <a:off x="285720" y="1357298"/>
            <a:ext cx="8401080" cy="5114948"/>
          </a:xfrm>
        </p:spPr>
        <p:txBody>
          <a:bodyPr>
            <a:normAutofit/>
          </a:bodyPr>
          <a:lstStyle/>
          <a:p>
            <a:r>
              <a:rPr lang="ru-RU" dirty="0" smtClean="0"/>
              <a:t>.</a:t>
            </a:r>
          </a:p>
          <a:p>
            <a:endParaRPr lang="ru-RU" dirty="0"/>
          </a:p>
        </p:txBody>
      </p:sp>
      <p:graphicFrame>
        <p:nvGraphicFramePr>
          <p:cNvPr id="5" name="Таблица 4"/>
          <p:cNvGraphicFramePr>
            <a:graphicFrameLocks noGrp="1"/>
          </p:cNvGraphicFramePr>
          <p:nvPr/>
        </p:nvGraphicFramePr>
        <p:xfrm>
          <a:off x="285721" y="642919"/>
          <a:ext cx="8643997" cy="5278343"/>
        </p:xfrm>
        <a:graphic>
          <a:graphicData uri="http://schemas.openxmlformats.org/drawingml/2006/table">
            <a:tbl>
              <a:tblPr/>
              <a:tblGrid>
                <a:gridCol w="2503517">
                  <a:extLst>
                    <a:ext uri="{9D8B030D-6E8A-4147-A177-3AD203B41FA5}">
                      <a16:colId xmlns:a16="http://schemas.microsoft.com/office/drawing/2014/main" val="20000"/>
                    </a:ext>
                  </a:extLst>
                </a:gridCol>
                <a:gridCol w="1145187">
                  <a:extLst>
                    <a:ext uri="{9D8B030D-6E8A-4147-A177-3AD203B41FA5}">
                      <a16:colId xmlns:a16="http://schemas.microsoft.com/office/drawing/2014/main" val="20001"/>
                    </a:ext>
                  </a:extLst>
                </a:gridCol>
                <a:gridCol w="1568762">
                  <a:extLst>
                    <a:ext uri="{9D8B030D-6E8A-4147-A177-3AD203B41FA5}">
                      <a16:colId xmlns:a16="http://schemas.microsoft.com/office/drawing/2014/main" val="20002"/>
                    </a:ext>
                  </a:extLst>
                </a:gridCol>
                <a:gridCol w="1025069">
                  <a:extLst>
                    <a:ext uri="{9D8B030D-6E8A-4147-A177-3AD203B41FA5}">
                      <a16:colId xmlns:a16="http://schemas.microsoft.com/office/drawing/2014/main" val="20003"/>
                    </a:ext>
                  </a:extLst>
                </a:gridCol>
                <a:gridCol w="1387231">
                  <a:extLst>
                    <a:ext uri="{9D8B030D-6E8A-4147-A177-3AD203B41FA5}">
                      <a16:colId xmlns:a16="http://schemas.microsoft.com/office/drawing/2014/main" val="20004"/>
                    </a:ext>
                  </a:extLst>
                </a:gridCol>
                <a:gridCol w="1014231">
                  <a:extLst>
                    <a:ext uri="{9D8B030D-6E8A-4147-A177-3AD203B41FA5}">
                      <a16:colId xmlns:a16="http://schemas.microsoft.com/office/drawing/2014/main" val="20005"/>
                    </a:ext>
                  </a:extLst>
                </a:gridCol>
              </a:tblGrid>
              <a:tr h="1000131">
                <a:tc>
                  <a:txBody>
                    <a:bodyPr/>
                    <a:lstStyle/>
                    <a:p>
                      <a:pPr>
                        <a:lnSpc>
                          <a:spcPct val="115000"/>
                        </a:lnSpc>
                        <a:spcAft>
                          <a:spcPts val="0"/>
                        </a:spcAft>
                      </a:pPr>
                      <a:r>
                        <a:rPr lang="ru-RU" sz="1400">
                          <a:latin typeface="Times New Roman"/>
                          <a:ea typeface="Times New Roman"/>
                          <a:cs typeface="Times New Roman"/>
                        </a:rPr>
                        <a:t>изделия</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Качество материала</a:t>
                      </a:r>
                      <a:endParaRPr lang="ru-RU" sz="1100">
                        <a:latin typeface="Calibri"/>
                        <a:ea typeface="Times New Roman"/>
                        <a:cs typeface="Times New Roman"/>
                      </a:endParaRPr>
                    </a:p>
                    <a:p>
                      <a:pPr>
                        <a:lnSpc>
                          <a:spcPct val="115000"/>
                        </a:lnSpc>
                        <a:spcAft>
                          <a:spcPts val="0"/>
                        </a:spcAft>
                      </a:pPr>
                      <a:r>
                        <a:rPr lang="ru-RU" sz="1400">
                          <a:latin typeface="Times New Roman"/>
                          <a:ea typeface="Times New Roman"/>
                          <a:cs typeface="Times New Roman"/>
                        </a:rPr>
                        <a:t>(5 баллов)</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Times New Roman"/>
                          <a:ea typeface="Times New Roman"/>
                          <a:cs typeface="Times New Roman"/>
                        </a:rPr>
                        <a:t>Уровень </a:t>
                      </a:r>
                      <a:endParaRPr lang="ru-RU" sz="1100" dirty="0">
                        <a:latin typeface="Calibri"/>
                        <a:ea typeface="Times New Roman"/>
                        <a:cs typeface="Times New Roman"/>
                      </a:endParaRPr>
                    </a:p>
                    <a:p>
                      <a:pPr>
                        <a:lnSpc>
                          <a:spcPct val="115000"/>
                        </a:lnSpc>
                        <a:spcAft>
                          <a:spcPts val="0"/>
                        </a:spcAft>
                      </a:pPr>
                      <a:r>
                        <a:rPr lang="ru-RU" sz="1400" dirty="0">
                          <a:latin typeface="Times New Roman"/>
                          <a:ea typeface="Times New Roman"/>
                          <a:cs typeface="Times New Roman"/>
                        </a:rPr>
                        <a:t>комфортности</a:t>
                      </a:r>
                      <a:endParaRPr lang="ru-RU" sz="1100" dirty="0">
                        <a:latin typeface="Calibri"/>
                        <a:ea typeface="Times New Roman"/>
                        <a:cs typeface="Times New Roman"/>
                      </a:endParaRPr>
                    </a:p>
                    <a:p>
                      <a:pPr>
                        <a:lnSpc>
                          <a:spcPct val="115000"/>
                        </a:lnSpc>
                        <a:spcAft>
                          <a:spcPts val="0"/>
                        </a:spcAft>
                      </a:pPr>
                      <a:r>
                        <a:rPr lang="ru-RU" sz="1400" dirty="0">
                          <a:latin typeface="Times New Roman"/>
                          <a:ea typeface="Times New Roman"/>
                          <a:cs typeface="Times New Roman"/>
                        </a:rPr>
                        <a:t>(5 баллов)</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внешний вид</a:t>
                      </a:r>
                      <a:endParaRPr lang="ru-RU" sz="1100">
                        <a:latin typeface="Calibri"/>
                        <a:ea typeface="Times New Roman"/>
                        <a:cs typeface="Times New Roman"/>
                      </a:endParaRPr>
                    </a:p>
                    <a:p>
                      <a:pPr>
                        <a:lnSpc>
                          <a:spcPct val="115000"/>
                        </a:lnSpc>
                        <a:spcAft>
                          <a:spcPts val="0"/>
                        </a:spcAft>
                      </a:pPr>
                      <a:r>
                        <a:rPr lang="ru-RU" sz="1400">
                          <a:latin typeface="Times New Roman"/>
                          <a:ea typeface="Times New Roman"/>
                          <a:cs typeface="Times New Roman"/>
                        </a:rPr>
                        <a:t>(5 баллов)</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Стойкость к деформации</a:t>
                      </a:r>
                      <a:endParaRPr lang="ru-RU" sz="1100">
                        <a:latin typeface="Calibri"/>
                        <a:ea typeface="Times New Roman"/>
                        <a:cs typeface="Times New Roman"/>
                      </a:endParaRPr>
                    </a:p>
                    <a:p>
                      <a:pPr>
                        <a:lnSpc>
                          <a:spcPct val="115000"/>
                        </a:lnSpc>
                        <a:spcAft>
                          <a:spcPts val="0"/>
                        </a:spcAft>
                      </a:pPr>
                      <a:r>
                        <a:rPr lang="ru-RU" sz="1400">
                          <a:latin typeface="Times New Roman"/>
                          <a:ea typeface="Times New Roman"/>
                          <a:cs typeface="Times New Roman"/>
                        </a:rPr>
                        <a:t>(5 баллов)</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итого</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714512">
                <a:tc>
                  <a:txBody>
                    <a:bodyPr/>
                    <a:lstStyle/>
                    <a:p>
                      <a:pPr>
                        <a:lnSpc>
                          <a:spcPct val="115000"/>
                        </a:lnSpc>
                        <a:spcAft>
                          <a:spcPts val="0"/>
                        </a:spcAft>
                      </a:pPr>
                      <a:r>
                        <a:rPr lang="ru-RU" sz="1400" dirty="0">
                          <a:latin typeface="Times New Roman"/>
                          <a:ea typeface="Times New Roman"/>
                          <a:cs typeface="Times New Roman"/>
                        </a:rPr>
                        <a:t>платье </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Times New Roman"/>
                          <a:ea typeface="Times New Roman"/>
                          <a:cs typeface="Times New Roman"/>
                        </a:rPr>
                        <a:t>5</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Times New Roman"/>
                          <a:ea typeface="Times New Roman"/>
                          <a:cs typeface="Times New Roman"/>
                        </a:rPr>
                        <a:t>4</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5</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3</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17</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063502">
                <a:tc>
                  <a:txBody>
                    <a:bodyPr/>
                    <a:lstStyle/>
                    <a:p>
                      <a:pPr>
                        <a:lnSpc>
                          <a:spcPct val="115000"/>
                        </a:lnSpc>
                        <a:spcAft>
                          <a:spcPts val="0"/>
                        </a:spcAft>
                      </a:pPr>
                      <a:r>
                        <a:rPr lang="ru-RU" sz="1400">
                          <a:latin typeface="Times New Roman"/>
                          <a:ea typeface="Times New Roman"/>
                          <a:cs typeface="Times New Roman"/>
                        </a:rPr>
                        <a:t>Теплая кофточка </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5</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4</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5</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5</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19</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500198">
                <a:tc>
                  <a:txBody>
                    <a:bodyPr/>
                    <a:lstStyle/>
                    <a:p>
                      <a:pPr>
                        <a:lnSpc>
                          <a:spcPct val="115000"/>
                        </a:lnSpc>
                        <a:spcAft>
                          <a:spcPts val="0"/>
                        </a:spcAft>
                      </a:pPr>
                      <a:r>
                        <a:rPr lang="ru-RU" sz="1400">
                          <a:latin typeface="Times New Roman"/>
                          <a:ea typeface="Times New Roman"/>
                          <a:cs typeface="Times New Roman"/>
                        </a:rPr>
                        <a:t>Теплый костюмчик</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5</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5</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5</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 New Roman"/>
                          <a:cs typeface="Times New Roman"/>
                        </a:rPr>
                        <a:t>5</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Times New Roman"/>
                          <a:ea typeface="Times New Roman"/>
                          <a:cs typeface="Times New Roman"/>
                        </a:rPr>
                        <a:t>20</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13315" name="Рисунок 11" descr="Похожее изображение"/>
          <p:cNvPicPr>
            <a:picLocks noChangeAspect="1" noChangeArrowheads="1"/>
          </p:cNvPicPr>
          <p:nvPr/>
        </p:nvPicPr>
        <p:blipFill>
          <a:blip r:embed="rId3" cstate="print"/>
          <a:srcRect/>
          <a:stretch>
            <a:fillRect/>
          </a:stretch>
        </p:blipFill>
        <p:spPr bwMode="auto">
          <a:xfrm>
            <a:off x="1357290" y="1714488"/>
            <a:ext cx="1285884" cy="1557336"/>
          </a:xfrm>
          <a:prstGeom prst="rect">
            <a:avLst/>
          </a:prstGeom>
          <a:noFill/>
        </p:spPr>
      </p:pic>
      <p:pic>
        <p:nvPicPr>
          <p:cNvPr id="13314" name="Рисунок 9" descr="http://wlooks.ru/images/article/orig/2017/03/detskaya-vyazanaya-odezhda-12.jpg"/>
          <p:cNvPicPr>
            <a:picLocks noChangeAspect="1" noChangeArrowheads="1"/>
          </p:cNvPicPr>
          <p:nvPr/>
        </p:nvPicPr>
        <p:blipFill>
          <a:blip r:embed="rId4" cstate="print"/>
          <a:srcRect/>
          <a:stretch>
            <a:fillRect/>
          </a:stretch>
        </p:blipFill>
        <p:spPr bwMode="auto">
          <a:xfrm>
            <a:off x="1857356" y="3357562"/>
            <a:ext cx="714379" cy="1073657"/>
          </a:xfrm>
          <a:prstGeom prst="rect">
            <a:avLst/>
          </a:prstGeom>
          <a:noFill/>
        </p:spPr>
      </p:pic>
      <p:pic>
        <p:nvPicPr>
          <p:cNvPr id="13313" name="Рисунок 10" descr="http://wlooks.ru/images/article/orig/2017/03/detskaya-vyazanaya-odezhda-5.jpg"/>
          <p:cNvPicPr>
            <a:picLocks noChangeAspect="1" noChangeArrowheads="1"/>
          </p:cNvPicPr>
          <p:nvPr/>
        </p:nvPicPr>
        <p:blipFill>
          <a:blip r:embed="rId5" cstate="print"/>
          <a:srcRect/>
          <a:stretch>
            <a:fillRect/>
          </a:stretch>
        </p:blipFill>
        <p:spPr bwMode="auto">
          <a:xfrm>
            <a:off x="1785918" y="4643446"/>
            <a:ext cx="765571" cy="1143008"/>
          </a:xfrm>
          <a:prstGeom prst="rect">
            <a:avLst/>
          </a:prstGeom>
          <a:noFill/>
        </p:spPr>
      </p:pic>
      <p:sp>
        <p:nvSpPr>
          <p:cNvPr id="13316" name="Rectangle 4"/>
          <p:cNvSpPr>
            <a:spLocks noChangeArrowheads="1"/>
          </p:cNvSpPr>
          <p:nvPr/>
        </p:nvSpPr>
        <p:spPr bwMode="auto">
          <a:xfrm>
            <a:off x="214282" y="600076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222222"/>
                </a:solidFill>
                <a:effectLst/>
                <a:latin typeface="Calibri" pitchFamily="34" charset="0"/>
                <a:ea typeface="Times New Roman" pitchFamily="18" charset="0"/>
                <a:cs typeface="Times New Roman" pitchFamily="18" charset="0"/>
              </a:rPr>
              <a:t>Из таблицы видно, что теплый костюмчик лучший подарок для ребенка.</a:t>
            </a: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Новизна и оригинальность проекта</a:t>
            </a:r>
            <a:endParaRPr lang="ru-RU" dirty="0"/>
          </a:p>
        </p:txBody>
      </p:sp>
      <p:sp>
        <p:nvSpPr>
          <p:cNvPr id="3" name="Содержимое 2"/>
          <p:cNvSpPr>
            <a:spLocks noGrp="1"/>
          </p:cNvSpPr>
          <p:nvPr>
            <p:ph idx="1"/>
          </p:nvPr>
        </p:nvSpPr>
        <p:spPr/>
        <p:txBody>
          <a:bodyPr/>
          <a:lstStyle/>
          <a:p>
            <a:r>
              <a:rPr lang="ru-RU" dirty="0" smtClean="0"/>
              <a:t>Новизна и оригинальность проекта состоит в выборе цвета и качестве пряжи, рисунков вязания, вида отделки.</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4447" y="0"/>
            <a:ext cx="8644507" cy="511156"/>
          </a:xfrm>
        </p:spPr>
        <p:txBody>
          <a:bodyPr>
            <a:normAutofit/>
          </a:bodyPr>
          <a:lstStyle/>
          <a:p>
            <a:r>
              <a:rPr lang="ru-RU" sz="2400" dirty="0" smtClean="0"/>
              <a:t>Технология изготовления и оборудование</a:t>
            </a:r>
            <a:endParaRPr lang="ru-RU" sz="2400" dirty="0"/>
          </a:p>
        </p:txBody>
      </p:sp>
      <p:graphicFrame>
        <p:nvGraphicFramePr>
          <p:cNvPr id="17" name="Таблица 16"/>
          <p:cNvGraphicFramePr>
            <a:graphicFrameLocks noGrp="1"/>
          </p:cNvGraphicFramePr>
          <p:nvPr/>
        </p:nvGraphicFramePr>
        <p:xfrm>
          <a:off x="89320" y="785794"/>
          <a:ext cx="8929718" cy="4957042"/>
        </p:xfrm>
        <a:graphic>
          <a:graphicData uri="http://schemas.openxmlformats.org/drawingml/2006/table">
            <a:tbl>
              <a:tblPr/>
              <a:tblGrid>
                <a:gridCol w="3531982">
                  <a:extLst>
                    <a:ext uri="{9D8B030D-6E8A-4147-A177-3AD203B41FA5}">
                      <a16:colId xmlns:a16="http://schemas.microsoft.com/office/drawing/2014/main" val="20000"/>
                    </a:ext>
                  </a:extLst>
                </a:gridCol>
                <a:gridCol w="3241876">
                  <a:extLst>
                    <a:ext uri="{9D8B030D-6E8A-4147-A177-3AD203B41FA5}">
                      <a16:colId xmlns:a16="http://schemas.microsoft.com/office/drawing/2014/main" val="20001"/>
                    </a:ext>
                  </a:extLst>
                </a:gridCol>
                <a:gridCol w="2155860">
                  <a:extLst>
                    <a:ext uri="{9D8B030D-6E8A-4147-A177-3AD203B41FA5}">
                      <a16:colId xmlns:a16="http://schemas.microsoft.com/office/drawing/2014/main" val="20002"/>
                    </a:ext>
                  </a:extLst>
                </a:gridCol>
              </a:tblGrid>
              <a:tr h="1998333">
                <a:tc>
                  <a:txBody>
                    <a:bodyPr/>
                    <a:lstStyle/>
                    <a:p>
                      <a:pPr>
                        <a:lnSpc>
                          <a:spcPct val="115000"/>
                        </a:lnSpc>
                        <a:spcAft>
                          <a:spcPts val="0"/>
                        </a:spcAft>
                      </a:pPr>
                      <a:r>
                        <a:rPr lang="ru-RU" sz="1400" dirty="0">
                          <a:solidFill>
                            <a:srgbClr val="000000"/>
                          </a:solidFill>
                          <a:latin typeface="Times New Roman"/>
                          <a:ea typeface="Times New Roman"/>
                          <a:cs typeface="Times New Roman"/>
                        </a:rPr>
                        <a:t>Ананас считается одним из наиболее распространенных ажурных узоров крючком в  рукоделии. Все дело не только в относительной простоте его вязания и в конечном результате процесса выполнены по любой из многочисленных схем ананасовый узор получается по - настоящему великолепным.</a:t>
                      </a:r>
                      <a:endParaRPr lang="ru-RU" sz="1400" dirty="0">
                        <a:latin typeface="Calibri"/>
                        <a:ea typeface="Times New Roman"/>
                        <a:cs typeface="Times New Roman"/>
                      </a:endParaRPr>
                    </a:p>
                  </a:txBody>
                  <a:tcPr marL="30700" marR="307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600" dirty="0">
                        <a:solidFill>
                          <a:srgbClr val="000000"/>
                        </a:solidFill>
                        <a:latin typeface="Times New Roman"/>
                        <a:ea typeface="Times New Roman"/>
                        <a:cs typeface="Times New Roman"/>
                      </a:endParaRPr>
                    </a:p>
                  </a:txBody>
                  <a:tcPr marL="30700" marR="307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solidFill>
                            <a:srgbClr val="000000"/>
                          </a:solidFill>
                          <a:latin typeface="Times New Roman"/>
                          <a:ea typeface="Times New Roman"/>
                          <a:cs typeface="Times New Roman"/>
                        </a:rPr>
                        <a:t> красивый интересный рисунок, но не подходит по толщине</a:t>
                      </a:r>
                      <a:endParaRPr lang="ru-RU" sz="1400" dirty="0">
                        <a:latin typeface="Calibri"/>
                        <a:ea typeface="Times New Roman"/>
                        <a:cs typeface="Times New Roman"/>
                      </a:endParaRPr>
                    </a:p>
                  </a:txBody>
                  <a:tcPr marL="30700" marR="307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199000">
                <a:tc>
                  <a:txBody>
                    <a:bodyPr/>
                    <a:lstStyle/>
                    <a:p>
                      <a:pPr>
                        <a:lnSpc>
                          <a:spcPct val="115000"/>
                        </a:lnSpc>
                        <a:spcAft>
                          <a:spcPts val="0"/>
                        </a:spcAft>
                      </a:pPr>
                      <a:r>
                        <a:rPr lang="ru-RU" sz="1400" dirty="0">
                          <a:solidFill>
                            <a:srgbClr val="000000"/>
                          </a:solidFill>
                          <a:latin typeface="Times New Roman"/>
                          <a:ea typeface="Times New Roman"/>
                          <a:cs typeface="Times New Roman"/>
                        </a:rPr>
                        <a:t>Ажур в зависимости от толщины нитки и размера крючка может получится легким воздушным, а может огорчить уже на начальном этапе. Не из каждой нити получается красивое полотно.</a:t>
                      </a:r>
                      <a:endParaRPr lang="ru-RU" sz="1400" dirty="0">
                        <a:latin typeface="Calibri"/>
                        <a:ea typeface="Times New Roman"/>
                        <a:cs typeface="Times New Roman"/>
                      </a:endParaRPr>
                    </a:p>
                  </a:txBody>
                  <a:tcPr marL="30700" marR="307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600">
                        <a:solidFill>
                          <a:srgbClr val="000000"/>
                        </a:solidFill>
                        <a:latin typeface="Times New Roman"/>
                        <a:ea typeface="Times New Roman"/>
                        <a:cs typeface="Times New Roman"/>
                      </a:endParaRPr>
                    </a:p>
                  </a:txBody>
                  <a:tcPr marL="30700" marR="307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solidFill>
                            <a:srgbClr val="000000"/>
                          </a:solidFill>
                          <a:latin typeface="Times New Roman"/>
                          <a:ea typeface="Times New Roman"/>
                          <a:cs typeface="Times New Roman"/>
                        </a:rPr>
                        <a:t>Узор изысканный, но очень сложный рисунок, также не подходит по толщине нити</a:t>
                      </a:r>
                      <a:endParaRPr lang="ru-RU" sz="1400" dirty="0">
                        <a:latin typeface="Calibri"/>
                        <a:ea typeface="Times New Roman"/>
                        <a:cs typeface="Times New Roman"/>
                      </a:endParaRPr>
                    </a:p>
                  </a:txBody>
                  <a:tcPr marL="30700" marR="307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731889">
                <a:tc>
                  <a:txBody>
                    <a:bodyPr/>
                    <a:lstStyle/>
                    <a:p>
                      <a:pPr>
                        <a:lnSpc>
                          <a:spcPct val="115000"/>
                        </a:lnSpc>
                        <a:spcAft>
                          <a:spcPts val="0"/>
                        </a:spcAft>
                      </a:pPr>
                      <a:r>
                        <a:rPr lang="ru-RU" sz="1400" dirty="0">
                          <a:solidFill>
                            <a:srgbClr val="000000"/>
                          </a:solidFill>
                          <a:latin typeface="Times New Roman"/>
                          <a:ea typeface="Times New Roman"/>
                          <a:cs typeface="Times New Roman"/>
                        </a:rPr>
                        <a:t>Столбик с </a:t>
                      </a:r>
                      <a:r>
                        <a:rPr lang="ru-RU" sz="1400" dirty="0" err="1">
                          <a:solidFill>
                            <a:srgbClr val="000000"/>
                          </a:solidFill>
                          <a:latin typeface="Times New Roman"/>
                          <a:ea typeface="Times New Roman"/>
                          <a:cs typeface="Times New Roman"/>
                        </a:rPr>
                        <a:t>накидом</a:t>
                      </a:r>
                      <a:r>
                        <a:rPr lang="ru-RU" sz="1400" dirty="0">
                          <a:solidFill>
                            <a:srgbClr val="000000"/>
                          </a:solidFill>
                          <a:latin typeface="Times New Roman"/>
                          <a:ea typeface="Times New Roman"/>
                          <a:cs typeface="Times New Roman"/>
                        </a:rPr>
                        <a:t> самый популярный элемент вязания крючком. Его преимущество в том, что на создании вещи из таких столбиков потребуется гораздо меньше времени, поскольку этот столбик гораздо выше чем полу столбик с </a:t>
                      </a:r>
                      <a:r>
                        <a:rPr lang="ru-RU" sz="1400" dirty="0" err="1">
                          <a:solidFill>
                            <a:srgbClr val="000000"/>
                          </a:solidFill>
                          <a:latin typeface="Times New Roman"/>
                          <a:ea typeface="Times New Roman"/>
                          <a:cs typeface="Times New Roman"/>
                        </a:rPr>
                        <a:t>накидом</a:t>
                      </a:r>
                      <a:r>
                        <a:rPr lang="ru-RU" sz="1400" dirty="0">
                          <a:solidFill>
                            <a:srgbClr val="000000"/>
                          </a:solidFill>
                          <a:latin typeface="Times New Roman"/>
                          <a:ea typeface="Times New Roman"/>
                          <a:cs typeface="Times New Roman"/>
                        </a:rPr>
                        <a:t> или столбик без </a:t>
                      </a:r>
                      <a:r>
                        <a:rPr lang="ru-RU" sz="1400" dirty="0" err="1">
                          <a:solidFill>
                            <a:srgbClr val="000000"/>
                          </a:solidFill>
                          <a:latin typeface="Times New Roman"/>
                          <a:ea typeface="Times New Roman"/>
                          <a:cs typeface="Times New Roman"/>
                        </a:rPr>
                        <a:t>накида</a:t>
                      </a:r>
                      <a:r>
                        <a:rPr lang="ru-RU" sz="1400" dirty="0">
                          <a:solidFill>
                            <a:srgbClr val="000000"/>
                          </a:solidFill>
                          <a:latin typeface="Times New Roman"/>
                          <a:ea typeface="Times New Roman"/>
                          <a:cs typeface="Times New Roman"/>
                        </a:rPr>
                        <a:t>.</a:t>
                      </a:r>
                      <a:endParaRPr lang="ru-RU" sz="1400" dirty="0">
                        <a:latin typeface="Calibri"/>
                        <a:ea typeface="Times New Roman"/>
                        <a:cs typeface="Times New Roman"/>
                      </a:endParaRPr>
                    </a:p>
                  </a:txBody>
                  <a:tcPr marL="30700" marR="307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endParaRPr lang="ru-RU" sz="600">
                        <a:solidFill>
                          <a:srgbClr val="000000"/>
                        </a:solidFill>
                        <a:latin typeface="Times New Roman"/>
                        <a:ea typeface="Times New Roman"/>
                        <a:cs typeface="Times New Roman"/>
                      </a:endParaRPr>
                    </a:p>
                  </a:txBody>
                  <a:tcPr marL="30700" marR="307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solidFill>
                            <a:srgbClr val="000000"/>
                          </a:solidFill>
                          <a:latin typeface="Times New Roman"/>
                          <a:ea typeface="Times New Roman"/>
                          <a:cs typeface="Times New Roman"/>
                        </a:rPr>
                        <a:t>Узор простой, быстро вяжется и хорошо смотрится и подходит к моим ниткам.</a:t>
                      </a:r>
                      <a:endParaRPr lang="ru-RU" sz="1400" dirty="0">
                        <a:latin typeface="Calibri"/>
                        <a:ea typeface="Times New Roman"/>
                        <a:cs typeface="Times New Roman"/>
                      </a:endParaRPr>
                    </a:p>
                  </a:txBody>
                  <a:tcPr marL="30700" marR="307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10247" name="Рисунок 8" descr="https://kruchcom.ru/wp-content/uploads/2017/11/1.jpg"/>
          <p:cNvPicPr>
            <a:picLocks noChangeAspect="1" noChangeArrowheads="1"/>
          </p:cNvPicPr>
          <p:nvPr/>
        </p:nvPicPr>
        <p:blipFill>
          <a:blip r:embed="rId2" cstate="print"/>
          <a:srcRect/>
          <a:stretch>
            <a:fillRect/>
          </a:stretch>
        </p:blipFill>
        <p:spPr bwMode="auto">
          <a:xfrm>
            <a:off x="4429124" y="928670"/>
            <a:ext cx="1850965" cy="1609725"/>
          </a:xfrm>
          <a:prstGeom prst="rect">
            <a:avLst/>
          </a:prstGeom>
          <a:noFill/>
        </p:spPr>
      </p:pic>
      <p:pic>
        <p:nvPicPr>
          <p:cNvPr id="10246" name="Рисунок 18" descr="ажурный узор связанный крючком"/>
          <p:cNvPicPr>
            <a:picLocks noChangeAspect="1" noChangeArrowheads="1"/>
          </p:cNvPicPr>
          <p:nvPr/>
        </p:nvPicPr>
        <p:blipFill>
          <a:blip r:embed="rId3" cstate="print"/>
          <a:srcRect/>
          <a:stretch>
            <a:fillRect/>
          </a:stretch>
        </p:blipFill>
        <p:spPr bwMode="auto">
          <a:xfrm>
            <a:off x="4286248" y="2928933"/>
            <a:ext cx="1850965" cy="928695"/>
          </a:xfrm>
          <a:prstGeom prst="rect">
            <a:avLst/>
          </a:prstGeom>
          <a:noFill/>
        </p:spPr>
      </p:pic>
      <p:pic>
        <p:nvPicPr>
          <p:cNvPr id="10245" name="Рисунок 19" descr="Картинки по запросу схемы  столбиков с накидом  из толстой нити  вязания  вязания крючком"/>
          <p:cNvPicPr>
            <a:picLocks noChangeAspect="1" noChangeArrowheads="1"/>
          </p:cNvPicPr>
          <p:nvPr/>
        </p:nvPicPr>
        <p:blipFill>
          <a:blip r:embed="rId4" cstate="print"/>
          <a:srcRect/>
          <a:stretch>
            <a:fillRect/>
          </a:stretch>
        </p:blipFill>
        <p:spPr bwMode="auto">
          <a:xfrm>
            <a:off x="4357686" y="4143380"/>
            <a:ext cx="1860970" cy="1343025"/>
          </a:xfrm>
          <a:prstGeom prst="rect">
            <a:avLst/>
          </a:prstGeom>
          <a:noFill/>
        </p:spPr>
      </p:pic>
      <p:sp>
        <p:nvSpPr>
          <p:cNvPr id="10250" name="Rectangle 10"/>
          <p:cNvSpPr>
            <a:spLocks noChangeArrowheads="1"/>
          </p:cNvSpPr>
          <p:nvPr/>
        </p:nvSpPr>
        <p:spPr bwMode="auto">
          <a:xfrm>
            <a:off x="214282" y="5715016"/>
            <a:ext cx="5572132"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Оборудование и материалы: </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Крючок №3</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Нитки «</a:t>
            </a:r>
            <a:r>
              <a:rPr kumimoji="0" lang="ru-RU" sz="1400" b="0" i="0" u="none" strike="noStrike" cap="none" normalizeH="0" baseline="0" dirty="0" err="1" smtClean="0">
                <a:ln>
                  <a:noFill/>
                </a:ln>
                <a:solidFill>
                  <a:srgbClr val="000000"/>
                </a:solidFill>
                <a:effectLst/>
                <a:latin typeface="Calibri" pitchFamily="34" charset="0"/>
                <a:ea typeface="Times New Roman" pitchFamily="18" charset="0"/>
                <a:cs typeface="Times New Roman" pitchFamily="18" charset="0"/>
              </a:rPr>
              <a:t>Галекси</a:t>
            </a:r>
            <a:r>
              <a:rPr kumimoji="0" lang="ru-RU" sz="1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Пуговицы</a:t>
            </a: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Технологический процесс</a:t>
            </a:r>
            <a:endParaRPr lang="ru-RU" dirty="0"/>
          </a:p>
        </p:txBody>
      </p:sp>
      <p:pic>
        <p:nvPicPr>
          <p:cNvPr id="4" name="Рисунок 3" descr="F:\олимп 3 школа\фото\8oMzmbTFCTU.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4282" y="1357298"/>
            <a:ext cx="2798561" cy="1578801"/>
          </a:xfrm>
          <a:prstGeom prst="rect">
            <a:avLst/>
          </a:prstGeom>
          <a:noFill/>
          <a:ln>
            <a:noFill/>
          </a:ln>
        </p:spPr>
      </p:pic>
      <p:pic>
        <p:nvPicPr>
          <p:cNvPr id="5" name="Рисунок 4" descr="F:\олимп 3 школа\фото\fYA-onWBVvo.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46850" y="1285860"/>
            <a:ext cx="2797150" cy="1578006"/>
          </a:xfrm>
          <a:prstGeom prst="rect">
            <a:avLst/>
          </a:prstGeom>
          <a:noFill/>
          <a:ln>
            <a:noFill/>
          </a:ln>
        </p:spPr>
      </p:pic>
      <p:pic>
        <p:nvPicPr>
          <p:cNvPr id="6" name="Рисунок 5" descr="C:\Users\Оля\Desktop\берёзы\uJNYU8dfHUE.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5720" y="4000504"/>
            <a:ext cx="1979930" cy="2637465"/>
          </a:xfrm>
          <a:prstGeom prst="rect">
            <a:avLst/>
          </a:prstGeom>
          <a:noFill/>
          <a:ln>
            <a:noFill/>
          </a:ln>
        </p:spPr>
      </p:pic>
      <p:pic>
        <p:nvPicPr>
          <p:cNvPr id="7" name="Рисунок 6" descr="F:\олимп 3 школа\фото\ktgwW8Bg9ik.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00694" y="3714752"/>
            <a:ext cx="1471243" cy="2609101"/>
          </a:xfrm>
          <a:prstGeom prst="rect">
            <a:avLst/>
          </a:prstGeom>
          <a:noFill/>
          <a:ln>
            <a:noFill/>
          </a:ln>
        </p:spPr>
      </p:pic>
      <p:pic>
        <p:nvPicPr>
          <p:cNvPr id="8" name="Рисунок 7" descr="F:\олимп 3 школа\фото\SM-4sRiSgGs.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57488" y="3857628"/>
            <a:ext cx="1909147" cy="2543175"/>
          </a:xfrm>
          <a:prstGeom prst="rect">
            <a:avLst/>
          </a:prstGeom>
          <a:noFill/>
          <a:ln>
            <a:noFill/>
          </a:ln>
        </p:spPr>
      </p:pic>
      <p:pic>
        <p:nvPicPr>
          <p:cNvPr id="9" name="Рисунок 8" descr="C:\Users\Оля\Desktop\берёзы\ll4PLhKHAqk.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86644" y="4143380"/>
            <a:ext cx="1676181" cy="2232858"/>
          </a:xfrm>
          <a:prstGeom prst="rect">
            <a:avLst/>
          </a:prstGeom>
          <a:noFill/>
          <a:ln>
            <a:noFill/>
          </a:ln>
        </p:spPr>
      </p:pic>
      <p:pic>
        <p:nvPicPr>
          <p:cNvPr id="10" name="Содержимое 9" descr="F:\олимп 3 школа\фото\wTnS6ppsFCQ.jpg"/>
          <p:cNvPicPr>
            <a:picLocks noGrp="1"/>
          </p:cNvPicPr>
          <p:nvPr>
            <p:ph idx="1"/>
          </p:nvPr>
        </p:nvPicPr>
        <p:blipFill>
          <a:blip r:embed="rId8" cstate="print">
            <a:extLst>
              <a:ext uri="{28A0092B-C50C-407E-A947-70E740481C1C}">
                <a14:useLocalDpi xmlns:a14="http://schemas.microsoft.com/office/drawing/2010/main" val="0"/>
              </a:ext>
            </a:extLst>
          </a:blip>
          <a:srcRect/>
          <a:stretch>
            <a:fillRect/>
          </a:stretch>
        </p:blipFill>
        <p:spPr bwMode="auto">
          <a:xfrm>
            <a:off x="3714744" y="1214422"/>
            <a:ext cx="1612669" cy="215715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Экологическая часть</a:t>
            </a:r>
            <a:endParaRPr lang="ru-RU" dirty="0"/>
          </a:p>
        </p:txBody>
      </p:sp>
      <p:sp>
        <p:nvSpPr>
          <p:cNvPr id="3" name="Содержимое 2"/>
          <p:cNvSpPr>
            <a:spLocks noGrp="1"/>
          </p:cNvSpPr>
          <p:nvPr>
            <p:ph idx="1"/>
          </p:nvPr>
        </p:nvSpPr>
        <p:spPr>
          <a:xfrm>
            <a:off x="457200" y="1600200"/>
            <a:ext cx="6543692" cy="4525963"/>
          </a:xfrm>
        </p:spPr>
        <p:txBody>
          <a:bodyPr>
            <a:normAutofit fontScale="55000" lnSpcReduction="20000"/>
          </a:bodyPr>
          <a:lstStyle/>
          <a:p>
            <a:r>
              <a:rPr lang="ru-RU" b="1" dirty="0" smtClean="0"/>
              <a:t>Экологическая оценка </a:t>
            </a:r>
            <a:endParaRPr lang="ru-RU" dirty="0" smtClean="0"/>
          </a:p>
          <a:p>
            <a:r>
              <a:rPr lang="ru-RU" dirty="0" smtClean="0"/>
              <a:t>В процессе выбора материала для вязаных изделий обязательно нужно учитывать возраст ребенка. Для самых маленьких детей подобная одежда является идеальным выбором, ведь позволяет защитить от опасностей внешней среды. Для самых маленьких лучше всего выбирать одежду, которая изготовлена из натуральных материалов. Дело в том, что в таком возрасте кожа ребенка отличается особой чувствительностью, а натуральные изделия не вызывают аллергии и не раздражают кожу ребенку, поэтому ребенок сможет комфортно себя чувствовать в такой одежде. Таким образом, вязаная одежда для детей представляет собой идеальный выбор для каждого ребенка. Привлекательный внешний вид, комфортность и долговечность подобных изделий обеспечивает их популярность и </a:t>
            </a:r>
            <a:r>
              <a:rPr lang="ru-RU" dirty="0" err="1" smtClean="0"/>
              <a:t>востребованность</a:t>
            </a:r>
            <a:r>
              <a:rPr lang="ru-RU" dirty="0" smtClean="0"/>
              <a:t> на рынке. </a:t>
            </a:r>
            <a:endParaRPr lang="ru-RU" dirty="0"/>
          </a:p>
        </p:txBody>
      </p:sp>
      <p:pic>
        <p:nvPicPr>
          <p:cNvPr id="4" name="Рисунок 3" descr="http://wlooks.ru/images/article/orig/2017/03/detskaya-vyazanaya-odezhda-20.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15206" y="1571612"/>
            <a:ext cx="1643074" cy="1928826"/>
          </a:xfrm>
          <a:prstGeom prst="rect">
            <a:avLst/>
          </a:prstGeom>
          <a:noFill/>
          <a:ln>
            <a:noFill/>
          </a:ln>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TotalTime>
  <Words>700</Words>
  <Application>Microsoft Office PowerPoint</Application>
  <PresentationFormat>Экран (4:3)</PresentationFormat>
  <Paragraphs>103</Paragraphs>
  <Slides>12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12</vt:i4>
      </vt:variant>
    </vt:vector>
  </HeadingPairs>
  <TitlesOfParts>
    <vt:vector size="16" baseType="lpstr">
      <vt:lpstr>Arial</vt:lpstr>
      <vt:lpstr>Calibri</vt:lpstr>
      <vt:lpstr>Times New Roman</vt:lpstr>
      <vt:lpstr>Тема Office</vt:lpstr>
      <vt:lpstr>Подарок для сестренки</vt:lpstr>
      <vt:lpstr>Актуальность и обоснование проблемы</vt:lpstr>
      <vt:lpstr>Задачи и цели</vt:lpstr>
      <vt:lpstr>Это важно знать</vt:lpstr>
      <vt:lpstr>Анализ прототипов</vt:lpstr>
      <vt:lpstr>Новизна и оригинальность проекта</vt:lpstr>
      <vt:lpstr>Технология изготовления и оборудование</vt:lpstr>
      <vt:lpstr>Технологический процесс</vt:lpstr>
      <vt:lpstr>Экологическая часть</vt:lpstr>
      <vt:lpstr>Экономическая часть</vt:lpstr>
      <vt:lpstr>Вывод</vt:lpstr>
      <vt:lpstr>Литература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Подарок дл сестренки</dc:title>
  <dc:creator>1</dc:creator>
  <cp:lastModifiedBy>Olga</cp:lastModifiedBy>
  <cp:revision>22</cp:revision>
  <dcterms:created xsi:type="dcterms:W3CDTF">2019-12-08T06:21:29Z</dcterms:created>
  <dcterms:modified xsi:type="dcterms:W3CDTF">2022-02-14T12:13:20Z</dcterms:modified>
</cp:coreProperties>
</file>