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dirty="0"/>
              <a:pPr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dirty="0"/>
              <a:pPr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dirty="0"/>
              <a:pPr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E4D1A55-63BC-4BA2-9538-7DDEADA10621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dirty="0"/>
              <a:pPr/>
              <a:t>12/25/2021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dirty="0"/>
              <a:pPr/>
              <a:t>12/25/2021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dirty="0"/>
              <a:pPr/>
              <a:t>12/25/2021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dirty="0"/>
              <a:pPr/>
              <a:t>12/25/2021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dirty="0"/>
              <a:pPr/>
              <a:t>12/25/2021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dirty="0"/>
              <a:t>12/25/2021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FD8286-1C9D-4FBC-9DAA-6D47D79E43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Мультфильм </a:t>
            </a:r>
            <a:r>
              <a:rPr lang="ru-RU" dirty="0" err="1"/>
              <a:t>своми</a:t>
            </a:r>
            <a:r>
              <a:rPr lang="ru-RU" dirty="0"/>
              <a:t> руками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681BD78-6214-4A33-8748-BEE4637D0C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rtl="0"/>
            <a:r>
              <a:rPr lang="ru-RU" dirty="0">
                <a:solidFill>
                  <a:schemeClr val="tx1"/>
                </a:solidFill>
              </a:rPr>
              <a:t>Д</a:t>
            </a:r>
            <a:r>
              <a:rPr lang="ru" dirty="0">
                <a:solidFill>
                  <a:schemeClr val="tx1"/>
                </a:solidFill>
              </a:rPr>
              <a:t>ля детей старших групп</a:t>
            </a:r>
          </a:p>
          <a:p>
            <a:pPr rtl="0"/>
            <a:r>
              <a:rPr lang="ru" dirty="0">
                <a:solidFill>
                  <a:schemeClr val="tx1"/>
                </a:solidFill>
              </a:rPr>
              <a:t>Немкова Ольга Романовна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7696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7DD80F-60C2-49FA-959D-D457E52BB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EDFEAB2E-4052-464F-A3D8-A07B44441C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9348338"/>
              </p:ext>
            </p:extLst>
          </p:nvPr>
        </p:nvGraphicFramePr>
        <p:xfrm>
          <a:off x="1066800" y="2103438"/>
          <a:ext cx="100584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1905006109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3407499237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135752596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8031611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Центр сюжетно-ролевых игр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Центр книжного уголка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Центр математики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Центр искусства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10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«Покажи героя»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Книги про художников-иллюстраторов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Предложить посчитать героев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Рисование любимого героя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220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«Мастерская художника»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Стихотворения про мультфильмы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2879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6549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F432EF-B3B6-4E64-A698-375218B2C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Заключительный 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6782F5-811B-4C79-AB07-BA4CC030B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/>
              <a:t>Изготовление «рисованной анимации своими руками»</a:t>
            </a:r>
          </a:p>
          <a:p>
            <a:pPr>
              <a:buFontTx/>
              <a:buChar char="-"/>
            </a:pPr>
            <a:r>
              <a:rPr lang="ru-RU" dirty="0"/>
              <a:t>Выставка работ «Мой живой рисунок»</a:t>
            </a:r>
          </a:p>
          <a:p>
            <a:pPr>
              <a:buFontTx/>
              <a:buChar char="-"/>
            </a:pPr>
            <a:r>
              <a:rPr lang="ru-RU" dirty="0"/>
              <a:t>Анализ </a:t>
            </a:r>
            <a:r>
              <a:rPr lang="ru-RU"/>
              <a:t>полученных работ</a:t>
            </a:r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37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1ED135-4B4F-4A03-9B6E-11AFC954C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Тип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1670A6-0588-496D-84C4-0715F0825E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 доминирующему методу: творческий</a:t>
            </a:r>
          </a:p>
          <a:p>
            <a:r>
              <a:rPr lang="ru-RU" dirty="0"/>
              <a:t>По характеру участия: детско-взрослый</a:t>
            </a:r>
          </a:p>
          <a:p>
            <a:r>
              <a:rPr lang="ru-RU" dirty="0"/>
              <a:t>По характеру участия: групповой</a:t>
            </a:r>
          </a:p>
          <a:p>
            <a:r>
              <a:rPr lang="ru-RU" dirty="0"/>
              <a:t>По продолжительности: среднесрочный</a:t>
            </a:r>
          </a:p>
        </p:txBody>
      </p:sp>
    </p:spTree>
    <p:extLst>
      <p:ext uri="{BB962C8B-B14F-4D97-AF65-F5344CB8AC3E}">
        <p14:creationId xmlns:p14="http://schemas.microsoft.com/office/powerpoint/2010/main" val="54579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3EEC235-6B28-457C-A847-12D24173D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994299"/>
            <a:ext cx="10058400" cy="5040741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Ведущая </a:t>
            </a:r>
            <a:r>
              <a:rPr lang="ru-RU" sz="2400" dirty="0" err="1"/>
              <a:t>позавательная</a:t>
            </a:r>
            <a:r>
              <a:rPr lang="ru-RU" sz="2400" dirty="0"/>
              <a:t> область – познавательное развитие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Области в интеграции:</a:t>
            </a:r>
          </a:p>
          <a:p>
            <a:pPr>
              <a:buFontTx/>
              <a:buChar char="-"/>
            </a:pPr>
            <a:r>
              <a:rPr lang="ru-RU" sz="2400" dirty="0"/>
              <a:t>художественно-эстетическое</a:t>
            </a:r>
          </a:p>
          <a:p>
            <a:pPr>
              <a:buFontTx/>
              <a:buChar char="-"/>
            </a:pPr>
            <a:r>
              <a:rPr lang="ru-RU" sz="2400" dirty="0"/>
              <a:t>речевое развитие</a:t>
            </a:r>
          </a:p>
          <a:p>
            <a:pPr>
              <a:buFontTx/>
              <a:buChar char="-"/>
            </a:pPr>
            <a:r>
              <a:rPr lang="ru-RU" sz="2400" dirty="0"/>
              <a:t>социально-коммуникативные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7238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3A7671-01F9-444B-9C86-1CF964784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dirty="0"/>
              <a:t>Цель – выяснить каким образом оживают картинки, герои и попробовать создать мультфильм своими руками посредством нескольких рисунков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DCC553-2819-4BB0-90E6-CD44C20CF2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000" dirty="0"/>
              <a:t>Задачи</a:t>
            </a:r>
          </a:p>
          <a:p>
            <a:r>
              <a:rPr lang="ru-RU" sz="2000" dirty="0"/>
              <a:t>Задачи педагога:</a:t>
            </a:r>
          </a:p>
          <a:p>
            <a:pPr>
              <a:buFontTx/>
              <a:buChar char="-"/>
            </a:pPr>
            <a:r>
              <a:rPr lang="ru-RU" sz="2000" dirty="0"/>
              <a:t>расширить знания детей о рисованных мультфильмом и его особенностями</a:t>
            </a:r>
          </a:p>
          <a:p>
            <a:pPr>
              <a:buFontTx/>
              <a:buChar char="-"/>
            </a:pPr>
            <a:r>
              <a:rPr lang="ru-RU" sz="2000" dirty="0"/>
              <a:t>сравнить мультфильмы нарисованные от руки, слепленные из пластилина, текстильные мультфильмы</a:t>
            </a:r>
          </a:p>
          <a:p>
            <a:pPr>
              <a:buFontTx/>
              <a:buChar char="-"/>
            </a:pPr>
            <a:r>
              <a:rPr lang="ru-RU" sz="2000" dirty="0"/>
              <a:t>выявить причину с помощью которой картинки и герои мультфильма «оживают» посредством создания анимации из нескольких рисунков</a:t>
            </a:r>
          </a:p>
          <a:p>
            <a:pPr>
              <a:buFontTx/>
              <a:buChar char="-"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>
              <a:buFontTx/>
              <a:buChar char="-"/>
            </a:pPr>
            <a:endParaRPr lang="ru-RU" sz="2000" dirty="0"/>
          </a:p>
          <a:p>
            <a:pPr>
              <a:buFontTx/>
              <a:buChar char="-"/>
            </a:pP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301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2C2B64-0D51-400F-B08A-4EB5A12CB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Подготовительный 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08838B-F4FC-4292-99E8-CB4F677D1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Воспитатель предлагает детям с помощью волшебного платка попробовать преобразить рисунок так, чтобы он превратился в «живое» изображение. Педагог устанавливает изображение на мольберт, накрывает платком, дети произносят слова «Раз, два, три, картинка оживи!». Педагог открывает платочек, но рисунок не начал двигаться. </a:t>
            </a:r>
          </a:p>
          <a:p>
            <a:pPr marL="0" indent="0">
              <a:buNone/>
            </a:pPr>
            <a:r>
              <a:rPr lang="ru-RU" dirty="0"/>
              <a:t>Тогда у детей появляется интерес и  ВОПРОСЫ:</a:t>
            </a:r>
          </a:p>
          <a:p>
            <a:pPr marL="0" indent="0">
              <a:buNone/>
            </a:pPr>
            <a:r>
              <a:rPr lang="ru-RU" dirty="0"/>
              <a:t>- «почему ничего не изменилось?»</a:t>
            </a:r>
          </a:p>
          <a:p>
            <a:pPr marL="0" indent="0">
              <a:buNone/>
            </a:pPr>
            <a:r>
              <a:rPr lang="ru-RU" dirty="0"/>
              <a:t>- «что нужно сделать, чтобы картинка ожила?»</a:t>
            </a:r>
          </a:p>
        </p:txBody>
      </p:sp>
    </p:spTree>
    <p:extLst>
      <p:ext uri="{BB962C8B-B14F-4D97-AF65-F5344CB8AC3E}">
        <p14:creationId xmlns:p14="http://schemas.microsoft.com/office/powerpoint/2010/main" val="4201647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8F0316-6E34-47BA-8458-DA3221AA0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Подготовительный 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F9E14A-95EF-455A-AF5C-AB54F3BDF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Развивающая предметно-пространственная среда: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1) Презентация о том, как создаются рисованные мультипликации, анимации из пластилина и текстильные мультфильмы</a:t>
            </a:r>
          </a:p>
          <a:p>
            <a:pPr marL="0" indent="0">
              <a:buNone/>
            </a:pPr>
            <a:r>
              <a:rPr lang="ru-RU" dirty="0"/>
              <a:t>2) Изображения процесса работы художников-мультипликаторов</a:t>
            </a:r>
          </a:p>
          <a:p>
            <a:pPr marL="0" indent="0">
              <a:buNone/>
            </a:pPr>
            <a:r>
              <a:rPr lang="ru-RU" dirty="0"/>
              <a:t>3) Мультфильм «Гостья» 1991 г.</a:t>
            </a:r>
          </a:p>
          <a:p>
            <a:pPr marL="0" indent="0">
              <a:buNone/>
            </a:pPr>
            <a:r>
              <a:rPr lang="ru-RU" dirty="0"/>
              <a:t>4) Материалы для создания «мультипликации своими руками»: карандаши простые, клей, ножницы, малярный скотч, бумага А5</a:t>
            </a:r>
          </a:p>
          <a:p>
            <a:pPr marL="0" indent="0">
              <a:buNone/>
            </a:pPr>
            <a:r>
              <a:rPr lang="ru-RU" dirty="0"/>
              <a:t>5) Склеить 5 листочков между собой, сбоку укрепить скотчем</a:t>
            </a:r>
          </a:p>
          <a:p>
            <a:pPr marL="0" indent="0">
              <a:buNone/>
            </a:pPr>
            <a:r>
              <a:rPr lang="ru-RU" dirty="0"/>
              <a:t>6) Истории первых художников-иллюстраторов </a:t>
            </a:r>
          </a:p>
        </p:txBody>
      </p:sp>
    </p:spTree>
    <p:extLst>
      <p:ext uri="{BB962C8B-B14F-4D97-AF65-F5344CB8AC3E}">
        <p14:creationId xmlns:p14="http://schemas.microsoft.com/office/powerpoint/2010/main" val="110472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BF76C-507F-48D7-B811-553267761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Подготовительный этап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B8326619-3290-4468-AC14-350BFEF57A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4530875"/>
              </p:ext>
            </p:extLst>
          </p:nvPr>
        </p:nvGraphicFramePr>
        <p:xfrm>
          <a:off x="1066800" y="2103437"/>
          <a:ext cx="10058397" cy="2827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799">
                  <a:extLst>
                    <a:ext uri="{9D8B030D-6E8A-4147-A177-3AD203B41FA5}">
                      <a16:colId xmlns:a16="http://schemas.microsoft.com/office/drawing/2014/main" val="859289381"/>
                    </a:ext>
                  </a:extLst>
                </a:gridCol>
                <a:gridCol w="3352799">
                  <a:extLst>
                    <a:ext uri="{9D8B030D-6E8A-4147-A177-3AD203B41FA5}">
                      <a16:colId xmlns:a16="http://schemas.microsoft.com/office/drawing/2014/main" val="2344820519"/>
                    </a:ext>
                  </a:extLst>
                </a:gridCol>
                <a:gridCol w="3352799">
                  <a:extLst>
                    <a:ext uri="{9D8B030D-6E8A-4147-A177-3AD203B41FA5}">
                      <a16:colId xmlns:a16="http://schemas.microsoft.com/office/drawing/2014/main" val="2215359711"/>
                    </a:ext>
                  </a:extLst>
                </a:gridCol>
              </a:tblGrid>
              <a:tr h="632677">
                <a:tc>
                  <a:txBody>
                    <a:bodyPr/>
                    <a:lstStyle/>
                    <a:p>
                      <a:r>
                        <a:rPr lang="ru-RU" dirty="0"/>
                        <a:t>Что я знаю?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Что хочу знать?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Как узнать?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970880"/>
                  </a:ext>
                </a:extLst>
              </a:tr>
              <a:tr h="632677">
                <a:tc>
                  <a:txBody>
                    <a:bodyPr/>
                    <a:lstStyle/>
                    <a:p>
                      <a:r>
                        <a:rPr lang="ru-RU" dirty="0"/>
                        <a:t>Мультфильмы – это много картинок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Почему картинки оживают?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Посмотреть презентацию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4422"/>
                  </a:ext>
                </a:extLst>
              </a:tr>
              <a:tr h="632677">
                <a:tc>
                  <a:txBody>
                    <a:bodyPr/>
                    <a:lstStyle/>
                    <a:p>
                      <a:r>
                        <a:rPr lang="ru-RU" dirty="0"/>
                        <a:t>Мультфильмы вызывают разные эмоции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Как нарисовать мини-мультфильм?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Спросить у взрослого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392060"/>
                  </a:ext>
                </a:extLst>
              </a:tr>
              <a:tr h="632677">
                <a:tc>
                  <a:txBody>
                    <a:bodyPr/>
                    <a:lstStyle/>
                    <a:p>
                      <a:r>
                        <a:rPr lang="ru-RU" dirty="0"/>
                        <a:t>Мультфильмы бывают разными (рисованные, из пластилина, текстиля)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Как его «оживить»?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Создать рисованную анимацию своими руками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3724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7427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5CB72F-D2DE-4B59-A51A-272A0F530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0D2B0F07-8EF4-45AB-A764-E18413231B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9939492"/>
              </p:ext>
            </p:extLst>
          </p:nvPr>
        </p:nvGraphicFramePr>
        <p:xfrm>
          <a:off x="1066800" y="1730576"/>
          <a:ext cx="10058397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799">
                  <a:extLst>
                    <a:ext uri="{9D8B030D-6E8A-4147-A177-3AD203B41FA5}">
                      <a16:colId xmlns:a16="http://schemas.microsoft.com/office/drawing/2014/main" val="2416433928"/>
                    </a:ext>
                  </a:extLst>
                </a:gridCol>
                <a:gridCol w="3352799">
                  <a:extLst>
                    <a:ext uri="{9D8B030D-6E8A-4147-A177-3AD203B41FA5}">
                      <a16:colId xmlns:a16="http://schemas.microsoft.com/office/drawing/2014/main" val="1486394238"/>
                    </a:ext>
                  </a:extLst>
                </a:gridCol>
                <a:gridCol w="3352799">
                  <a:extLst>
                    <a:ext uri="{9D8B030D-6E8A-4147-A177-3AD203B41FA5}">
                      <a16:colId xmlns:a16="http://schemas.microsoft.com/office/drawing/2014/main" val="42872991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Форма организации </a:t>
                      </a:r>
                      <a:r>
                        <a:rPr lang="ru-RU" dirty="0" err="1"/>
                        <a:t>мроприятия</a:t>
                      </a:r>
                      <a:r>
                        <a:rPr lang="ru-RU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Названия мероприятия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Цель мероприятия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7337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Познавательная беседа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«Как оживают картинки»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Познакомить детей с тем, откуда берутся анимации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2312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Творческая мастерская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«Рисованная анимация своими руками»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Заинтересовать детей в создании своего мультфильма своими руками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418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Исследовательская деятельность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«Какие разные мультфильмы»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Познакомить детей с различными видами мультипликаций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912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Исследовательская деятельность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«Как рисуют мультфильмы»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Познакомить детей с деятельностью и работами художников иллюстраторов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4262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13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18E4F0-E9F4-4925-AC17-0071C4682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E745C3-830C-4191-8896-EB1C12BABC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Работа с родителями:</a:t>
            </a:r>
          </a:p>
          <a:p>
            <a:pPr marL="0" indent="0">
              <a:buNone/>
            </a:pPr>
            <a:endParaRPr lang="ru-RU" dirty="0"/>
          </a:p>
          <a:p>
            <a:pPr>
              <a:buFontTx/>
              <a:buChar char="-"/>
            </a:pPr>
            <a:r>
              <a:rPr lang="ru-RU" dirty="0"/>
              <a:t>Анкетирование «Какие мультфильмы смотрят ваши дети»</a:t>
            </a:r>
          </a:p>
          <a:p>
            <a:pPr>
              <a:buFontTx/>
              <a:buChar char="-"/>
            </a:pPr>
            <a:r>
              <a:rPr lang="ru-RU" dirty="0"/>
              <a:t>Помощь в создании художественной выставки «Мой любимый герой» из рисунков или поделки</a:t>
            </a:r>
          </a:p>
          <a:p>
            <a:pPr>
              <a:buFontTx/>
              <a:buChar char="-"/>
            </a:pPr>
            <a:r>
              <a:rPr lang="ru-RU" dirty="0"/>
              <a:t>Помощь в создании презентации, интересные факты, популярные мультфильмы разных стран из пластилина, текстиля</a:t>
            </a:r>
          </a:p>
        </p:txBody>
      </p:sp>
    </p:spTree>
    <p:extLst>
      <p:ext uri="{BB962C8B-B14F-4D97-AF65-F5344CB8AC3E}">
        <p14:creationId xmlns:p14="http://schemas.microsoft.com/office/powerpoint/2010/main" val="18168277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64</TotalTime>
  <Words>483</Words>
  <Application>Microsoft Office PowerPoint</Application>
  <PresentationFormat>Широкоэкранный</PresentationFormat>
  <Paragraphs>87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Савон</vt:lpstr>
      <vt:lpstr>Мультфильм своми руками</vt:lpstr>
      <vt:lpstr>Тип проекта</vt:lpstr>
      <vt:lpstr>Презентация PowerPoint</vt:lpstr>
      <vt:lpstr>Цель – выяснить каким образом оживают картинки, герои и попробовать создать мультфильм своими руками посредством нескольких рисунков</vt:lpstr>
      <vt:lpstr>Подготовительный этап</vt:lpstr>
      <vt:lpstr>Подготовительный этап</vt:lpstr>
      <vt:lpstr>Подготовительный этап</vt:lpstr>
      <vt:lpstr>Основной этап</vt:lpstr>
      <vt:lpstr>Основной этап</vt:lpstr>
      <vt:lpstr>Основной этап</vt:lpstr>
      <vt:lpstr>Заключительный этап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Мультфильм своми руками</dc:title>
  <dc:creator>Ольга</dc:creator>
  <cp:lastModifiedBy>Ольга</cp:lastModifiedBy>
  <cp:revision>1</cp:revision>
  <dcterms:created xsi:type="dcterms:W3CDTF">2021-12-25T13:59:09Z</dcterms:created>
  <dcterms:modified xsi:type="dcterms:W3CDTF">2021-12-25T15:03:25Z</dcterms:modified>
</cp:coreProperties>
</file>