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16DCC"/>
    <a:srgbClr val="150515"/>
    <a:srgbClr val="215968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18" autoAdjust="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30E5B4-B8F0-42F1-ADB1-3A1527CF6E0E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9C97E7-0E2A-4B21-AB5C-F2CA28795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C97E7-0E2A-4B21-AB5C-F2CA287952E7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C97E7-0E2A-4B21-AB5C-F2CA287952E7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C97E7-0E2A-4B21-AB5C-F2CA287952E7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C97E7-0E2A-4B21-AB5C-F2CA287952E7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C97E7-0E2A-4B21-AB5C-F2CA287952E7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 advTm="5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14488"/>
            <a:ext cx="7772400" cy="3214710"/>
          </a:xfrm>
        </p:spPr>
        <p:txBody>
          <a:bodyPr>
            <a:noAutofit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sz="5400" b="1" i="1" dirty="0" smtClean="0">
                <a:solidFill>
                  <a:srgbClr val="1F1FAD"/>
                </a:solidFill>
                <a:ea typeface="Microsoft YaHei" charset="0"/>
                <a:cs typeface="Microsoft YaHei" charset="0"/>
              </a:rPr>
              <a:t>Нетрадиционные</a:t>
            </a:r>
            <a:br>
              <a:rPr lang="ru-RU" sz="5400" b="1" i="1" dirty="0" smtClean="0">
                <a:solidFill>
                  <a:srgbClr val="1F1FAD"/>
                </a:solidFill>
                <a:ea typeface="Microsoft YaHei" charset="0"/>
                <a:cs typeface="Microsoft YaHei" charset="0"/>
              </a:rPr>
            </a:br>
            <a:r>
              <a:rPr lang="ru-RU" sz="5400" b="1" i="1" dirty="0" smtClean="0">
                <a:solidFill>
                  <a:srgbClr val="1F1FAD"/>
                </a:solidFill>
                <a:ea typeface="Microsoft YaHei" charset="0"/>
                <a:cs typeface="Microsoft YaHei" charset="0"/>
              </a:rPr>
              <a:t>техники</a:t>
            </a:r>
            <a:br>
              <a:rPr lang="ru-RU" sz="5400" b="1" i="1" dirty="0" smtClean="0">
                <a:solidFill>
                  <a:srgbClr val="1F1FAD"/>
                </a:solidFill>
                <a:ea typeface="Microsoft YaHei" charset="0"/>
                <a:cs typeface="Microsoft YaHei" charset="0"/>
              </a:rPr>
            </a:br>
            <a:r>
              <a:rPr lang="ru-RU" sz="5400" b="1" i="1" dirty="0" smtClean="0">
                <a:solidFill>
                  <a:srgbClr val="1F1FAD"/>
                </a:solidFill>
                <a:ea typeface="Microsoft YaHei" charset="0"/>
                <a:cs typeface="Microsoft YaHei" charset="0"/>
              </a:rPr>
              <a:t>рисования</a:t>
            </a:r>
            <a:br>
              <a:rPr lang="ru-RU" sz="5400" b="1" i="1" dirty="0" smtClean="0">
                <a:solidFill>
                  <a:srgbClr val="1F1FAD"/>
                </a:solidFill>
                <a:ea typeface="Microsoft YaHei" charset="0"/>
                <a:cs typeface="Microsoft YaHei" charset="0"/>
              </a:rPr>
            </a:br>
            <a:r>
              <a:rPr lang="ru-RU" sz="1600" b="1" i="1" dirty="0" smtClean="0">
                <a:solidFill>
                  <a:schemeClr val="bg1"/>
                </a:solidFill>
                <a:latin typeface="Times New Roman" pitchFamily="18" charset="0"/>
                <a:ea typeface="Microsoft YaHei" charset="0"/>
                <a:cs typeface="Times New Roman" pitchFamily="18" charset="0"/>
              </a:rPr>
              <a:t>.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 flipV="1">
            <a:off x="7772399" y="5638799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 spd="med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43240" y="500043"/>
            <a:ext cx="5314960" cy="114300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ea typeface="Microsoft YaHei" charset="0"/>
                <a:cs typeface="Microsoft YaHei" charset="0"/>
              </a:rPr>
              <a:t>Клей</a:t>
            </a:r>
            <a:r>
              <a:rPr lang="ru-RU" b="1" dirty="0" smtClean="0">
                <a:solidFill>
                  <a:srgbClr val="002060"/>
                </a:solidFill>
                <a:ea typeface="Microsoft YaHei" charset="0"/>
                <a:cs typeface="Microsoft YaHei" charset="0"/>
              </a:rPr>
              <a:t> </a:t>
            </a:r>
            <a:r>
              <a:rPr lang="ru-RU" b="1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+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a typeface="Microsoft YaHei" charset="0"/>
                <a:cs typeface="Microsoft YaHei" charset="0"/>
              </a:rPr>
              <a:t>манка</a:t>
            </a:r>
            <a:r>
              <a:rPr lang="ru-RU" b="1" dirty="0" smtClean="0">
                <a:solidFill>
                  <a:schemeClr val="bg2">
                    <a:lumMod val="60000"/>
                    <a:lumOff val="40000"/>
                  </a:schemeClr>
                </a:solidFill>
                <a:ea typeface="Microsoft YaHei" charset="0"/>
                <a:cs typeface="Microsoft YaHei" charset="0"/>
              </a:rPr>
              <a:t/>
            </a:r>
            <a:br>
              <a:rPr lang="ru-RU" b="1" dirty="0" smtClean="0">
                <a:solidFill>
                  <a:schemeClr val="bg2">
                    <a:lumMod val="60000"/>
                    <a:lumOff val="40000"/>
                  </a:schemeClr>
                </a:solidFill>
                <a:ea typeface="Microsoft YaHei" charset="0"/>
                <a:cs typeface="Microsoft YaHei" charset="0"/>
              </a:rPr>
            </a:br>
            <a:endParaRPr lang="ru-RU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1714488"/>
            <a:ext cx="6129358" cy="3924312"/>
          </a:xfrm>
        </p:spPr>
        <p:txBody>
          <a:bodyPr>
            <a:normAutofit fontScale="85000" lnSpcReduction="20000"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Материалы:</a:t>
            </a:r>
          </a:p>
          <a:p>
            <a:pPr algn="l"/>
            <a:r>
              <a:rPr lang="ru-RU" sz="24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/>
            </a:r>
            <a:br>
              <a:rPr lang="ru-RU" sz="24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</a:br>
            <a:r>
              <a:rPr lang="ru-RU" sz="24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Клей ПВА, </a:t>
            </a:r>
          </a:p>
          <a:p>
            <a:pPr algn="l"/>
            <a:r>
              <a:rPr lang="ru-RU" sz="24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плотная цветная бумага, </a:t>
            </a:r>
          </a:p>
          <a:p>
            <a:pPr algn="l"/>
            <a:r>
              <a:rPr lang="ru-RU" sz="24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манка.</a:t>
            </a:r>
          </a:p>
          <a:p>
            <a:r>
              <a:rPr lang="ru-RU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/>
            </a:r>
            <a:br>
              <a:rPr lang="ru-RU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</a:br>
            <a:r>
              <a:rPr lang="ru-RU" sz="2800" b="1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Способ получения изображения:</a:t>
            </a:r>
          </a:p>
          <a:p>
            <a:pPr algn="l"/>
            <a:r>
              <a:rPr lang="ru-RU" sz="24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/>
            </a:r>
            <a:br>
              <a:rPr lang="ru-RU" sz="24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</a:br>
            <a:r>
              <a:rPr lang="ru-RU" sz="24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Ребёнок рисует клеем по заранее нанесённому рисунку. Не давая клею засохнуть, насыпает на клей манку (по рисунку) в один или несколько раз. Ждём, пока высохнет.</a:t>
            </a:r>
            <a:br>
              <a:rPr lang="ru-RU" sz="24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</a:br>
            <a:endParaRPr lang="ru-RU" sz="2400" dirty="0"/>
          </a:p>
        </p:txBody>
      </p:sp>
    </p:spTree>
  </p:cSld>
  <p:clrMapOvr>
    <a:masterClrMapping/>
  </p:clrMapOvr>
  <p:transition spd="med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Администратор\Рабочий стол\фото для нв\SDC1112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2" y="857232"/>
            <a:ext cx="4305296" cy="3228972"/>
          </a:xfrm>
          <a:prstGeom prst="rect">
            <a:avLst/>
          </a:prstGeom>
          <a:noFill/>
        </p:spPr>
      </p:pic>
      <p:pic>
        <p:nvPicPr>
          <p:cNvPr id="4099" name="Picture 3" descr="C:\Documents and Settings\Администратор\Рабочий стол\фото для нв\SDC1112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14348" y="1571612"/>
            <a:ext cx="3500462" cy="4667283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8860" y="1142984"/>
            <a:ext cx="6029340" cy="10715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ea typeface="Microsoft YaHei" charset="0"/>
                <a:cs typeface="Microsoft YaHei" charset="0"/>
              </a:rPr>
              <a:t>Рисование ладошкой</a:t>
            </a:r>
            <a:r>
              <a:rPr lang="ru-RU" b="1" dirty="0" smtClean="0">
                <a:solidFill>
                  <a:srgbClr val="9C9C9C"/>
                </a:solidFill>
                <a:ea typeface="Microsoft YaHei" charset="0"/>
                <a:cs typeface="Microsoft YaHei" charset="0"/>
              </a:rPr>
              <a:t/>
            </a:r>
            <a:br>
              <a:rPr lang="ru-RU" b="1" dirty="0" smtClean="0">
                <a:solidFill>
                  <a:srgbClr val="9C9C9C"/>
                </a:solidFill>
                <a:ea typeface="Microsoft YaHei" charset="0"/>
                <a:cs typeface="Microsoft YaHei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643050"/>
            <a:ext cx="6400800" cy="3857652"/>
          </a:xfrm>
        </p:spPr>
        <p:txBody>
          <a:bodyPr>
            <a:normAutofit fontScale="55000" lnSpcReduction="20000"/>
          </a:bodyPr>
          <a:lstStyle/>
          <a:p>
            <a:pPr>
              <a:spcBef>
                <a:spcPts val="363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/>
            </a:r>
            <a:br>
              <a:rPr lang="ru-RU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</a:br>
            <a:r>
              <a:rPr lang="ru-RU" b="1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Материалы:</a:t>
            </a:r>
            <a:r>
              <a:rPr lang="ru-RU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 </a:t>
            </a:r>
          </a:p>
          <a:p>
            <a:pPr algn="l">
              <a:spcBef>
                <a:spcPts val="363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 широкие блюдечки с гуашью,</a:t>
            </a:r>
          </a:p>
          <a:p>
            <a:pPr algn="l">
              <a:spcBef>
                <a:spcPts val="363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 кисть,</a:t>
            </a:r>
          </a:p>
          <a:p>
            <a:pPr algn="l">
              <a:spcBef>
                <a:spcPts val="363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 плотная бумага любого цвета,</a:t>
            </a:r>
          </a:p>
          <a:p>
            <a:pPr algn="l">
              <a:spcBef>
                <a:spcPts val="363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 листы большого формата, </a:t>
            </a:r>
          </a:p>
          <a:p>
            <a:pPr algn="l">
              <a:spcBef>
                <a:spcPts val="363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 салфетки.</a:t>
            </a:r>
          </a:p>
          <a:p>
            <a:pPr algn="l">
              <a:spcBef>
                <a:spcPts val="363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/>
            </a:r>
            <a:br>
              <a:rPr lang="ru-RU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</a:br>
            <a:r>
              <a:rPr lang="ru-RU" b="1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Способ получения изображения:</a:t>
            </a:r>
          </a:p>
          <a:p>
            <a:pPr algn="l">
              <a:spcBef>
                <a:spcPts val="363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b="1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 Опускаем в гуашь ладошку (всю кисть) или окрашивает её с помощью кисточки (с пяти лет) и делает отпечаток на бумаге. Рисуют и правой и левой руками, окрашенными разными цветами. После работы руки вытираются салфеткой, затем гуашь легко смывается. Детали дорисовываем.</a:t>
            </a:r>
          </a:p>
          <a:p>
            <a:endParaRPr lang="ru-RU" dirty="0"/>
          </a:p>
        </p:txBody>
      </p:sp>
    </p:spTree>
  </p:cSld>
  <p:clrMapOvr>
    <a:masterClrMapping/>
  </p:clrMapOvr>
  <p:transition spd="med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Рабочий стол\фото для нв\SDC1114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642918"/>
            <a:ext cx="3071834" cy="4095779"/>
          </a:xfrm>
          <a:prstGeom prst="rect">
            <a:avLst/>
          </a:prstGeom>
          <a:noFill/>
        </p:spPr>
      </p:pic>
      <p:pic>
        <p:nvPicPr>
          <p:cNvPr id="1027" name="Picture 3" descr="C:\Documents and Settings\Администратор\Рабочий стол\фото для нв\SDC1114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00100" y="2214554"/>
            <a:ext cx="3143272" cy="419103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43174" y="714357"/>
            <a:ext cx="6072230" cy="1214445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Акварель</a:t>
            </a:r>
            <a:r>
              <a:rPr lang="ru-RU" sz="4000" b="1" dirty="0" smtClean="0">
                <a:solidFill>
                  <a:srgbClr val="D16DCC"/>
                </a:solidFill>
              </a:rPr>
              <a:t> + </a:t>
            </a:r>
            <a:r>
              <a:rPr lang="ru-RU" sz="4000" b="1" dirty="0" smtClean="0">
                <a:solidFill>
                  <a:srgbClr val="0070C0"/>
                </a:solidFill>
              </a:rPr>
              <a:t>клей</a:t>
            </a:r>
            <a:r>
              <a:rPr lang="ru-RU" sz="4000" b="1" dirty="0" smtClean="0">
                <a:solidFill>
                  <a:srgbClr val="D16DCC"/>
                </a:solidFill>
              </a:rPr>
              <a:t> +</a:t>
            </a:r>
            <a:r>
              <a:rPr lang="ru-RU" sz="4000" b="1" dirty="0" smtClean="0">
                <a:solidFill>
                  <a:srgbClr val="00B050"/>
                </a:solidFill>
              </a:rPr>
              <a:t>соль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1785926"/>
            <a:ext cx="6572296" cy="3429024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Материалы:</a:t>
            </a:r>
          </a:p>
          <a:p>
            <a:pPr algn="l"/>
            <a:r>
              <a:rPr lang="ru-RU" sz="1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соль,</a:t>
            </a:r>
          </a:p>
          <a:p>
            <a:pPr algn="l"/>
            <a:r>
              <a:rPr lang="ru-RU" sz="1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бумага, </a:t>
            </a:r>
          </a:p>
          <a:p>
            <a:pPr algn="l"/>
            <a:r>
              <a:rPr lang="ru-RU" sz="1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акварельные краски</a:t>
            </a:r>
          </a:p>
          <a:p>
            <a:pPr algn="l"/>
            <a:r>
              <a:rPr lang="ru-RU" sz="1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силикатный клей. </a:t>
            </a:r>
            <a:r>
              <a:rPr lang="ru-RU" sz="20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/>
            </a:r>
            <a:br>
              <a:rPr lang="ru-RU" sz="20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</a:br>
            <a:r>
              <a:rPr lang="ru-RU" sz="20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                </a:t>
            </a:r>
            <a:r>
              <a:rPr lang="ru-RU" sz="2000" b="1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Способ получения изображения:</a:t>
            </a:r>
          </a:p>
          <a:p>
            <a:pPr algn="l"/>
            <a:r>
              <a:rPr lang="ru-RU" sz="1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Покрываем полотно акварельными красками, цвета выбираем по вкусу, пока краски не высохли, добавляем несколько капель прозрачного клея и посыпаем нашу картину каменной солью. Соль создает невероятный эффект, впитывая пигмент из краски при высыхании.</a:t>
            </a:r>
            <a:endParaRPr lang="ru-RU" sz="18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med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7422" y="1000109"/>
            <a:ext cx="6100778" cy="571503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Покрываем лист бумаги</a:t>
            </a:r>
            <a:b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акварельными красками</a:t>
            </a:r>
            <a:endParaRPr lang="ru-RU" sz="3200" dirty="0"/>
          </a:p>
        </p:txBody>
      </p:sp>
      <p:pic>
        <p:nvPicPr>
          <p:cNvPr id="5122" name="Picture 2" descr="C:\Documents and Settings\Администратор\Рабочий стол\фото для нв\SDC1105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10" y="2021698"/>
            <a:ext cx="3571900" cy="2678924"/>
          </a:xfrm>
          <a:prstGeom prst="rect">
            <a:avLst/>
          </a:prstGeom>
          <a:noFill/>
        </p:spPr>
      </p:pic>
      <p:pic>
        <p:nvPicPr>
          <p:cNvPr id="5123" name="Picture 3" descr="C:\Documents and Settings\Администратор\Рабочий стол\фото для нв\SDC1106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4876" y="2000240"/>
            <a:ext cx="3548088" cy="2661066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488" y="571481"/>
            <a:ext cx="5600712" cy="1285883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Пока краски не высохли, добавляем несколько капель прозрачного клея</a:t>
            </a:r>
            <a:endParaRPr lang="ru-RU" sz="3200" dirty="0"/>
          </a:p>
        </p:txBody>
      </p:sp>
      <p:pic>
        <p:nvPicPr>
          <p:cNvPr id="6146" name="Picture 2" descr="C:\Documents and Settings\Администратор\Рабочий стол\фото для нв\SDC1106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3108" y="2143116"/>
            <a:ext cx="5378261" cy="3643338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71802" y="785795"/>
            <a:ext cx="5386398" cy="928693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Затем посыпаем нашу картину каменной солью</a:t>
            </a:r>
            <a:endParaRPr lang="ru-RU" sz="3200" dirty="0"/>
          </a:p>
        </p:txBody>
      </p:sp>
      <p:pic>
        <p:nvPicPr>
          <p:cNvPr id="7171" name="Picture 3" descr="C:\Documents and Settings\Администратор\Рабочий стол\фото для нв\SDC1106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3108" y="1928802"/>
            <a:ext cx="4972051" cy="3786214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00364" y="857233"/>
            <a:ext cx="5457836" cy="1285883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Соль создает невероятный эффект, впитывая пигмент из краски при высыхании.</a:t>
            </a:r>
            <a:endParaRPr lang="ru-RU" sz="2800" dirty="0"/>
          </a:p>
        </p:txBody>
      </p:sp>
      <p:pic>
        <p:nvPicPr>
          <p:cNvPr id="8194" name="Picture 2" descr="C:\Documents and Settings\Администратор\Рабочий стол\фото для нв\SDC1105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59" y="2586006"/>
            <a:ext cx="4000528" cy="3000396"/>
          </a:xfrm>
          <a:prstGeom prst="rect">
            <a:avLst/>
          </a:prstGeom>
          <a:noFill/>
        </p:spPr>
      </p:pic>
      <p:pic>
        <p:nvPicPr>
          <p:cNvPr id="8195" name="Picture 3" descr="C:\Documents and Settings\Администратор\Рабочий стол\фото для нв\SDC1105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43438" y="2607463"/>
            <a:ext cx="3929090" cy="2946818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42910" y="2071678"/>
            <a:ext cx="7772400" cy="1470025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Спасибо за внимание!!!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71802" y="571481"/>
            <a:ext cx="5386398" cy="114300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ea typeface="Microsoft YaHei" charset="0"/>
                <a:cs typeface="Times New Roman" pitchFamily="18" charset="0"/>
              </a:rPr>
              <a:t>Монотипия</a:t>
            </a:r>
            <a:br>
              <a:rPr lang="ru-RU" b="1" dirty="0" smtClean="0">
                <a:solidFill>
                  <a:srgbClr val="7030A0"/>
                </a:solidFill>
                <a:ea typeface="Microsoft YaHei" charset="0"/>
                <a:cs typeface="Times New Roman" pitchFamily="18" charset="0"/>
              </a:rPr>
            </a:br>
            <a:r>
              <a:rPr lang="ru-RU" b="1" dirty="0" err="1" smtClean="0">
                <a:solidFill>
                  <a:srgbClr val="7030A0"/>
                </a:solidFill>
                <a:ea typeface="Microsoft YaHei" charset="0"/>
                <a:cs typeface="Times New Roman" pitchFamily="18" charset="0"/>
              </a:rPr>
              <a:t>Кляксография</a:t>
            </a:r>
            <a:endParaRPr lang="ru-RU" dirty="0">
              <a:solidFill>
                <a:srgbClr val="7030A0"/>
              </a:solidFill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714488"/>
            <a:ext cx="6400800" cy="3924312"/>
          </a:xfrm>
        </p:spPr>
        <p:txBody>
          <a:bodyPr>
            <a:normAutofit fontScale="62500" lnSpcReduction="20000"/>
          </a:bodyPr>
          <a:lstStyle/>
          <a:p>
            <a:pPr marL="342900" indent="-341313">
              <a:lnSpc>
                <a:spcPct val="100000"/>
              </a:lnSpc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sz="3600" b="1" dirty="0" smtClean="0">
                <a:solidFill>
                  <a:srgbClr val="000000"/>
                </a:solidFill>
                <a:latin typeface="+mj-lt"/>
                <a:ea typeface="Microsoft YaHei" charset="0"/>
                <a:cs typeface="Microsoft YaHei" charset="0"/>
              </a:rPr>
              <a:t>Материалы:</a:t>
            </a:r>
            <a:endParaRPr lang="ru-RU" b="1" dirty="0" smtClean="0">
              <a:solidFill>
                <a:srgbClr val="000000"/>
              </a:solidFill>
              <a:latin typeface="+mj-lt"/>
              <a:ea typeface="Microsoft YaHei" charset="0"/>
              <a:cs typeface="Microsoft YaHei" charset="0"/>
            </a:endParaRPr>
          </a:p>
          <a:p>
            <a:pPr marL="342900" indent="-341313" algn="l">
              <a:lnSpc>
                <a:spcPct val="100000"/>
              </a:lnSpc>
              <a:spcBef>
                <a:spcPts val="638"/>
              </a:spcBef>
              <a:buSzPct val="45000"/>
              <a:buFont typeface="Wingdings 2" charset="2"/>
              <a:buChar char="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rPr>
              <a:t>     Лист бумаги формат А4</a:t>
            </a:r>
          </a:p>
          <a:p>
            <a:pPr marL="342900" indent="-341313" algn="l">
              <a:lnSpc>
                <a:spcPct val="100000"/>
              </a:lnSpc>
              <a:spcBef>
                <a:spcPts val="638"/>
              </a:spcBef>
              <a:buSzPct val="45000"/>
              <a:buFont typeface="Wingdings 2" charset="2"/>
              <a:buChar char="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rPr>
              <a:t>     Стакан  воды</a:t>
            </a:r>
          </a:p>
          <a:p>
            <a:pPr marL="342900" indent="-341313" algn="l">
              <a:lnSpc>
                <a:spcPct val="100000"/>
              </a:lnSpc>
              <a:spcBef>
                <a:spcPts val="638"/>
              </a:spcBef>
              <a:buSzPct val="45000"/>
              <a:buFont typeface="Wingdings 2" charset="2"/>
              <a:buChar char="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rPr>
              <a:t>     Кисти беличьи №6,7</a:t>
            </a:r>
          </a:p>
          <a:p>
            <a:pPr marL="342900" indent="-341313" algn="l">
              <a:lnSpc>
                <a:spcPct val="100000"/>
              </a:lnSpc>
              <a:spcBef>
                <a:spcPts val="638"/>
              </a:spcBef>
              <a:buSzPct val="45000"/>
              <a:buFont typeface="Wingdings 2" charset="2"/>
              <a:buChar char="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rPr>
              <a:t>     Акварельные краски или гуашь</a:t>
            </a:r>
          </a:p>
          <a:p>
            <a:pPr marL="342900" indent="-341313"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b="1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Способ получения изображения:</a:t>
            </a:r>
            <a:endParaRPr lang="ru-RU" b="1" dirty="0" smtClean="0">
              <a:solidFill>
                <a:srgbClr val="000000"/>
              </a:solidFill>
              <a:latin typeface="Times New Roman" pitchFamily="16" charset="0"/>
              <a:ea typeface="Microsoft YaHei" charset="0"/>
              <a:cs typeface="Microsoft YaHei" charset="0"/>
            </a:endParaRPr>
          </a:p>
          <a:p>
            <a:pPr marL="342900" indent="-341313" algn="l">
              <a:spcBef>
                <a:spcPts val="638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rPr>
              <a:t>     Лист белой бумаги согните и разогните пополам. Поставьте на линии сгиба 2-3 разноцветных пятна гуаши. Сложите лист пополам и проведите пальцем от центра к краям. Откройте лист и получите бабочку или цветочек! После высыхания фломастером дорисуйте мелкие детали.</a:t>
            </a:r>
          </a:p>
          <a:p>
            <a:endParaRPr lang="ru-RU" dirty="0"/>
          </a:p>
        </p:txBody>
      </p:sp>
    </p:spTree>
  </p:cSld>
  <p:clrMapOvr>
    <a:masterClrMapping/>
  </p:clrMapOvr>
  <p:transition spd="med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Рабочий стол\фото для нв\SDC1106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500042"/>
            <a:ext cx="3071834" cy="4095779"/>
          </a:xfrm>
          <a:prstGeom prst="rect">
            <a:avLst/>
          </a:prstGeom>
          <a:noFill/>
        </p:spPr>
      </p:pic>
      <p:pic>
        <p:nvPicPr>
          <p:cNvPr id="1028" name="Picture 4" descr="C:\Documents and Settings\Администратор\Рабочий стол\фото для нв\SDC1106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75350" y="2071678"/>
            <a:ext cx="3339460" cy="3247894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488" y="857232"/>
            <a:ext cx="5929354" cy="121444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a typeface="Microsoft YaHei" charset="0"/>
                <a:cs typeface="Microsoft YaHei" charset="0"/>
              </a:rPr>
              <a:t>Волшебные</a:t>
            </a:r>
            <a:r>
              <a:rPr lang="ru-RU" b="1" dirty="0" smtClean="0">
                <a:solidFill>
                  <a:schemeClr val="accent6"/>
                </a:solidFill>
                <a:ea typeface="Microsoft YaHei" charset="0"/>
                <a:cs typeface="Microsoft YaHei" charset="0"/>
              </a:rPr>
              <a:t>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a typeface="Microsoft YaHei" charset="0"/>
                <a:cs typeface="Microsoft YaHei" charset="0"/>
              </a:rPr>
              <a:t>ниточки</a:t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  <a:ea typeface="Microsoft YaHei" charset="0"/>
                <a:cs typeface="Microsoft YaHei" charset="0"/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714488"/>
            <a:ext cx="6400800" cy="3924312"/>
          </a:xfrm>
        </p:spPr>
        <p:txBody>
          <a:bodyPr>
            <a:normAutofit fontScale="62500" lnSpcReduction="20000"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ru-RU" sz="3600" b="1" dirty="0" smtClean="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rPr>
              <a:t>Материалы:</a:t>
            </a:r>
            <a:endParaRPr lang="ru-RU" sz="2800" b="1" dirty="0" smtClean="0">
              <a:solidFill>
                <a:srgbClr val="000000"/>
              </a:solidFill>
              <a:latin typeface="Times New Roman" pitchFamily="16" charset="0"/>
              <a:ea typeface="Microsoft YaHei" charset="0"/>
              <a:cs typeface="Microsoft YaHei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ru-RU" sz="2900" b="1" dirty="0" smtClean="0">
              <a:solidFill>
                <a:srgbClr val="000000"/>
              </a:solidFill>
              <a:latin typeface="Times New Roman" pitchFamily="16" charset="0"/>
              <a:ea typeface="Microsoft YaHei" charset="0"/>
              <a:cs typeface="Microsoft YaHei" charset="0"/>
            </a:endParaRPr>
          </a:p>
          <a:p>
            <a:pPr algn="l">
              <a:buSzPct val="45000"/>
              <a:buFont typeface="Wingdings 2" charset="2"/>
              <a:buChar char="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ru-RU" sz="29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   Лист бумаги формат А4</a:t>
            </a:r>
          </a:p>
          <a:p>
            <a:pPr algn="l">
              <a:buSzPct val="45000"/>
              <a:buFont typeface="Wingdings 2" charset="2"/>
              <a:buChar char="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ru-RU" sz="29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   Стакан  воды</a:t>
            </a:r>
          </a:p>
          <a:p>
            <a:pPr algn="l">
              <a:buSzPct val="45000"/>
              <a:buFont typeface="Wingdings 2" charset="2"/>
              <a:buChar char="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ru-RU" sz="29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   Нитки</a:t>
            </a:r>
          </a:p>
          <a:p>
            <a:pPr algn="l">
              <a:buSzPct val="45000"/>
              <a:buFont typeface="Wingdings 2" charset="2"/>
              <a:buChar char="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ru-RU" sz="29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   Гуашь  </a:t>
            </a:r>
          </a:p>
          <a:p>
            <a:pPr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ru-RU" sz="3400" b="1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Способ получения изображения:</a:t>
            </a:r>
            <a:endParaRPr lang="ru-RU" sz="3400" b="1" dirty="0" smtClean="0">
              <a:solidFill>
                <a:srgbClr val="000000"/>
              </a:solidFill>
              <a:latin typeface="Times New Roman" pitchFamily="16" charset="0"/>
              <a:ea typeface="Microsoft YaHei" charset="0"/>
              <a:cs typeface="Microsoft YaHei" charset="0"/>
            </a:endParaRPr>
          </a:p>
          <a:p>
            <a:pPr algn="l">
              <a:buSzPct val="45000"/>
              <a:buFont typeface="Wingdings 2" charset="2"/>
              <a:buChar char="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ru-RU" sz="2900" dirty="0" smtClean="0">
              <a:solidFill>
                <a:srgbClr val="000000"/>
              </a:solidFill>
              <a:ea typeface="Microsoft YaHei" charset="0"/>
              <a:cs typeface="Microsoft YaHei" charset="0"/>
            </a:endParaRPr>
          </a:p>
          <a:p>
            <a:pPr algn="l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rPr>
              <a:t>Согните и разогните лист белого картона. Окуните толстую шерстяную нитку в краску и положите ее между двумя половинками листа. Слегка надавив на лист, водите ниткой. Скажите волшебные слова и посмотрите, что получилось. Дорисуйте детали.</a:t>
            </a:r>
          </a:p>
          <a:p>
            <a:endParaRPr lang="ru-RU" dirty="0"/>
          </a:p>
        </p:txBody>
      </p:sp>
    </p:spTree>
  </p:cSld>
  <p:clrMapOvr>
    <a:masterClrMapping/>
  </p:clrMapOvr>
  <p:transition spd="med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Рабочий стол\фото для нв\SDC1109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2" y="500042"/>
            <a:ext cx="4071966" cy="2714644"/>
          </a:xfrm>
          <a:prstGeom prst="rect">
            <a:avLst/>
          </a:prstGeom>
          <a:noFill/>
        </p:spPr>
      </p:pic>
      <p:pic>
        <p:nvPicPr>
          <p:cNvPr id="2051" name="Picture 3" descr="C:\Documents and Settings\Администратор\Рабочий стол\фото для нв\SDC1109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85786" y="2143116"/>
            <a:ext cx="3214710" cy="4286279"/>
          </a:xfrm>
          <a:prstGeom prst="rect">
            <a:avLst/>
          </a:prstGeom>
          <a:noFill/>
        </p:spPr>
      </p:pic>
      <p:pic>
        <p:nvPicPr>
          <p:cNvPr id="2052" name="Picture 4" descr="C:\Documents and Settings\Администратор\Рабочий стол\фото для нв\SDC1109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72000" y="3357562"/>
            <a:ext cx="3186100" cy="2389575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43306" y="500043"/>
            <a:ext cx="5214974" cy="1000131"/>
          </a:xfrm>
        </p:spPr>
        <p:txBody>
          <a:bodyPr>
            <a:normAutofit fontScale="90000"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b="1" dirty="0" smtClean="0">
                <a:solidFill>
                  <a:srgbClr val="006600"/>
                </a:solidFill>
                <a:ea typeface="Microsoft YaHei" charset="0"/>
                <a:cs typeface="Microsoft YaHei" charset="0"/>
              </a:rPr>
              <a:t>Рисуем ватной палочкой</a:t>
            </a:r>
            <a:endParaRPr lang="ru-RU" b="1" dirty="0">
              <a:solidFill>
                <a:srgbClr val="006600"/>
              </a:solidFill>
              <a:ea typeface="Microsoft YaHei" charset="0"/>
              <a:cs typeface="Microsoft YaHei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1714488"/>
            <a:ext cx="7072362" cy="3924312"/>
          </a:xfrm>
        </p:spPr>
        <p:txBody>
          <a:bodyPr>
            <a:normAutofit fontScale="55000" lnSpcReduction="20000"/>
          </a:bodyPr>
          <a:lstStyle/>
          <a:p>
            <a:pPr marL="342900" indent="-341313">
              <a:lnSpc>
                <a:spcPct val="90000"/>
              </a:lnSpc>
              <a:spcBef>
                <a:spcPts val="363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sz="5100" b="1" dirty="0" smtClean="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rPr>
              <a:t>Материалы:</a:t>
            </a:r>
          </a:p>
          <a:p>
            <a:pPr marL="342900" indent="-341313">
              <a:lnSpc>
                <a:spcPct val="90000"/>
              </a:lnSpc>
              <a:spcBef>
                <a:spcPts val="363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ru-RU" sz="4200" b="1" dirty="0" smtClean="0">
              <a:solidFill>
                <a:srgbClr val="000000"/>
              </a:solidFill>
              <a:ea typeface="Microsoft YaHei" charset="0"/>
              <a:cs typeface="Microsoft YaHei" charset="0"/>
            </a:endParaRPr>
          </a:p>
          <a:p>
            <a:pPr marL="342900" indent="-341313" algn="l">
              <a:lnSpc>
                <a:spcPct val="90000"/>
              </a:lnSpc>
              <a:buSzPct val="45000"/>
              <a:buFont typeface="Wingdings 2" charset="2"/>
              <a:buChar char="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sz="42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     </a:t>
            </a:r>
            <a:r>
              <a:rPr lang="ru-RU" sz="38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Лист бумаги формат А4</a:t>
            </a:r>
          </a:p>
          <a:p>
            <a:pPr marL="342900" indent="-341313" algn="l">
              <a:lnSpc>
                <a:spcPct val="90000"/>
              </a:lnSpc>
              <a:buSzPct val="45000"/>
              <a:buFont typeface="Wingdings 2" charset="2"/>
              <a:buChar char="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sz="38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     Стакан  воды</a:t>
            </a:r>
          </a:p>
          <a:p>
            <a:pPr marL="342900" indent="-341313" algn="l">
              <a:lnSpc>
                <a:spcPct val="90000"/>
              </a:lnSpc>
              <a:buSzPct val="45000"/>
              <a:buFont typeface="Wingdings 2" charset="2"/>
              <a:buChar char="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sz="38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     Ватные палочки</a:t>
            </a:r>
          </a:p>
          <a:p>
            <a:pPr marL="342900" indent="-341313" algn="l">
              <a:lnSpc>
                <a:spcPct val="90000"/>
              </a:lnSpc>
              <a:buSzPct val="45000"/>
              <a:buFont typeface="Wingdings 2" charset="2"/>
              <a:buChar char="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sz="38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     Акварельные краски или гуашь </a:t>
            </a:r>
          </a:p>
          <a:p>
            <a:pPr marL="342900" indent="-341313" algn="l">
              <a:lnSpc>
                <a:spcPct val="90000"/>
              </a:lnSpc>
              <a:buSzPct val="45000"/>
              <a:buFont typeface="Wingdings 2" charset="2"/>
              <a:buChar char="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ru-RU" sz="3800" b="1" dirty="0" smtClean="0">
              <a:solidFill>
                <a:srgbClr val="000000"/>
              </a:solidFill>
              <a:ea typeface="Microsoft YaHei" charset="0"/>
              <a:cs typeface="Microsoft YaHei" charset="0"/>
            </a:endParaRPr>
          </a:p>
          <a:p>
            <a:pPr marL="342900" indent="-341313">
              <a:lnSpc>
                <a:spcPct val="90000"/>
              </a:lnSpc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sz="3800" b="1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              </a:t>
            </a:r>
            <a:r>
              <a:rPr lang="ru-RU" sz="4400" b="1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Способ получения изображения:</a:t>
            </a:r>
          </a:p>
          <a:p>
            <a:pPr marL="342900" indent="-341313" algn="l">
              <a:lnSpc>
                <a:spcPct val="90000"/>
              </a:lnSpc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sz="3300" dirty="0" smtClean="0">
                <a:solidFill>
                  <a:schemeClr val="bg1"/>
                </a:solidFill>
                <a:latin typeface="+mj-lt"/>
                <a:ea typeface="Microsoft YaHei" charset="0"/>
                <a:cs typeface="Microsoft YaHei" charset="0"/>
              </a:rPr>
              <a:t>       Рисуем ватными палочками по заранее нанесённому рисунку или придумываем образ в процессе рисования.</a:t>
            </a:r>
            <a:r>
              <a:rPr lang="ru-RU" sz="3300" dirty="0" smtClean="0">
                <a:solidFill>
                  <a:schemeClr val="bg1"/>
                </a:solidFill>
                <a:latin typeface="+mj-lt"/>
              </a:rPr>
              <a:t> Обмакните ватную палочку в краску и начинайте ритмичными движениями наносить рисунок на бумагу. Очень интересно в этой технике пытаться смешивать </a:t>
            </a:r>
            <a:r>
              <a:rPr lang="ru-RU" sz="3300" dirty="0" smtClean="0">
                <a:solidFill>
                  <a:schemeClr val="bg1"/>
                </a:solidFill>
              </a:rPr>
              <a:t>цвета и оттенки.</a:t>
            </a:r>
          </a:p>
          <a:p>
            <a:pPr marL="342900" indent="-341313">
              <a:lnSpc>
                <a:spcPct val="90000"/>
              </a:lnSpc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ru-RU" sz="4400" b="1" dirty="0" smtClean="0">
              <a:solidFill>
                <a:srgbClr val="000000"/>
              </a:solidFill>
              <a:ea typeface="Microsoft YaHei" charset="0"/>
              <a:cs typeface="Microsoft YaHei" charset="0"/>
            </a:endParaRPr>
          </a:p>
          <a:p>
            <a:pPr marL="342900" indent="-341313">
              <a:lnSpc>
                <a:spcPct val="90000"/>
              </a:lnSpc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ru-RU" sz="4400" b="1" dirty="0" smtClean="0">
              <a:solidFill>
                <a:srgbClr val="000000"/>
              </a:solidFill>
              <a:latin typeface="Times New Roman" pitchFamily="16" charset="0"/>
              <a:ea typeface="Microsoft YaHei" charset="0"/>
              <a:cs typeface="Microsoft YaHei" charset="0"/>
            </a:endParaRPr>
          </a:p>
          <a:p>
            <a:pPr marL="342900" indent="-341313" algn="l">
              <a:lnSpc>
                <a:spcPct val="90000"/>
              </a:lnSpc>
              <a:buSzPct val="45000"/>
              <a:buFont typeface="Wingdings 2" charset="2"/>
              <a:buChar char="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ru-RU" dirty="0" smtClean="0">
              <a:solidFill>
                <a:srgbClr val="000000"/>
              </a:solidFill>
              <a:ea typeface="Microsoft YaHei" charset="0"/>
              <a:cs typeface="Microsoft YaHei" charset="0"/>
            </a:endParaRPr>
          </a:p>
          <a:p>
            <a:pPr algn="l"/>
            <a:endParaRPr lang="ru-RU" dirty="0"/>
          </a:p>
        </p:txBody>
      </p:sp>
    </p:spTree>
  </p:cSld>
  <p:clrMapOvr>
    <a:masterClrMapping/>
  </p:clrMapOvr>
  <p:transition spd="med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Администратор\Рабочий стол\фото для нв\SDC1110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1214422"/>
            <a:ext cx="3714775" cy="2786082"/>
          </a:xfrm>
          <a:prstGeom prst="rect">
            <a:avLst/>
          </a:prstGeom>
          <a:noFill/>
        </p:spPr>
      </p:pic>
      <p:pic>
        <p:nvPicPr>
          <p:cNvPr id="3075" name="Picture 3" descr="C:\Documents and Settings\Администратор\Рабочий стол\фото для нв\SDC1106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85786" y="2571744"/>
            <a:ext cx="3571900" cy="2678925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7422" y="500042"/>
            <a:ext cx="6929454" cy="2357454"/>
          </a:xfrm>
        </p:spPr>
        <p:txBody>
          <a:bodyPr>
            <a:normAutofit fontScale="90000"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b="1" dirty="0" smtClean="0">
                <a:solidFill>
                  <a:srgbClr val="C00000"/>
                </a:solidFill>
                <a:ea typeface="Microsoft YaHei" charset="0"/>
                <a:cs typeface="Microsoft YaHei" charset="0"/>
              </a:rPr>
              <a:t>Выдувание </a:t>
            </a:r>
            <a:r>
              <a:rPr lang="ru-RU" sz="4000" b="1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/>
            </a:r>
            <a:br>
              <a:rPr lang="ru-RU" sz="4000" b="1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</a:br>
            <a:r>
              <a:rPr lang="ru-RU" sz="2700" b="1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/>
            </a:r>
            <a:br>
              <a:rPr lang="ru-RU" sz="2700" b="1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</a:br>
            <a:r>
              <a:rPr lang="ru-RU" b="1" dirty="0" smtClean="0">
                <a:solidFill>
                  <a:srgbClr val="1515A8"/>
                </a:solidFill>
                <a:ea typeface="Microsoft YaHei" charset="0"/>
                <a:cs typeface="Microsoft YaHei" charset="0"/>
              </a:rPr>
              <a:t/>
            </a:r>
            <a:br>
              <a:rPr lang="ru-RU" b="1" dirty="0" smtClean="0">
                <a:solidFill>
                  <a:srgbClr val="1515A8"/>
                </a:solidFill>
                <a:ea typeface="Microsoft YaHei" charset="0"/>
                <a:cs typeface="Microsoft YaHei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1571612"/>
            <a:ext cx="7000924" cy="4071966"/>
          </a:xfrm>
        </p:spPr>
        <p:txBody>
          <a:bodyPr>
            <a:normAutofit fontScale="62500" lnSpcReduction="20000"/>
          </a:bodyPr>
          <a:lstStyle/>
          <a:p>
            <a:pPr marL="342900" indent="-341313">
              <a:spcBef>
                <a:spcPts val="363"/>
              </a:spcBef>
              <a:buSzPct val="45000"/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sz="4400" b="1" dirty="0" smtClean="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rPr>
              <a:t>Материалы:</a:t>
            </a:r>
          </a:p>
          <a:p>
            <a:pPr marL="342900" indent="-341313" algn="l">
              <a:spcBef>
                <a:spcPts val="363"/>
              </a:spcBef>
              <a:buSzPct val="45000"/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rPr>
              <a:t>Лист бумаги формат А4</a:t>
            </a:r>
          </a:p>
          <a:p>
            <a:pPr marL="342900" indent="-341313" algn="l">
              <a:spcBef>
                <a:spcPts val="363"/>
              </a:spcBef>
              <a:buSzPct val="45000"/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rPr>
              <a:t>Стакан  воды</a:t>
            </a:r>
          </a:p>
          <a:p>
            <a:pPr marL="342900" indent="-341313" algn="l">
              <a:spcBef>
                <a:spcPts val="363"/>
              </a:spcBef>
              <a:buSzPct val="45000"/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rPr>
              <a:t>Трубочка, краски акварельные или тушь</a:t>
            </a:r>
          </a:p>
          <a:p>
            <a:pPr marL="342900" indent="-341313" algn="l">
              <a:lnSpc>
                <a:spcPct val="90000"/>
              </a:lnSpc>
              <a:buSzPct val="45000"/>
              <a:buFont typeface="Wingdings 2" charset="2"/>
              <a:buChar char="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ru-RU" sz="3800" b="1" dirty="0" smtClean="0">
              <a:solidFill>
                <a:srgbClr val="000000"/>
              </a:solidFill>
              <a:ea typeface="Microsoft YaHei" charset="0"/>
              <a:cs typeface="Microsoft YaHei" charset="0"/>
            </a:endParaRPr>
          </a:p>
          <a:p>
            <a:pPr marL="342900" indent="-341313">
              <a:lnSpc>
                <a:spcPct val="90000"/>
              </a:lnSpc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sz="3800" b="1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              Способ получения изображения:</a:t>
            </a:r>
            <a:endParaRPr lang="ru-RU" sz="3800" b="1" dirty="0" smtClean="0">
              <a:solidFill>
                <a:srgbClr val="000000"/>
              </a:solidFill>
              <a:latin typeface="Times New Roman" pitchFamily="16" charset="0"/>
              <a:ea typeface="Microsoft YaHei" charset="0"/>
              <a:cs typeface="Microsoft YaHei" charset="0"/>
            </a:endParaRPr>
          </a:p>
          <a:p>
            <a:pPr marL="342900" indent="-341313" algn="l">
              <a:spcBef>
                <a:spcPts val="363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rPr>
              <a:t>      Разводим водой до очень жидкого состояния краски разных цветов. Любые цвета вплотную друг к другу наливаем на лист плотной бумаги. В центр опускаем соломинку для коктейлей и, направляя ее в разные стороны, начинаем сильно дуть. Получаются разноцветные ветвистые отростки. Дорисовываем детали.</a:t>
            </a:r>
            <a:endParaRPr lang="ru-RU" dirty="0"/>
          </a:p>
        </p:txBody>
      </p:sp>
    </p:spTree>
  </p:cSld>
  <p:clrMapOvr>
    <a:masterClrMapping/>
  </p:clrMapOvr>
  <p:transition spd="med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Рабочий стол\фото для нв\SDC1107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7752" y="500042"/>
            <a:ext cx="3333774" cy="2500331"/>
          </a:xfrm>
          <a:prstGeom prst="rect">
            <a:avLst/>
          </a:prstGeom>
          <a:noFill/>
        </p:spPr>
      </p:pic>
      <p:pic>
        <p:nvPicPr>
          <p:cNvPr id="1027" name="Picture 3" descr="C:\Documents and Settings\Администратор\Рабочий стол\фото для нв\SDC1111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57752" y="3357562"/>
            <a:ext cx="3357586" cy="2518189"/>
          </a:xfrm>
          <a:prstGeom prst="rect">
            <a:avLst/>
          </a:prstGeom>
          <a:noFill/>
        </p:spPr>
      </p:pic>
      <p:pic>
        <p:nvPicPr>
          <p:cNvPr id="1028" name="Picture 4" descr="C:\Documents and Settings\Администратор\Рабочий стол\фото для нв\SDC1111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14348" y="2214554"/>
            <a:ext cx="3738589" cy="3429024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Документ Microsoft Office Word (3).docx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Документ Microsoft Office Word (3)</Template>
  <TotalTime>211</TotalTime>
  <Words>330</Words>
  <Application>Microsoft Office PowerPoint</Application>
  <PresentationFormat>Экран (4:3)</PresentationFormat>
  <Paragraphs>72</Paragraphs>
  <Slides>19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Microsoft YaHei</vt:lpstr>
      <vt:lpstr>Arial</vt:lpstr>
      <vt:lpstr>Calibri</vt:lpstr>
      <vt:lpstr>Cambria</vt:lpstr>
      <vt:lpstr>Times New Roman</vt:lpstr>
      <vt:lpstr>Wingdings 2</vt:lpstr>
      <vt:lpstr>Документ Microsoft Office Word (3).docx</vt:lpstr>
      <vt:lpstr>Нетрадиционные техники рисования .</vt:lpstr>
      <vt:lpstr>Монотипия Кляксография</vt:lpstr>
      <vt:lpstr>Презентация PowerPoint</vt:lpstr>
      <vt:lpstr>Волшебные ниточки </vt:lpstr>
      <vt:lpstr>Презентация PowerPoint</vt:lpstr>
      <vt:lpstr>Рисуем ватной палочкой</vt:lpstr>
      <vt:lpstr>Презентация PowerPoint</vt:lpstr>
      <vt:lpstr>Выдувание    </vt:lpstr>
      <vt:lpstr>Презентация PowerPoint</vt:lpstr>
      <vt:lpstr>Клей + манка </vt:lpstr>
      <vt:lpstr>Презентация PowerPoint</vt:lpstr>
      <vt:lpstr>Рисование ладошкой </vt:lpstr>
      <vt:lpstr>Презентация PowerPoint</vt:lpstr>
      <vt:lpstr>Акварель + клей +соль</vt:lpstr>
      <vt:lpstr>Покрываем лист бумаги  акварельными красками</vt:lpstr>
      <vt:lpstr>Пока краски не высохли, добавляем несколько капель прозрачного клея</vt:lpstr>
      <vt:lpstr>Затем посыпаем нашу картину каменной солью</vt:lpstr>
      <vt:lpstr>Соль создает невероятный эффект, впитывая пигмент из краски при высыхании.</vt:lpstr>
      <vt:lpstr>Спасибо за внимание!!!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тттт</dc:creator>
  <cp:lastModifiedBy>detsad</cp:lastModifiedBy>
  <cp:revision>30</cp:revision>
  <dcterms:modified xsi:type="dcterms:W3CDTF">2022-02-14T11:56:53Z</dcterms:modified>
</cp:coreProperties>
</file>