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2"/>
  </p:notesMasterIdLst>
  <p:sldIdLst>
    <p:sldId id="330" r:id="rId2"/>
    <p:sldId id="329" r:id="rId3"/>
    <p:sldId id="328" r:id="rId4"/>
    <p:sldId id="299" r:id="rId5"/>
    <p:sldId id="301" r:id="rId6"/>
    <p:sldId id="304" r:id="rId7"/>
    <p:sldId id="303" r:id="rId8"/>
    <p:sldId id="306" r:id="rId9"/>
    <p:sldId id="307" r:id="rId10"/>
    <p:sldId id="32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00CCFF"/>
    <a:srgbClr val="CCECFF"/>
    <a:srgbClr val="000099"/>
    <a:srgbClr val="CC3300"/>
    <a:srgbClr val="993366"/>
    <a:srgbClr val="990099"/>
    <a:srgbClr val="9966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91" autoAdjust="0"/>
    <p:restoredTop sz="51434" autoAdjust="0"/>
  </p:normalViewPr>
  <p:slideViewPr>
    <p:cSldViewPr>
      <p:cViewPr>
        <p:scale>
          <a:sx n="75" d="100"/>
          <a:sy n="75" d="100"/>
        </p:scale>
        <p:origin x="-1284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6D33BA-80AC-4C2D-8C22-DDBCAFC19A69}" type="datetimeFigureOut">
              <a:rPr lang="ru-RU"/>
              <a:pPr>
                <a:defRPr/>
              </a:pPr>
              <a:t>11.02.2022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0396789-5D08-4411-9302-23C81C5C9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37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B68D136-4814-47BD-B198-38ABCE68784D}" type="slidenum">
              <a:rPr lang="ru-RU" smtClean="0"/>
              <a:pPr eaLnBrk="1" hangingPunct="1"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5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66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02A6A7C9-51D1-4988-9536-C42CE0ED4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7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72255-1284-4A8E-96E6-76E90DA3B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7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8BF17-FD2C-4701-B69C-879535105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9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78D7C-24EB-42F5-93C3-B6EE36026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61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F5784-FFD4-4935-B960-088A77821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5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4711B-CF5B-4309-9032-A046B9215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83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CA4DE-F14A-4FA2-AC0C-268D774E5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68778-876D-4B36-B0BC-857E5FE72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2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DECE4-4119-433A-B286-A2B1A74C5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2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8D1C-B615-4DD9-AEA9-6D0F822DD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0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DD425-A439-43AA-B4BE-369CEA67B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68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056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5462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62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5463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63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46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46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AA061F3-E324-40AB-9A70-910C563C1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09" r:id="rId1"/>
    <p:sldLayoutId id="2147485898" r:id="rId2"/>
    <p:sldLayoutId id="2147485899" r:id="rId3"/>
    <p:sldLayoutId id="2147485900" r:id="rId4"/>
    <p:sldLayoutId id="2147485901" r:id="rId5"/>
    <p:sldLayoutId id="2147485902" r:id="rId6"/>
    <p:sldLayoutId id="2147485903" r:id="rId7"/>
    <p:sldLayoutId id="2147485904" r:id="rId8"/>
    <p:sldLayoutId id="2147485905" r:id="rId9"/>
    <p:sldLayoutId id="2147485906" r:id="rId10"/>
    <p:sldLayoutId id="21474859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yadi.sk/i/Jf3D2nEdNxnjMw" TargetMode="External"/><Relationship Id="rId2" Type="http://schemas.openxmlformats.org/officeDocument/2006/relationships/hyperlink" Target="https://infourok.ru/go.html?href=https://yadi.sk/i/AhDRc8MIwEqQ5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s://infourok.ru/go.html?href=https://yadi.sk/i/-Q-avk2LpgtDuQ" TargetMode="External"/><Relationship Id="rId4" Type="http://schemas.openxmlformats.org/officeDocument/2006/relationships/hyperlink" Target="https://infourok.ru/go.html?href=https://yadi.sk/i/SSuj0CcOjAmLDQ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447/main/262861/" TargetMode="External"/><Relationship Id="rId7" Type="http://schemas.openxmlformats.org/officeDocument/2006/relationships/hyperlink" Target="https://resh.edu.ru/subject/lesson/7140/main/262091/" TargetMode="External"/><Relationship Id="rId2" Type="http://schemas.openxmlformats.org/officeDocument/2006/relationships/hyperlink" Target="https://resh.edu.ru/subject/lesson/7443/main/26304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sh.edu.ru/subject/lesson/7450/main/263267/" TargetMode="External"/><Relationship Id="rId5" Type="http://schemas.openxmlformats.org/officeDocument/2006/relationships/hyperlink" Target="https://resh.edu.ru/subject/lesson/7451/main/262920/" TargetMode="External"/><Relationship Id="rId4" Type="http://schemas.openxmlformats.org/officeDocument/2006/relationships/hyperlink" Target="https://resh.edu.ru/subject/lesson/7448/main/26282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72927" y="332657"/>
            <a:ext cx="7532340" cy="881766"/>
          </a:xfr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800" dirty="0" smtClean="0">
                <a:solidFill>
                  <a:srgbClr val="111111"/>
                </a:solidFill>
              </a:rPr>
              <a:t>Областное государственное автономное </a:t>
            </a:r>
            <a:br>
              <a:rPr lang="ru-RU" sz="1800" dirty="0" smtClean="0">
                <a:solidFill>
                  <a:srgbClr val="111111"/>
                </a:solidFill>
              </a:rPr>
            </a:br>
            <a:r>
              <a:rPr lang="ru-RU" sz="1800" dirty="0" smtClean="0">
                <a:solidFill>
                  <a:srgbClr val="111111"/>
                </a:solidFill>
              </a:rPr>
              <a:t>профессиональное образовательное учреждение </a:t>
            </a:r>
            <a:br>
              <a:rPr lang="ru-RU" sz="1800" dirty="0" smtClean="0">
                <a:solidFill>
                  <a:srgbClr val="111111"/>
                </a:solidFill>
              </a:rPr>
            </a:br>
            <a:r>
              <a:rPr lang="ru-RU" sz="1800" dirty="0" smtClean="0">
                <a:solidFill>
                  <a:srgbClr val="111111"/>
                </a:solidFill>
              </a:rPr>
              <a:t> «ЯКОВЛЕВСКИЙ ПЕДАГОГИЧЕСКИЙ КОЛЛЕДЖ»</a:t>
            </a:r>
            <a:endParaRPr lang="ru-RU" sz="1800" b="1" dirty="0" smtClean="0">
              <a:solidFill>
                <a:srgbClr val="111111"/>
              </a:solidFill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57375"/>
            <a:ext cx="7167563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6600CC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ru-RU" sz="2400" b="1" dirty="0" smtClean="0">
              <a:solidFill>
                <a:srgbClr val="6600CC"/>
              </a:solidFill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285750" y="2362200"/>
            <a:ext cx="80200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285992"/>
            <a:ext cx="73581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/>
                <a:ea typeface="Calibri"/>
              </a:rPr>
              <a:t>«Организация занятий по </a:t>
            </a:r>
            <a:r>
              <a:rPr lang="ru-RU" sz="2000" dirty="0" smtClean="0">
                <a:latin typeface="Times New Roman"/>
                <a:ea typeface="Calibri"/>
              </a:rPr>
              <a:t>физической культуре</a:t>
            </a:r>
          </a:p>
          <a:p>
            <a:pPr algn="ctr"/>
            <a:r>
              <a:rPr lang="ru-RU" sz="2000" dirty="0" smtClean="0">
                <a:latin typeface="Times New Roman"/>
                <a:ea typeface="Calibri"/>
              </a:rPr>
              <a:t> </a:t>
            </a:r>
            <a:r>
              <a:rPr lang="ru-RU" sz="2000" dirty="0">
                <a:latin typeface="Times New Roman"/>
                <a:ea typeface="Calibri"/>
              </a:rPr>
              <a:t>в условиях дистанционного обучения</a:t>
            </a:r>
            <a:r>
              <a:rPr lang="ru-RU" sz="2000" dirty="0" smtClean="0">
                <a:latin typeface="Times New Roman"/>
                <a:ea typeface="Calibri"/>
              </a:rPr>
              <a:t>»</a:t>
            </a:r>
            <a:endParaRPr lang="ru-RU" sz="2000" b="1" dirty="0" smtClean="0">
              <a:solidFill>
                <a:srgbClr val="111111"/>
              </a:solidFill>
            </a:endParaRPr>
          </a:p>
          <a:p>
            <a:pPr eaLnBrk="1" hangingPunct="1">
              <a:defRPr/>
            </a:pPr>
            <a:endParaRPr lang="ru-RU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«Позвоночник – </a:t>
            </a: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r>
              <a:rPr lang="ru-RU" sz="1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Подготовила:  </a:t>
            </a:r>
          </a:p>
          <a:p>
            <a:pPr algn="r" eaLnBrk="1" hangingPunct="1">
              <a:defRPr/>
            </a:pPr>
            <a:r>
              <a:rPr lang="ru-RU" sz="14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реподаватель Иваницкая Н.В</a:t>
            </a:r>
            <a:r>
              <a:rPr lang="ru-RU" sz="1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Строитель, 2022</a:t>
            </a:r>
          </a:p>
          <a:p>
            <a:pPr algn="r" eaLnBrk="1" hangingPunct="1">
              <a:defRPr/>
            </a:pPr>
            <a:endParaRPr lang="ru-RU" sz="1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643182"/>
            <a:ext cx="7924800" cy="100013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000372"/>
            <a:ext cx="7693025" cy="3086103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57375"/>
            <a:ext cx="7167563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6600CC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400" b="1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Дистанционное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обучение:</a:t>
            </a:r>
            <a:endParaRPr lang="ru-RU" sz="2000" dirty="0" smtClean="0">
              <a:solidFill>
                <a:srgbClr val="11111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Прогрессивная форма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доставки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информации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озможность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получения образования независимо от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возраста и состояния здоровья. 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Повышение творческого, интеллектуального потенциала студентов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285750" y="2362200"/>
            <a:ext cx="80200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Прямоугольник 2"/>
          <p:cNvSpPr>
            <a:spLocks noChangeArrowheads="1"/>
          </p:cNvSpPr>
          <p:nvPr/>
        </p:nvSpPr>
        <p:spPr bwMode="auto">
          <a:xfrm>
            <a:off x="1000125" y="2428875"/>
            <a:ext cx="7072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 </a:t>
            </a: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928688" y="2357430"/>
            <a:ext cx="7996237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551837"/>
            <a:ext cx="698477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Преимущества 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истанционного обучения</a:t>
            </a:r>
            <a:endParaRPr lang="ru-RU" i="1" u="sng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1.Обучение проходит в удобной для студентов атмосфере.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2.Технологичность.</a:t>
            </a:r>
          </a:p>
          <a:p>
            <a:pPr lvl="0"/>
            <a:r>
              <a:rPr lang="ru-RU" i="1" u="sng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Недостатки </a:t>
            </a:r>
            <a:r>
              <a:rPr lang="ru-RU" i="1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ru-RU" i="1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истанционного 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обучения</a:t>
            </a:r>
            <a:endParaRPr lang="ru-RU" i="1" u="sng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1.Отсутствие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личного контакта с преподавателем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pPr lvl="0"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2. Мотивация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самоконтроль.</a:t>
            </a:r>
          </a:p>
          <a:p>
            <a:pPr lvl="0"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3.Нехватка практики.</a:t>
            </a:r>
          </a:p>
          <a:p>
            <a:pPr lvl="0"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4.Техническая зависимость.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457200"/>
            <a:endParaRPr lang="ru-RU" sz="1400" dirty="0">
              <a:latin typeface="Times New Roman"/>
              <a:ea typeface="Times New Roman"/>
            </a:endParaRPr>
          </a:p>
          <a:p>
            <a:pPr marL="457200"/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7" y="1052736"/>
            <a:ext cx="4548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</a:rPr>
              <a:t>Преимущества 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ea typeface="Times New Roman"/>
              </a:rPr>
              <a:t>и недостатки </a:t>
            </a: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истанционного обучения</a:t>
            </a:r>
            <a:endParaRPr lang="ru-RU" b="1" dirty="0">
              <a:solidFill>
                <a:srgbClr val="11111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970428" y="332656"/>
            <a:ext cx="8173572" cy="666883"/>
          </a:xfr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</a:pP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1800" dirty="0">
                <a:solidFill>
                  <a:srgbClr val="111111"/>
                </a:solidFill>
                <a:latin typeface="Times New Roman"/>
                <a:ea typeface="Times New Roman"/>
              </a:rPr>
              <a:t>Темы творческих работ </a:t>
            </a:r>
            <a: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студентов</a:t>
            </a:r>
            <a:r>
              <a:rPr lang="ru-RU" sz="1600" b="0" dirty="0">
                <a:solidFill>
                  <a:srgbClr val="003366"/>
                </a:solidFill>
                <a:latin typeface="Times New Roman"/>
                <a:ea typeface="Times New Roman"/>
              </a:rPr>
              <a:t/>
            </a:r>
            <a:br>
              <a:rPr lang="ru-RU" sz="1600" b="0" dirty="0">
                <a:solidFill>
                  <a:srgbClr val="003366"/>
                </a:solidFill>
                <a:latin typeface="Times New Roman"/>
                <a:ea typeface="Times New Roman"/>
              </a:rPr>
            </a:br>
            <a:endParaRPr lang="ru-RU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1" y="2420889"/>
            <a:ext cx="5643603" cy="3079814"/>
          </a:xfrm>
        </p:spPr>
        <p:txBody>
          <a:bodyPr/>
          <a:lstStyle/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Что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такое здоровый образ жизни? </a:t>
            </a: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Что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лучше активный или пассивный отдых? </a:t>
            </a: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Каким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образом физических упражнений влияют на опорно-двигательный аппарат? </a:t>
            </a: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Почему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человеку необходимо правильно питаться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?</a:t>
            </a:r>
          </a:p>
          <a:p>
            <a:pPr lvl="0">
              <a:buClr>
                <a:srgbClr val="003366"/>
              </a:buClr>
            </a:pPr>
            <a:r>
              <a:rPr lang="ru-RU" sz="1800" dirty="0" smtClean="0">
                <a:solidFill>
                  <a:srgbClr val="003366">
                    <a:lumMod val="50000"/>
                  </a:srgbClr>
                </a:solidFill>
                <a:latin typeface="Times New Roman"/>
                <a:ea typeface="Times New Roman"/>
              </a:rPr>
              <a:t>История </a:t>
            </a:r>
            <a:r>
              <a:rPr lang="ru-RU" sz="1800" dirty="0">
                <a:solidFill>
                  <a:srgbClr val="003366">
                    <a:lumMod val="50000"/>
                  </a:srgbClr>
                </a:solidFill>
                <a:latin typeface="Times New Roman"/>
                <a:ea typeface="Times New Roman"/>
              </a:rPr>
              <a:t>Олимпийских игр</a:t>
            </a:r>
            <a:r>
              <a:rPr lang="ru-RU" sz="1800" dirty="0" smtClean="0">
                <a:solidFill>
                  <a:srgbClr val="003366">
                    <a:lumMod val="50000"/>
                  </a:srgbClr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Лёгкая атлетика как дисциплина.</a:t>
            </a: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Гимнастические упражнения.</a:t>
            </a:r>
            <a:endParaRPr lang="ru-RU" sz="160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Спортивные и подвижные игры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endParaRPr lang="ru-RU" sz="1800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buClr>
                <a:srgbClr val="003366"/>
              </a:buClr>
            </a:pPr>
            <a:r>
              <a:rPr lang="ru-RU" sz="1800" dirty="0">
                <a:solidFill>
                  <a:srgbClr val="003366">
                    <a:lumMod val="50000"/>
                  </a:srgbClr>
                </a:solidFill>
                <a:latin typeface="Times New Roman"/>
                <a:ea typeface="Times New Roman"/>
              </a:rPr>
              <a:t>Оздоровительный бег</a:t>
            </a:r>
            <a:r>
              <a:rPr lang="ru-RU" sz="1800" dirty="0" smtClean="0">
                <a:solidFill>
                  <a:srgbClr val="003366">
                    <a:lumMod val="50000"/>
                  </a:srgbClr>
                </a:solidFill>
                <a:latin typeface="Times New Roman"/>
                <a:ea typeface="Times New Roman"/>
              </a:rPr>
              <a:t>.</a:t>
            </a:r>
            <a:endParaRPr lang="ru-RU" sz="180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И 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т.д.</a:t>
            </a:r>
          </a:p>
          <a:p>
            <a:pPr marL="2286000" lvl="5" indent="0">
              <a:buNone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857224" y="428604"/>
            <a:ext cx="7710486" cy="857256"/>
          </a:xfr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ехника безопасности</a:t>
            </a:r>
            <a:b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занятиях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556792"/>
            <a:ext cx="6071340" cy="4086786"/>
          </a:xfrm>
        </p:spPr>
        <p:txBody>
          <a:bodyPr/>
          <a:lstStyle/>
          <a:p>
            <a:pPr marL="0" indent="0">
              <a:buNone/>
            </a:pPr>
            <a:r>
              <a:rPr lang="ru-RU" sz="1800" b="1" i="1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До начала занятий</a:t>
            </a: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Студенты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должны переодеться в спортивную обувь и форму. Необходимо снять с себя все украшения, предметы, представляющие опасность.</a:t>
            </a: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Одежда должна быть свободной и не стеснять движения студентов во время проведения занятия. </a:t>
            </a: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Студенты знакомятся с видеоматериалами и конспектами занятий, предстоящих к выполнению.</a:t>
            </a:r>
          </a:p>
          <a:p>
            <a:endParaRPr lang="ru-RU" sz="1400" dirty="0">
              <a:latin typeface="Times New Roman"/>
              <a:ea typeface="Times New Roman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</a:p>
          <a:p>
            <a:pPr eaLnBrk="1" hangingPunct="1"/>
            <a:endParaRPr lang="ru-RU" sz="1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65732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052736"/>
            <a:ext cx="6624736" cy="4733718"/>
          </a:xfrm>
        </p:spPr>
        <p:txBody>
          <a:bodyPr/>
          <a:lstStyle/>
          <a:p>
            <a:pPr marL="0" lvl="0" indent="0">
              <a:buClr>
                <a:srgbClr val="003366"/>
              </a:buClr>
              <a:buNone/>
            </a:pPr>
            <a:endParaRPr lang="ru-RU" sz="1400" b="1" i="1" u="sng" dirty="0" smtClean="0">
              <a:solidFill>
                <a:srgbClr val="003366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003366"/>
              </a:buClr>
              <a:buNone/>
            </a:pPr>
            <a:endParaRPr lang="ru-RU" sz="1400" b="1" i="1" u="sng" dirty="0">
              <a:solidFill>
                <a:srgbClr val="003366"/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003366"/>
              </a:buClr>
              <a:buNone/>
            </a:pPr>
            <a:r>
              <a:rPr lang="ru-RU" sz="1800" b="1" i="1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Во время занятий </a:t>
            </a:r>
            <a:endParaRPr lang="ru-RU" sz="180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003366"/>
              </a:buClr>
              <a:buNone/>
            </a:pPr>
            <a:endParaRPr lang="ru-RU" sz="1600" b="1" i="1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lvl="0" indent="0">
              <a:buClr>
                <a:srgbClr val="003366"/>
              </a:buClr>
              <a:buNone/>
            </a:pPr>
            <a:endParaRPr lang="ru-RU" sz="1600" b="1" i="1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buClr>
                <a:srgbClr val="003366"/>
              </a:buClr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Каждое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занятие начинается с разминки и заканчивается рефлексией.</a:t>
            </a:r>
          </a:p>
          <a:p>
            <a:pPr lvl="0">
              <a:buClr>
                <a:srgbClr val="003366"/>
              </a:buClr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При подготовке </a:t>
            </a: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заданий в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комплексы упражнений преподаватель не включают </a:t>
            </a:r>
            <a:r>
              <a:rPr lang="ru-RU" sz="1600" dirty="0" err="1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сложнокоординационные</a:t>
            </a: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действия вблизи мебели и бытового оборудования, во избежание травм.</a:t>
            </a:r>
          </a:p>
          <a:p>
            <a:pPr lvl="0">
              <a:buClr>
                <a:srgbClr val="003366"/>
              </a:buClr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Во время выполнения упражнений студентам необходимо соблюдать дистанцию, избегать несанкционированных падений, столкновений с мебелью, бытовыми приборами и т.п.</a:t>
            </a:r>
          </a:p>
          <a:p>
            <a:pPr lvl="0">
              <a:buClr>
                <a:srgbClr val="003366"/>
              </a:buClr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Для профилактики </a:t>
            </a:r>
            <a:r>
              <a:rPr lang="ru-RU" sz="1600" dirty="0" err="1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травмоопасных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 ситуаций рекомендуется убрать с пола все мелкие предметы в радиусе трех метров.</a:t>
            </a:r>
          </a:p>
          <a:p>
            <a:pPr lvl="0">
              <a:buClr>
                <a:srgbClr val="003366"/>
              </a:buClr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При выполнении упражнения следуют соблюдать технику выполнения данного упражнения.</a:t>
            </a:r>
          </a:p>
          <a:p>
            <a:pPr lvl="0">
              <a:buClr>
                <a:srgbClr val="003366"/>
              </a:buClr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При ухудшении самочувствия во время занятия студент незамедлительно прекращает  его выполнение, сообщив преподавателю дистанционно.</a:t>
            </a:r>
            <a:endParaRPr lang="ru-RU" sz="16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dirty="0" smtClean="0"/>
              <a:t>.</a:t>
            </a:r>
            <a:endParaRPr lang="ru-RU" sz="20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6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268760"/>
            <a:ext cx="4878288" cy="271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003366"/>
              </a:buClr>
              <a:buSzPct val="75000"/>
            </a:pPr>
            <a:endParaRPr lang="ru-RU" b="1" i="1" kern="0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 eaLnBrk="0" hangingPunct="0">
              <a:spcBef>
                <a:spcPct val="20000"/>
              </a:spcBef>
              <a:buClr>
                <a:srgbClr val="003366"/>
              </a:buClr>
              <a:buSzPct val="75000"/>
            </a:pPr>
            <a:r>
              <a:rPr lang="ru-RU" b="1" i="1" u="sng" kern="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После </a:t>
            </a:r>
            <a:r>
              <a:rPr lang="ru-RU" b="1" i="1" u="sng" kern="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окончания </a:t>
            </a:r>
            <a:r>
              <a:rPr lang="ru-RU" b="1" i="1" u="sng" kern="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занятий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endParaRPr lang="ru-RU" sz="1400" b="1" i="1" u="sng" kern="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 eaLnBrk="0" hangingPunct="0">
              <a:spcBef>
                <a:spcPct val="20000"/>
              </a:spcBef>
              <a:buClr>
                <a:srgbClr val="003366"/>
              </a:buClr>
              <a:buSzPct val="75000"/>
            </a:pPr>
            <a:endParaRPr lang="ru-RU" sz="1400" kern="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kern="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Студенты моют руки с мылом и теплой водой, умывают лицо (по возможности принимают тёплый душ</a:t>
            </a:r>
            <a:r>
              <a:rPr lang="ru-RU" kern="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).</a:t>
            </a:r>
            <a:endParaRPr lang="ru-RU" kern="0" dirty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kern="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Переодеваются в повседневную одежду и обувь.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latin typeface="Times New Roman"/>
                <a:ea typeface="Times New Roman"/>
              </a:rPr>
              <a:t>Для укрепления мышц </a:t>
            </a:r>
            <a:r>
              <a:rPr lang="ru-RU" sz="1800" dirty="0" smtClean="0">
                <a:latin typeface="Times New Roman"/>
                <a:ea typeface="Times New Roman"/>
              </a:rPr>
              <a:t>глаз                                        </a:t>
            </a:r>
            <a:r>
              <a:rPr lang="ru-RU" sz="1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Гимнастика для глаз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/>
                <a:ea typeface="Times New Roman"/>
              </a:rPr>
              <a:t>(</a:t>
            </a:r>
            <a:r>
              <a:rPr lang="ru-RU" sz="18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://yadi.sk/i/AhDRc8MIwEqQ5Q</a:t>
            </a:r>
            <a:r>
              <a:rPr lang="ru-RU" sz="1800" dirty="0">
                <a:latin typeface="Times New Roman"/>
                <a:ea typeface="Times New Roman"/>
              </a:rPr>
              <a:t>). </a:t>
            </a:r>
          </a:p>
          <a:p>
            <a:r>
              <a:rPr lang="ru-RU" sz="1800" dirty="0">
                <a:latin typeface="Times New Roman"/>
                <a:ea typeface="Times New Roman"/>
              </a:rPr>
              <a:t>Для профилактики </a:t>
            </a:r>
            <a:r>
              <a:rPr lang="ru-RU" sz="1800" dirty="0" smtClean="0">
                <a:latin typeface="Times New Roman"/>
                <a:ea typeface="Times New Roman"/>
              </a:rPr>
              <a:t>плоскостопия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/>
                <a:ea typeface="Times New Roman"/>
              </a:rPr>
              <a:t> (</a:t>
            </a:r>
            <a:r>
              <a:rPr lang="ru-RU" sz="18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https://yadi.sk/i/Jf3D2nEdNxnjMw</a:t>
            </a:r>
            <a:r>
              <a:rPr lang="ru-RU" sz="1800" dirty="0">
                <a:latin typeface="Times New Roman"/>
                <a:ea typeface="Times New Roman"/>
              </a:rPr>
              <a:t>).</a:t>
            </a:r>
          </a:p>
          <a:p>
            <a:r>
              <a:rPr lang="ru-RU" sz="1800" dirty="0">
                <a:latin typeface="Times New Roman"/>
                <a:ea typeface="Times New Roman"/>
              </a:rPr>
              <a:t>Для формирования мышечного </a:t>
            </a:r>
            <a:r>
              <a:rPr lang="ru-RU" sz="1800" dirty="0" smtClean="0">
                <a:latin typeface="Times New Roman"/>
                <a:ea typeface="Times New Roman"/>
              </a:rPr>
              <a:t>корсета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/>
                <a:ea typeface="Times New Roman"/>
              </a:rPr>
              <a:t>(</a:t>
            </a:r>
            <a:r>
              <a:rPr lang="ru-RU" sz="18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4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latin typeface="Times New Roman"/>
                <a:ea typeface="Times New Roman"/>
                <a:hlinkClick r:id="rId4"/>
              </a:rPr>
              <a:t>://yadi.sk/i/SSuj0CcOjAmLDQ</a:t>
            </a:r>
            <a:r>
              <a:rPr lang="ru-RU" sz="1800" dirty="0" smtClean="0">
                <a:latin typeface="Times New Roman"/>
                <a:ea typeface="Times New Roman"/>
              </a:rPr>
              <a:t>).</a:t>
            </a:r>
            <a:endParaRPr lang="ru-RU" sz="1800" dirty="0">
              <a:latin typeface="Times New Roman"/>
              <a:ea typeface="Times New Roman"/>
            </a:endParaRPr>
          </a:p>
          <a:p>
            <a:r>
              <a:rPr lang="ru-RU" sz="1800" dirty="0">
                <a:latin typeface="Times New Roman"/>
                <a:ea typeface="Times New Roman"/>
              </a:rPr>
              <a:t>Суставная гимнастика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/>
                <a:ea typeface="Times New Roman"/>
              </a:rPr>
              <a:t>(</a:t>
            </a:r>
            <a:r>
              <a:rPr lang="ru-RU" sz="1800" u="sng" dirty="0">
                <a:solidFill>
                  <a:srgbClr val="0000FF"/>
                </a:solidFill>
                <a:latin typeface="Times New Roman"/>
                <a:ea typeface="Times New Roman"/>
                <a:hlinkClick r:id="rId5"/>
              </a:rPr>
              <a:t>https://yadi.sk/i/-Q-avk2LpgtDuQ</a:t>
            </a:r>
            <a:r>
              <a:rPr lang="ru-RU" sz="1800" dirty="0" smtClean="0">
                <a:latin typeface="Times New Roman"/>
                <a:ea typeface="Times New Roman"/>
              </a:rPr>
              <a:t>).</a:t>
            </a:r>
            <a:endParaRPr lang="ru-RU" sz="1800" dirty="0">
              <a:latin typeface="Times New Roman"/>
              <a:ea typeface="Times New Roman"/>
            </a:endParaRPr>
          </a:p>
          <a:p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836712"/>
            <a:ext cx="7715200" cy="1068288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Здоровье и компьютер</a:t>
            </a:r>
            <a:endParaRPr lang="ru-RU" sz="1800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имнастика для глаз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643182"/>
            <a:ext cx="3281361" cy="38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28728" y="714375"/>
            <a:ext cx="7424760" cy="92867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Темы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занятий и ссылки 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на учебные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материалы</a:t>
            </a:r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Фи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зкультминутки и </a:t>
            </a:r>
            <a:r>
              <a:rPr lang="ru-RU" sz="1800" dirty="0" err="1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физкультпаузы</a:t>
            </a:r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 в течение учебного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дня</a:t>
            </a:r>
          </a:p>
          <a:p>
            <a:pPr marL="0" indent="0">
              <a:buNone/>
            </a:pP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2"/>
              </a:rPr>
              <a:t>https</a:t>
            </a:r>
            <a:r>
              <a:rPr lang="ru-RU" sz="1800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2"/>
              </a:rPr>
              <a:t>://resh.edu.ru/subject/lesson/7443/main/263049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2"/>
              </a:rPr>
              <a:t>/</a:t>
            </a:r>
            <a:endParaRPr lang="ru-RU" sz="1800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Физическая нагрузка и её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дозирование</a:t>
            </a:r>
          </a:p>
          <a:p>
            <a:pPr marL="0" indent="0">
              <a:buNone/>
            </a:pP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/>
              </a:rPr>
              <a:t>https</a:t>
            </a:r>
            <a:r>
              <a:rPr lang="ru-RU" sz="1800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/>
              </a:rPr>
              <a:t>://resh.edu.ru/subject/lesson/7447/main/262861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/>
              </a:rPr>
              <a:t>/</a:t>
            </a:r>
            <a:endParaRPr lang="ru-RU" sz="1800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Самонаблюдение и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самоконтроль</a:t>
            </a:r>
          </a:p>
          <a:p>
            <a:pPr marL="0" indent="0">
              <a:buNone/>
            </a:pP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4"/>
              </a:rPr>
              <a:t>https</a:t>
            </a:r>
            <a:r>
              <a:rPr lang="ru-RU" sz="1800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4"/>
              </a:rPr>
              <a:t>://resh.edu.ru/subject/lesson/7448/main/262829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4"/>
              </a:rPr>
              <a:t>/</a:t>
            </a:r>
            <a:endParaRPr lang="ru-RU" sz="1800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координации </a:t>
            </a:r>
          </a:p>
          <a:p>
            <a:pPr marL="0" indent="0">
              <a:buNone/>
            </a:pP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5"/>
              </a:rPr>
              <a:t>https</a:t>
            </a:r>
            <a:r>
              <a:rPr lang="ru-RU" sz="1800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5"/>
              </a:rPr>
              <a:t>://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5"/>
              </a:rPr>
              <a:t>resh.edu.ru/subject/lesson/7451/main/262920/</a:t>
            </a:r>
            <a:endParaRPr lang="ru-RU" sz="1800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гибкости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6"/>
              </a:rPr>
              <a:t>https://</a:t>
            </a:r>
            <a:r>
              <a:rPr lang="ru-RU" sz="1800" u="sng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6"/>
              </a:rPr>
              <a:t>resh.edu.ru/subject/lesson/7450/main/263267</a:t>
            </a:r>
            <a:r>
              <a:rPr lang="ru-RU" sz="1800" u="sng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6"/>
              </a:rPr>
              <a:t>/</a:t>
            </a:r>
            <a:endParaRPr lang="ru-RU" sz="1800" u="sng" dirty="0" smtClean="0">
              <a:solidFill>
                <a:schemeClr val="tx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Упражнения для профилактики 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Times New Roman"/>
              </a:rPr>
              <a:t>нарушения осанки</a:t>
            </a:r>
          </a:p>
          <a:p>
            <a:pPr marL="0" indent="0">
              <a:buNone/>
            </a:pPr>
            <a:r>
              <a:rPr lang="ru-RU" sz="1800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/>
              </a:rPr>
              <a:t>://resh.edu.ru/subject/lesson/7140/main/262091</a:t>
            </a:r>
            <a:r>
              <a:rPr lang="ru-RU" sz="1800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/>
              </a:rPr>
              <a:t>/</a:t>
            </a:r>
            <a:endParaRPr lang="ru-RU" sz="1800" u="sng" dirty="0" smtClean="0">
              <a:solidFill>
                <a:srgbClr val="0000FF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cs typeface="Times New Roman"/>
              </a:rPr>
              <a:t>И т.п.</a:t>
            </a:r>
            <a:endParaRPr lang="ru-RU" sz="1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1453</TotalTime>
  <Words>421</Words>
  <Application>Microsoft Office PowerPoint</Application>
  <PresentationFormat>Экран (4:3)</PresentationFormat>
  <Paragraphs>102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Капсулы</vt:lpstr>
      <vt:lpstr>Областное государственное автономное  профессиональное образовательное учреждение   «ЯКОВЛЕВСКИЙ ПЕДАГОГИЧЕСКИЙ КОЛЛЕДЖ»</vt:lpstr>
      <vt:lpstr>Презентация PowerPoint</vt:lpstr>
      <vt:lpstr>Презентация PowerPoint</vt:lpstr>
      <vt:lpstr> Темы творческих работ студентов </vt:lpstr>
      <vt:lpstr>                                    Техника безопасности при занятиях  </vt:lpstr>
      <vt:lpstr>Презентация PowerPoint</vt:lpstr>
      <vt:lpstr>Презентация PowerPoint</vt:lpstr>
      <vt:lpstr>Здоровье и компьютер</vt:lpstr>
      <vt:lpstr>Темы занятий и ссылки на учебные материалы</vt:lpstr>
      <vt:lpstr>        Спасибо за внимание! 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здорового образа жизни детей  через уроки  физкультуры</dc:title>
  <dc:creator>2</dc:creator>
  <cp:lastModifiedBy>Hp</cp:lastModifiedBy>
  <cp:revision>198</cp:revision>
  <dcterms:created xsi:type="dcterms:W3CDTF">2006-04-23T07:20:57Z</dcterms:created>
  <dcterms:modified xsi:type="dcterms:W3CDTF">2022-02-11T16:58:39Z</dcterms:modified>
</cp:coreProperties>
</file>