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2" r:id="rId3"/>
    <p:sldId id="264" r:id="rId4"/>
    <p:sldId id="265" r:id="rId5"/>
    <p:sldId id="267" r:id="rId6"/>
    <p:sldId id="266" r:id="rId7"/>
    <p:sldId id="268" r:id="rId8"/>
    <p:sldId id="269" r:id="rId9"/>
    <p:sldId id="261" r:id="rId10"/>
    <p:sldId id="277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F49E"/>
    <a:srgbClr val="422C16"/>
    <a:srgbClr val="0C788E"/>
    <a:srgbClr val="006666"/>
    <a:srgbClr val="0099CC"/>
    <a:srgbClr val="3366CC"/>
    <a:srgbClr val="660033"/>
    <a:srgbClr val="003399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15" autoAdjust="0"/>
    <p:restoredTop sz="94638" autoAdjust="0"/>
  </p:normalViewPr>
  <p:slideViewPr>
    <p:cSldViewPr>
      <p:cViewPr>
        <p:scale>
          <a:sx n="60" d="100"/>
          <a:sy n="60" d="100"/>
        </p:scale>
        <p:origin x="-2166" y="-6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AD465-56F6-46ED-AFEF-40FC5CFFF097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D8BA0-5092-4D75-8941-C33D0E03A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.jpeg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33019" y="1412776"/>
            <a:ext cx="8928992" cy="1702542"/>
          </a:xfrm>
          <a:prstGeom prst="roundRect">
            <a:avLst/>
          </a:prstGeom>
          <a:solidFill>
            <a:srgbClr val="C3F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313039" y="1940197"/>
            <a:ext cx="8568952" cy="647700"/>
          </a:xfrm>
        </p:spPr>
        <p:txBody>
          <a:bodyPr/>
          <a:lstStyle/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Оздоровительно-игровой час</a:t>
            </a:r>
            <a:b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как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эффективная форма 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организации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детей раннего возраста</a:t>
            </a:r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8388424" y="6643710"/>
            <a:ext cx="755576" cy="21429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latin typeface="Comic Sans MS" pitchFamily="66" charset="0"/>
              </a:rPr>
              <a:t>1</a:t>
            </a:r>
            <a:endParaRPr lang="ru-RU" sz="1050" b="1" dirty="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4788" y="5229200"/>
            <a:ext cx="7885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Костина Наталья Вячеславовна</a:t>
            </a:r>
          </a:p>
          <a:p>
            <a:pPr algn="ctr"/>
            <a:r>
              <a:rPr lang="ru-RU" sz="2000" dirty="0" smtClean="0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Воспитатель МДОУ «Сланцевский детский сад №2»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2093" y="2636912"/>
            <a:ext cx="804739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anose="030F0702030302020204" pitchFamily="66" charset="0"/>
              </a:rPr>
              <a:t>Благодарим за внимание!</a:t>
            </a:r>
            <a:endParaRPr lang="ru-RU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5123" name="Picture 3" descr="C:\Users\uaer\Desktop\Сад 208\к сайту\лето\132508117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04664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8117057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08680" y="243229"/>
            <a:ext cx="8856984" cy="1512168"/>
          </a:xfrm>
          <a:prstGeom prst="roundRect">
            <a:avLst/>
          </a:prstGeom>
          <a:solidFill>
            <a:srgbClr val="C3F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764704"/>
            <a:ext cx="8280920" cy="42484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Актуальность</a:t>
            </a:r>
          </a:p>
          <a:p>
            <a:pPr marL="0" indent="0" algn="ctr">
              <a:buNone/>
            </a:pPr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Comic Sans MS" pitchFamily="66" charset="0"/>
              </a:rPr>
              <a:t>Забота </a:t>
            </a:r>
            <a:r>
              <a:rPr lang="ru-RU" sz="2400" dirty="0">
                <a:latin typeface="Comic Sans MS" pitchFamily="66" charset="0"/>
              </a:rPr>
              <a:t>о здоровье – это важнейший труд воспитателя.</a:t>
            </a:r>
          </a:p>
          <a:p>
            <a:pPr marL="0" indent="0">
              <a:buNone/>
            </a:pPr>
            <a:r>
              <a:rPr lang="ru-RU" sz="2400" dirty="0" smtClean="0">
                <a:latin typeface="Comic Sans MS" pitchFamily="66" charset="0"/>
              </a:rPr>
              <a:t>От </a:t>
            </a:r>
            <a:r>
              <a:rPr lang="ru-RU" sz="2400" dirty="0">
                <a:latin typeface="Comic Sans MS" pitchFamily="66" charset="0"/>
              </a:rPr>
              <a:t>здоровья и жизнерадостности детей зависит их</a:t>
            </a:r>
          </a:p>
          <a:p>
            <a:pPr marL="0" indent="0">
              <a:buNone/>
            </a:pPr>
            <a:r>
              <a:rPr lang="ru-RU" sz="2400" dirty="0" smtClean="0">
                <a:latin typeface="Comic Sans MS" pitchFamily="66" charset="0"/>
              </a:rPr>
              <a:t>духовная </a:t>
            </a:r>
            <a:r>
              <a:rPr lang="ru-RU" sz="2400" dirty="0">
                <a:latin typeface="Comic Sans MS" pitchFamily="66" charset="0"/>
              </a:rPr>
              <a:t>жизнь, умственное развитие, прочность </a:t>
            </a:r>
          </a:p>
          <a:p>
            <a:pPr marL="0" indent="0">
              <a:buNone/>
            </a:pPr>
            <a:r>
              <a:rPr lang="ru-RU" sz="2400" dirty="0" smtClean="0">
                <a:latin typeface="Comic Sans MS" pitchFamily="66" charset="0"/>
              </a:rPr>
              <a:t>знаний</a:t>
            </a:r>
            <a:r>
              <a:rPr lang="ru-RU" sz="2400" dirty="0">
                <a:latin typeface="Comic Sans MS" pitchFamily="66" charset="0"/>
              </a:rPr>
              <a:t>, вера в свои силы.</a:t>
            </a:r>
          </a:p>
          <a:p>
            <a:pPr marL="0" indent="0" algn="r">
              <a:buNone/>
            </a:pPr>
            <a:r>
              <a:rPr lang="ru-RU" sz="2400" dirty="0" smtClean="0">
                <a:latin typeface="Comic Sans MS" pitchFamily="66" charset="0"/>
              </a:rPr>
              <a:t>                                                                                                                          </a:t>
            </a:r>
            <a:r>
              <a:rPr lang="ru-RU" sz="2400" dirty="0">
                <a:latin typeface="Comic Sans MS" pitchFamily="66" charset="0"/>
              </a:rPr>
              <a:t>В.А. Сухомлинский</a:t>
            </a:r>
          </a:p>
          <a:p>
            <a:endParaRPr lang="ru-RU" dirty="0">
              <a:latin typeface="Comic Sans MS" pitchFamily="66" charset="0"/>
            </a:endParaRPr>
          </a:p>
          <a:p>
            <a:endParaRPr lang="ru-RU" dirty="0"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438758" y="6672795"/>
            <a:ext cx="705242" cy="18520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latin typeface="Comic Sans MS" pitchFamily="66" charset="0"/>
              </a:rPr>
              <a:t>2</a:t>
            </a:r>
            <a:endParaRPr lang="ru-RU" sz="105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979462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7504" y="188640"/>
            <a:ext cx="8856984" cy="1512168"/>
          </a:xfrm>
          <a:prstGeom prst="roundRect">
            <a:avLst/>
          </a:prstGeom>
          <a:solidFill>
            <a:srgbClr val="C3F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48680"/>
            <a:ext cx="8143932" cy="648072"/>
          </a:xfrm>
        </p:spPr>
        <p:txBody>
          <a:bodyPr/>
          <a:lstStyle/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Структура оздоровительно-игрового часа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844824"/>
            <a:ext cx="6048672" cy="4165923"/>
          </a:xfrm>
        </p:spPr>
        <p:txBody>
          <a:bodyPr/>
          <a:lstStyle/>
          <a:p>
            <a:pPr lvl="0"/>
            <a:r>
              <a:rPr lang="ru-RU" sz="2800" dirty="0" smtClean="0">
                <a:latin typeface="Comic Sans MS" pitchFamily="66" charset="0"/>
              </a:rPr>
              <a:t>пробуждающая гимнастика</a:t>
            </a:r>
          </a:p>
          <a:p>
            <a:pPr lvl="0"/>
            <a:r>
              <a:rPr lang="ru-RU" sz="2800" dirty="0" smtClean="0">
                <a:latin typeface="Comic Sans MS" pitchFamily="66" charset="0"/>
              </a:rPr>
              <a:t>ходьба по дорожкам здоровья</a:t>
            </a:r>
          </a:p>
          <a:p>
            <a:pPr lvl="0"/>
            <a:r>
              <a:rPr lang="ru-RU" sz="2800" dirty="0" smtClean="0">
                <a:latin typeface="Comic Sans MS" pitchFamily="66" charset="0"/>
              </a:rPr>
              <a:t>массаж активных точек</a:t>
            </a:r>
          </a:p>
          <a:p>
            <a:pPr lvl="0"/>
            <a:r>
              <a:rPr lang="ru-RU" sz="2800" dirty="0" smtClean="0">
                <a:latin typeface="Comic Sans MS" pitchFamily="66" charset="0"/>
              </a:rPr>
              <a:t>подвижные игры</a:t>
            </a:r>
          </a:p>
          <a:p>
            <a:pPr lvl="0"/>
            <a:r>
              <a:rPr lang="ru-RU" sz="2800" dirty="0" smtClean="0">
                <a:latin typeface="Comic Sans MS" pitchFamily="66" charset="0"/>
              </a:rPr>
              <a:t>игры с водой</a:t>
            </a:r>
          </a:p>
          <a:p>
            <a:pPr lvl="0"/>
            <a:r>
              <a:rPr lang="ru-RU" sz="2800" dirty="0" smtClean="0">
                <a:latin typeface="Comic Sans MS" pitchFamily="66" charset="0"/>
              </a:rPr>
              <a:t>дыхательная гимнастика</a:t>
            </a:r>
            <a:endParaRPr lang="ru-RU" sz="2800" dirty="0">
              <a:latin typeface="Comic Sans MS" pitchFamily="66" charset="0"/>
            </a:endParaRPr>
          </a:p>
          <a:p>
            <a:pPr marL="0" indent="0">
              <a:buNone/>
            </a:pP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388424" y="6643710"/>
            <a:ext cx="755576" cy="21429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/>
              <a:t>3</a:t>
            </a:r>
            <a:endParaRPr lang="ru-RU" sz="1100" b="1" dirty="0"/>
          </a:p>
        </p:txBody>
      </p:sp>
    </p:spTree>
    <p:extLst>
      <p:ext uri="{BB962C8B-B14F-4D97-AF65-F5344CB8AC3E}">
        <p14:creationId xmlns="" xmlns:p14="http://schemas.microsoft.com/office/powerpoint/2010/main" val="101894192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>
                <a:latin typeface="Comic Sans MS" pitchFamily="66" charset="0"/>
              </a:rPr>
              <a:t>Пробуждающая гимнастика способствует поднятию мышечного и психического тонуса, созданию хорошего настроения.</a:t>
            </a:r>
            <a:endParaRPr lang="ru-RU" sz="1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88424" y="6643710"/>
            <a:ext cx="755576" cy="21429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latin typeface="Comic Sans MS" pitchFamily="66" charset="0"/>
              </a:rPr>
              <a:t>4</a:t>
            </a:r>
            <a:endParaRPr lang="ru-RU" sz="1050" b="1" dirty="0">
              <a:latin typeface="Comic Sans MS" pitchFamily="66" charset="0"/>
            </a:endParaRPr>
          </a:p>
        </p:txBody>
      </p:sp>
      <p:pic>
        <p:nvPicPr>
          <p:cNvPr id="7" name="Рисунок 6" descr="DSCF72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357298"/>
            <a:ext cx="2285984" cy="1714488"/>
          </a:xfrm>
          <a:prstGeom prst="rect">
            <a:avLst/>
          </a:prstGeom>
        </p:spPr>
      </p:pic>
      <p:pic>
        <p:nvPicPr>
          <p:cNvPr id="8" name="Рисунок 7" descr="DSCF72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1857364"/>
            <a:ext cx="3286148" cy="2464611"/>
          </a:xfrm>
          <a:prstGeom prst="rect">
            <a:avLst/>
          </a:prstGeom>
        </p:spPr>
      </p:pic>
      <p:pic>
        <p:nvPicPr>
          <p:cNvPr id="9" name="Рисунок 8" descr="DSCF72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2428868"/>
            <a:ext cx="3809995" cy="28574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274901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>
                <a:latin typeface="Comic Sans MS" pitchFamily="66" charset="0"/>
              </a:rPr>
              <a:t>Ходьба по дорожкам здоровья и игровой массаж приносит детям много радости</a:t>
            </a:r>
            <a:endParaRPr lang="ru-RU" sz="1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100392" y="6643710"/>
            <a:ext cx="1043608" cy="21429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latin typeface="Comic Sans MS" pitchFamily="66" charset="0"/>
              </a:rPr>
              <a:t>5</a:t>
            </a:r>
            <a:endParaRPr lang="ru-RU" sz="1050" b="1" dirty="0">
              <a:latin typeface="Comic Sans MS" pitchFamily="66" charset="0"/>
            </a:endParaRPr>
          </a:p>
        </p:txBody>
      </p:sp>
      <p:pic>
        <p:nvPicPr>
          <p:cNvPr id="7" name="Рисунок 6" descr="DSCF72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749464">
            <a:off x="714348" y="1214422"/>
            <a:ext cx="2714612" cy="2035959"/>
          </a:xfrm>
          <a:prstGeom prst="rect">
            <a:avLst/>
          </a:prstGeom>
        </p:spPr>
      </p:pic>
      <p:pic>
        <p:nvPicPr>
          <p:cNvPr id="8" name="Рисунок 7" descr="DSCF72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439875">
            <a:off x="5216907" y="1490393"/>
            <a:ext cx="3286148" cy="2464611"/>
          </a:xfrm>
          <a:prstGeom prst="rect">
            <a:avLst/>
          </a:prstGeom>
        </p:spPr>
      </p:pic>
      <p:pic>
        <p:nvPicPr>
          <p:cNvPr id="9" name="Рисунок 8" descr="DSCF72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2428868"/>
            <a:ext cx="3571868" cy="26789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6337236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955" y="425016"/>
            <a:ext cx="8229600" cy="1143000"/>
          </a:xfrm>
        </p:spPr>
        <p:txBody>
          <a:bodyPr/>
          <a:lstStyle/>
          <a:p>
            <a:r>
              <a:rPr lang="ru-RU" sz="1800" dirty="0" smtClean="0">
                <a:latin typeface="Comic Sans MS" pitchFamily="66" charset="0"/>
              </a:rPr>
              <a:t>Массаж </a:t>
            </a:r>
            <a:r>
              <a:rPr lang="ru-RU" sz="1800" dirty="0">
                <a:latin typeface="Comic Sans MS" pitchFamily="66" charset="0"/>
              </a:rPr>
              <a:t>активных точек положительно сказывается на самочувствии</a:t>
            </a:r>
            <a:endParaRPr lang="ru-RU" sz="1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28384" y="6643710"/>
            <a:ext cx="1115616" cy="21429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latin typeface="Comic Sans MS" pitchFamily="66" charset="0"/>
              </a:rPr>
              <a:t>6</a:t>
            </a:r>
            <a:endParaRPr lang="ru-RU" sz="1050" b="1" dirty="0">
              <a:latin typeface="Comic Sans MS" pitchFamily="66" charset="0"/>
            </a:endParaRPr>
          </a:p>
        </p:txBody>
      </p:sp>
      <p:pic>
        <p:nvPicPr>
          <p:cNvPr id="2050" name="Picture 2" descr="H:\IMG_78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1214422"/>
            <a:ext cx="2843787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Рисунок 5" descr="DSCF72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214422"/>
            <a:ext cx="3000396" cy="2250297"/>
          </a:xfrm>
          <a:prstGeom prst="rect">
            <a:avLst/>
          </a:prstGeom>
        </p:spPr>
      </p:pic>
      <p:pic>
        <p:nvPicPr>
          <p:cNvPr id="7" name="Рисунок 6" descr="DSCF72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49088">
            <a:off x="1214414" y="2928933"/>
            <a:ext cx="2643206" cy="1982405"/>
          </a:xfrm>
          <a:prstGeom prst="rect">
            <a:avLst/>
          </a:prstGeom>
        </p:spPr>
      </p:pic>
      <p:pic>
        <p:nvPicPr>
          <p:cNvPr id="8" name="Рисунок 7" descr="o58gmWZgIG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72198" y="1142983"/>
            <a:ext cx="2714644" cy="2035983"/>
          </a:xfrm>
          <a:prstGeom prst="rect">
            <a:avLst/>
          </a:prstGeom>
        </p:spPr>
      </p:pic>
      <p:pic>
        <p:nvPicPr>
          <p:cNvPr id="9" name="Рисунок 8" descr="ezhfccTO2R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71934" y="3000372"/>
            <a:ext cx="3143272" cy="23574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7995914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>
                <a:latin typeface="Comic Sans MS" pitchFamily="66" charset="0"/>
              </a:rPr>
              <a:t>Игры </a:t>
            </a:r>
            <a:r>
              <a:rPr lang="ru-RU" sz="1800" dirty="0">
                <a:latin typeface="Comic Sans MS" pitchFamily="66" charset="0"/>
              </a:rPr>
              <a:t>развивают </a:t>
            </a:r>
            <a:r>
              <a:rPr lang="ru-RU" sz="1800" dirty="0" smtClean="0">
                <a:latin typeface="Comic Sans MS" pitchFamily="66" charset="0"/>
              </a:rPr>
              <a:t>ловкость, подвижность, </a:t>
            </a:r>
            <a:br>
              <a:rPr lang="ru-RU" sz="1800" dirty="0" smtClean="0">
                <a:latin typeface="Comic Sans MS" pitchFamily="66" charset="0"/>
              </a:rPr>
            </a:br>
            <a:r>
              <a:rPr lang="ru-RU" sz="1800" dirty="0" smtClean="0">
                <a:latin typeface="Comic Sans MS" pitchFamily="66" charset="0"/>
              </a:rPr>
              <a:t>эмоциональную </a:t>
            </a:r>
            <a:r>
              <a:rPr lang="ru-RU" sz="1800" dirty="0">
                <a:latin typeface="Comic Sans MS" pitchFamily="66" charset="0"/>
              </a:rPr>
              <a:t>сферу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100392" y="6643710"/>
            <a:ext cx="1043608" cy="21429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latin typeface="Comic Sans MS" pitchFamily="66" charset="0"/>
              </a:rPr>
              <a:t>7</a:t>
            </a:r>
            <a:endParaRPr lang="ru-RU" sz="1050" b="1" dirty="0">
              <a:latin typeface="Comic Sans MS" pitchFamily="66" charset="0"/>
            </a:endParaRPr>
          </a:p>
        </p:txBody>
      </p:sp>
      <p:pic>
        <p:nvPicPr>
          <p:cNvPr id="6" name="Рисунок 5" descr="DSCF72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571612"/>
            <a:ext cx="3428992" cy="2571744"/>
          </a:xfrm>
          <a:prstGeom prst="rect">
            <a:avLst/>
          </a:prstGeom>
        </p:spPr>
      </p:pic>
      <p:pic>
        <p:nvPicPr>
          <p:cNvPr id="8" name="Рисунок 7" descr="DSCF71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1571612"/>
            <a:ext cx="3643306" cy="27324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1195954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>
                <a:latin typeface="Comic Sans MS" pitchFamily="66" charset="0"/>
              </a:rPr>
              <a:t>Игры </a:t>
            </a:r>
            <a:r>
              <a:rPr lang="ru-RU" sz="1800" dirty="0">
                <a:latin typeface="Comic Sans MS" pitchFamily="66" charset="0"/>
              </a:rPr>
              <a:t>с водой создают радостное настроение, повышают жизненный тонус, дают детям массу приятных и полезных впечатлений</a:t>
            </a:r>
            <a:endParaRPr lang="ru-RU" sz="1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56376" y="6643710"/>
            <a:ext cx="1187624" cy="21429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/>
              <a:t>8</a:t>
            </a:r>
            <a:endParaRPr lang="ru-RU" sz="1100" b="1" dirty="0"/>
          </a:p>
        </p:txBody>
      </p:sp>
      <p:pic>
        <p:nvPicPr>
          <p:cNvPr id="6" name="Рисунок 5" descr="g0vSbpxs3P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9" y="1571612"/>
            <a:ext cx="2357454" cy="1768090"/>
          </a:xfrm>
          <a:prstGeom prst="rect">
            <a:avLst/>
          </a:prstGeom>
        </p:spPr>
      </p:pic>
      <p:pic>
        <p:nvPicPr>
          <p:cNvPr id="7" name="Рисунок 6" descr="VeWs8ZYcH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1285860"/>
            <a:ext cx="2835268" cy="2126451"/>
          </a:xfrm>
          <a:prstGeom prst="rect">
            <a:avLst/>
          </a:prstGeom>
        </p:spPr>
      </p:pic>
      <p:pic>
        <p:nvPicPr>
          <p:cNvPr id="8" name="Рисунок 7" descr="RiJGrD2BA6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4744" y="1500174"/>
            <a:ext cx="2500330" cy="3333774"/>
          </a:xfrm>
          <a:prstGeom prst="rect">
            <a:avLst/>
          </a:prstGeom>
        </p:spPr>
      </p:pic>
      <p:pic>
        <p:nvPicPr>
          <p:cNvPr id="9" name="Рисунок 8" descr="_e_MVxSJAl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85918" y="2500306"/>
            <a:ext cx="2196701" cy="29289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690145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>
                <a:latin typeface="Comic Sans MS" pitchFamily="66" charset="0"/>
              </a:rPr>
              <a:t>Совместный оздоровительно- игровой час на  «День здоровья»</a:t>
            </a:r>
            <a:endParaRPr lang="ru-RU" sz="1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56376" y="6643710"/>
            <a:ext cx="1187624" cy="21429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latin typeface="Comic Sans MS" pitchFamily="66" charset="0"/>
              </a:rPr>
              <a:t>9</a:t>
            </a:r>
            <a:endParaRPr lang="ru-RU" sz="1050" b="1" dirty="0">
              <a:latin typeface="Comic Sans MS" pitchFamily="66" charset="0"/>
            </a:endParaRPr>
          </a:p>
        </p:txBody>
      </p:sp>
      <p:pic>
        <p:nvPicPr>
          <p:cNvPr id="6" name="Рисунок 5" descr="IMG_46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980729"/>
            <a:ext cx="2228975" cy="1944216"/>
          </a:xfrm>
          <a:prstGeom prst="rect">
            <a:avLst/>
          </a:prstGeom>
        </p:spPr>
      </p:pic>
      <p:pic>
        <p:nvPicPr>
          <p:cNvPr id="7" name="Рисунок 6" descr="IMG_459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1124744"/>
            <a:ext cx="3384376" cy="2538282"/>
          </a:xfrm>
          <a:prstGeom prst="rect">
            <a:avLst/>
          </a:prstGeom>
        </p:spPr>
      </p:pic>
      <p:pic>
        <p:nvPicPr>
          <p:cNvPr id="8" name="Рисунок 7" descr="IMG_415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95736" y="1412776"/>
            <a:ext cx="3227851" cy="2420888"/>
          </a:xfrm>
          <a:prstGeom prst="rect">
            <a:avLst/>
          </a:prstGeom>
        </p:spPr>
      </p:pic>
      <p:pic>
        <p:nvPicPr>
          <p:cNvPr id="9" name="Рисунок 8" descr="IMG_415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5536" y="3068960"/>
            <a:ext cx="2363755" cy="1772816"/>
          </a:xfrm>
          <a:prstGeom prst="rect">
            <a:avLst/>
          </a:prstGeom>
        </p:spPr>
      </p:pic>
      <p:pic>
        <p:nvPicPr>
          <p:cNvPr id="10" name="Рисунок 9" descr="IMG_415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16016" y="3284984"/>
            <a:ext cx="2459765" cy="18448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84508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Волна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5462</TotalTime>
  <Words>145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Diseño predeterminado</vt:lpstr>
      <vt:lpstr>Оздоровительно-игровой час как эффективная форма  организации  детей раннего возраста</vt:lpstr>
      <vt:lpstr>Слайд 2</vt:lpstr>
      <vt:lpstr>Структура оздоровительно-игрового часа</vt:lpstr>
      <vt:lpstr>Пробуждающая гимнастика способствует поднятию мышечного и психического тонуса, созданию хорошего настроения.</vt:lpstr>
      <vt:lpstr>Ходьба по дорожкам здоровья и игровой массаж приносит детям много радости</vt:lpstr>
      <vt:lpstr>Массаж активных точек положительно сказывается на самочувствии</vt:lpstr>
      <vt:lpstr>Игры развивают ловкость, подвижность,  эмоциональную сферу</vt:lpstr>
      <vt:lpstr>Игры с водой создают радостное настроение, повышают жизненный тонус, дают детям массу приятных и полезных впечатлений</vt:lpstr>
      <vt:lpstr>Совместный оздоровительно- игровой час на  «День здоровья»</vt:lpstr>
      <vt:lpstr>Слайд 10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XxX</cp:lastModifiedBy>
  <cp:revision>782</cp:revision>
  <dcterms:created xsi:type="dcterms:W3CDTF">2010-05-23T14:28:12Z</dcterms:created>
  <dcterms:modified xsi:type="dcterms:W3CDTF">2016-02-26T07:12:52Z</dcterms:modified>
</cp:coreProperties>
</file>