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1" r:id="rId7"/>
    <p:sldId id="262" r:id="rId8"/>
    <p:sldId id="265" r:id="rId9"/>
    <p:sldId id="264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14804979_58-p-fon-dlya-prezentatsii-detskii-sad-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7918648" cy="3816423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Использование практико-ориентированных технологий на уроках и во внеурочной деятельности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581128"/>
            <a:ext cx="4536504" cy="1656184"/>
          </a:xfrm>
        </p:spPr>
        <p:txBody>
          <a:bodyPr>
            <a:normAutofit/>
          </a:bodyPr>
          <a:lstStyle/>
          <a:p>
            <a:pPr algn="r"/>
            <a:r>
              <a:rPr lang="ru-RU" sz="2000" b="1" i="1" dirty="0" smtClean="0">
                <a:solidFill>
                  <a:srgbClr val="7030A0"/>
                </a:solidFill>
              </a:rPr>
              <a:t>«Методическая мастерская» учителя обществознания МБОУ </a:t>
            </a:r>
            <a:r>
              <a:rPr lang="ru-RU" sz="2000" b="1" i="1" dirty="0" err="1" smtClean="0">
                <a:solidFill>
                  <a:srgbClr val="7030A0"/>
                </a:solidFill>
              </a:rPr>
              <a:t>Баян-Колской</a:t>
            </a:r>
            <a:r>
              <a:rPr lang="ru-RU" sz="2000" b="1" i="1" dirty="0" smtClean="0">
                <a:solidFill>
                  <a:srgbClr val="7030A0"/>
                </a:solidFill>
              </a:rPr>
              <a:t> СОШ </a:t>
            </a:r>
            <a:r>
              <a:rPr lang="ru-RU" sz="2000" b="1" i="1" dirty="0" err="1" smtClean="0">
                <a:solidFill>
                  <a:srgbClr val="7030A0"/>
                </a:solidFill>
              </a:rPr>
              <a:t>Бошкажык</a:t>
            </a:r>
            <a:r>
              <a:rPr lang="ru-RU" sz="2000" b="1" i="1" dirty="0" smtClean="0">
                <a:solidFill>
                  <a:srgbClr val="7030A0"/>
                </a:solidFill>
              </a:rPr>
              <a:t> Салтанат Владимировны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14804979_58-p-fon-dlya-prezentatsii-detskii-sad-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8352928" cy="4680519"/>
          </a:xfrm>
        </p:spPr>
        <p:txBody>
          <a:bodyPr>
            <a:noAutofit/>
          </a:bodyPr>
          <a:lstStyle/>
          <a:p>
            <a:pPr algn="l"/>
            <a:r>
              <a:rPr lang="ru-RU" sz="2000" b="1" i="1" dirty="0" smtClean="0">
                <a:solidFill>
                  <a:srgbClr val="7030A0"/>
                </a:solidFill>
              </a:rPr>
              <a:t>	</a:t>
            </a:r>
            <a:r>
              <a:rPr lang="ru-RU" sz="2800" b="1" i="1" dirty="0" smtClean="0">
                <a:solidFill>
                  <a:srgbClr val="7030A0"/>
                </a:solidFill>
              </a:rPr>
              <a:t>Результатом работы с использованием практико-ориентированного подхода на уроках </a:t>
            </a:r>
            <a:r>
              <a:rPr lang="ru-RU" sz="2800" b="1" i="1" dirty="0" smtClean="0">
                <a:solidFill>
                  <a:srgbClr val="7030A0"/>
                </a:solidFill>
              </a:rPr>
              <a:t>обществознания </a:t>
            </a:r>
            <a:r>
              <a:rPr lang="ru-RU" sz="2800" b="1" i="1" dirty="0" smtClean="0">
                <a:solidFill>
                  <a:srgbClr val="7030A0"/>
                </a:solidFill>
              </a:rPr>
              <a:t>можно считать: активную социализацию детей в обществе; высокий интерес обучающихся к урокам обществознания ; выбор выпускных экзаменов </a:t>
            </a:r>
            <a:br>
              <a:rPr lang="ru-RU" sz="2800" b="1" i="1" dirty="0" smtClean="0">
                <a:solidFill>
                  <a:srgbClr val="7030A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>обществознанию; выбор учащимися профессии юристов, муниципальных и государственных служащих</a:t>
            </a:r>
            <a:r>
              <a:rPr lang="ru-RU" sz="40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14804979_58-p-fon-dlya-prezentatsii-detskii-sad-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8352928" cy="4680519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7030A0"/>
                </a:solidFill>
              </a:rPr>
              <a:t>Практико-ориентированное обучение это вид обучения, преимущественной целью которого является формирование у учащихся умений и навыков практической работы, а также формирования понимания того, где, как и для чего полученные умения могут  употребляться на практике.</a:t>
            </a:r>
            <a:br>
              <a:rPr lang="ru-RU" sz="3200" i="1" dirty="0" smtClean="0">
                <a:solidFill>
                  <a:srgbClr val="7030A0"/>
                </a:solidFill>
              </a:rPr>
            </a:br>
            <a:endParaRPr lang="ru-RU" sz="32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14804979_58-p-fon-dlya-prezentatsii-detskii-sad-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262664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1475656" y="332656"/>
            <a:ext cx="6336704" cy="134644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</a:rPr>
              <a:t>Деятельность учителя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6588224" y="1628800"/>
            <a:ext cx="792088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4427984" y="1772816"/>
            <a:ext cx="216024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1763688" y="1556792"/>
            <a:ext cx="79208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6012160" y="2852936"/>
            <a:ext cx="2952328" cy="324036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Развивать предметные компетенции учащихся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03848" y="2852936"/>
            <a:ext cx="2520280" cy="23042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Учить применять знания на практике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0" y="2348880"/>
            <a:ext cx="2699792" cy="24482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srgbClr val="7030A0"/>
                </a:solidFill>
              </a:rPr>
              <a:t>Мотивировать  к познанию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14804979_58-p-fon-dlya-prezentatsii-detskii-sad-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8352928" cy="4680519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7030A0"/>
                </a:solidFill>
              </a:rPr>
              <a:t>Методы практико-ориентированной технологии:</a:t>
            </a:r>
            <a:br>
              <a:rPr lang="ru-RU" sz="3200" i="1" dirty="0" smtClean="0">
                <a:solidFill>
                  <a:srgbClr val="7030A0"/>
                </a:solidFill>
              </a:rPr>
            </a:br>
            <a:r>
              <a:rPr lang="ru-RU" sz="3200" i="1" dirty="0" smtClean="0">
                <a:solidFill>
                  <a:srgbClr val="7030A0"/>
                </a:solidFill>
              </a:rPr>
              <a:t>-Практические методы</a:t>
            </a:r>
            <a:br>
              <a:rPr lang="ru-RU" sz="3200" i="1" dirty="0" smtClean="0">
                <a:solidFill>
                  <a:srgbClr val="7030A0"/>
                </a:solidFill>
              </a:rPr>
            </a:br>
            <a:r>
              <a:rPr lang="ru-RU" sz="3200" i="1" dirty="0" smtClean="0">
                <a:solidFill>
                  <a:srgbClr val="7030A0"/>
                </a:solidFill>
              </a:rPr>
              <a:t>-Исследовательский метод</a:t>
            </a:r>
            <a:br>
              <a:rPr lang="ru-RU" sz="3200" i="1" dirty="0" smtClean="0">
                <a:solidFill>
                  <a:srgbClr val="7030A0"/>
                </a:solidFill>
              </a:rPr>
            </a:br>
            <a:r>
              <a:rPr lang="ru-RU" sz="3200" i="1" dirty="0" smtClean="0">
                <a:solidFill>
                  <a:srgbClr val="7030A0"/>
                </a:solidFill>
              </a:rPr>
              <a:t>-Проблемно-поисковые методы</a:t>
            </a:r>
            <a:br>
              <a:rPr lang="ru-RU" sz="3200" i="1" dirty="0" smtClean="0">
                <a:solidFill>
                  <a:srgbClr val="7030A0"/>
                </a:solidFill>
              </a:rPr>
            </a:br>
            <a:r>
              <a:rPr lang="ru-RU" sz="3200" i="1" dirty="0" smtClean="0">
                <a:solidFill>
                  <a:srgbClr val="7030A0"/>
                </a:solidFill>
              </a:rPr>
              <a:t>-Игровые методы</a:t>
            </a:r>
            <a:endParaRPr lang="ru-RU" sz="32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14804979_58-p-fon-dlya-prezentatsii-detskii-sad-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8352928" cy="6336703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rgbClr val="7030A0"/>
                </a:solidFill>
              </a:rPr>
              <a:t>	             </a:t>
            </a:r>
            <a:r>
              <a:rPr lang="ru-RU" sz="2800" b="1" dirty="0" smtClean="0">
                <a:solidFill>
                  <a:srgbClr val="7030A0"/>
                </a:solidFill>
              </a:rPr>
              <a:t>Исследовательский метод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	Подготовка научно-исследовательских работ обучающихся. В рамках школы, обучающиеся активно занимаются научно-исследовательской деятельностью по истории, обществознанию и краеведению. Результаты исследовательской деятельности оформляются в виде рефератов, исследовательских и проектных работ, которые проходят апробацию на научно-практических конференциях, конкурсах и мероприятиях различного уровня. Для каждого выступления составляется презентация в виде слайд-шоу, которая выполняется как самостоятельно, обучающимся так и совместно с учителем.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14804979_58-p-fon-dlya-prezentatsii-detskii-sad-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8352928" cy="4680519"/>
          </a:xfrm>
        </p:spPr>
        <p:txBody>
          <a:bodyPr>
            <a:noAutofit/>
          </a:bodyPr>
          <a:lstStyle/>
          <a:p>
            <a:pPr algn="l"/>
            <a:r>
              <a:rPr lang="ru-RU" sz="2000" b="1" i="1" dirty="0" smtClean="0">
                <a:solidFill>
                  <a:srgbClr val="7030A0"/>
                </a:solidFill>
              </a:rPr>
              <a:t>	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99149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0"/>
            <a:ext cx="4176464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14804979_58-p-fon-dlya-prezentatsii-detskii-sad-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8352928" cy="4680519"/>
          </a:xfrm>
        </p:spPr>
        <p:txBody>
          <a:bodyPr>
            <a:noAutofit/>
          </a:bodyPr>
          <a:lstStyle/>
          <a:p>
            <a:pPr algn="l"/>
            <a:r>
              <a:rPr lang="ru-RU" sz="2000" b="1" i="1" dirty="0" smtClean="0">
                <a:solidFill>
                  <a:srgbClr val="7030A0"/>
                </a:solidFill>
              </a:rPr>
              <a:t>	</a:t>
            </a: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4283968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7" y="0"/>
            <a:ext cx="4427984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14804979_58-p-fon-dlya-prezentatsii-detskii-sad-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8352928" cy="4680519"/>
          </a:xfrm>
        </p:spPr>
        <p:txBody>
          <a:bodyPr>
            <a:noAutofit/>
          </a:bodyPr>
          <a:lstStyle/>
          <a:p>
            <a:pPr algn="l"/>
            <a:r>
              <a:rPr lang="ru-RU" sz="2000" b="1" i="1" dirty="0" smtClean="0">
                <a:solidFill>
                  <a:srgbClr val="7030A0"/>
                </a:solidFill>
              </a:rPr>
              <a:t>	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88640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                Основное отличие проектной деятельности </a:t>
            </a: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                                        от исследовательской </a:t>
            </a:r>
          </a:p>
          <a:p>
            <a:endParaRPr lang="ru-RU" sz="2400" b="1" i="1" dirty="0" smtClean="0">
              <a:solidFill>
                <a:srgbClr val="7030A0"/>
              </a:solidFill>
            </a:endParaRP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                                     </a:t>
            </a:r>
            <a:r>
              <a:rPr lang="ru-RU" sz="2400" b="1" i="1" u="sng" dirty="0" smtClean="0">
                <a:solidFill>
                  <a:srgbClr val="7030A0"/>
                </a:solidFill>
              </a:rPr>
              <a:t>Проектная деятельность</a:t>
            </a: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	Итог работы -внешние продукты: </a:t>
            </a:r>
            <a:r>
              <a:rPr lang="ru-RU" sz="2400" b="1" i="1" dirty="0" err="1" smtClean="0">
                <a:solidFill>
                  <a:srgbClr val="7030A0"/>
                </a:solidFill>
              </a:rPr>
              <a:t>веб-сайт</a:t>
            </a:r>
            <a:r>
              <a:rPr lang="ru-RU" sz="2400" b="1" i="1" dirty="0" smtClean="0">
                <a:solidFill>
                  <a:srgbClr val="7030A0"/>
                </a:solidFill>
              </a:rPr>
              <a:t>,  видеоклип,  газета,  игра,  костюм,  музыкальное произведение,  спектакль,  публикация,  справочник,  учебное пособие, атлас , действующая фирма,  журнал,  праздник, картина,  сценарий </a:t>
            </a:r>
          </a:p>
          <a:p>
            <a:endParaRPr lang="ru-RU" sz="2400" b="1" i="1" dirty="0" smtClean="0">
              <a:solidFill>
                <a:srgbClr val="7030A0"/>
              </a:solidFill>
            </a:endParaRP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                              </a:t>
            </a:r>
            <a:r>
              <a:rPr lang="ru-RU" sz="2400" b="1" i="1" u="sng" dirty="0" smtClean="0">
                <a:solidFill>
                  <a:srgbClr val="7030A0"/>
                </a:solidFill>
              </a:rPr>
              <a:t>Исследовательская деятельность</a:t>
            </a: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 	Итог работы – внешние продукты: оформленная исследовательская работа , презентация, отражающая основные положения защиты исследовательской работы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14804979_58-p-fon-dlya-prezentatsii-detskii-sad-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8352928" cy="6336703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rgbClr val="7030A0"/>
                </a:solidFill>
              </a:rPr>
              <a:t>	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88640"/>
            <a:ext cx="4106142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 descr="C:\Users\1\Desktop\20211117_1522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4680520" cy="2808312"/>
          </a:xfrm>
          <a:prstGeom prst="rect">
            <a:avLst/>
          </a:prstGeom>
          <a:noFill/>
        </p:spPr>
      </p:pic>
      <p:pic>
        <p:nvPicPr>
          <p:cNvPr id="4100" name="Picture 4" descr="C:\Users\1\Desktop\20211117_1638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573016"/>
            <a:ext cx="4608318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88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Использование практико-ориентированных технологий на уроках и во внеурочной деятельности</vt:lpstr>
      <vt:lpstr>Практико-ориентированное обучение это вид обучения, преимущественной целью которого является формирование у учащихся умений и навыков практической работы, а также формирования понимания того, где, как и для чего полученные умения могут  употребляться на практике. </vt:lpstr>
      <vt:lpstr>Слайд 3</vt:lpstr>
      <vt:lpstr>Методы практико-ориентированной технологии: -Практические методы -Исследовательский метод -Проблемно-поисковые методы -Игровые методы</vt:lpstr>
      <vt:lpstr>              Исследовательский метод  Подготовка научно-исследовательских работ обучающихся. В рамках школы, обучающиеся активно занимаются научно-исследовательской деятельностью по истории, обществознанию и краеведению. Результаты исследовательской деятельности оформляются в виде рефератов, исследовательских и проектных работ, которые проходят апробацию на научно-практических конференциях, конкурсах и мероприятиях различного уровня. Для каждого выступления составляется презентация в виде слайд-шоу, которая выполняется как самостоятельно, обучающимся так и совместно с учителем. </vt:lpstr>
      <vt:lpstr> </vt:lpstr>
      <vt:lpstr> </vt:lpstr>
      <vt:lpstr> </vt:lpstr>
      <vt:lpstr>  </vt:lpstr>
      <vt:lpstr> Результатом работы с использованием практико-ориентированного подхода на уроках обществознания можно считать: активную социализацию детей в обществе; высокий интерес обучающихся к урокам обществознания ; выбор выпускных экзаменов  обществознанию; выбор учащимися профессии юристов, муниципальных и государственных служащих.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практико-ориентированных технологий во внеурочной деятельности</dc:title>
  <dc:creator>1</dc:creator>
  <cp:lastModifiedBy>1</cp:lastModifiedBy>
  <cp:revision>17</cp:revision>
  <dcterms:created xsi:type="dcterms:W3CDTF">2022-02-14T16:44:55Z</dcterms:created>
  <dcterms:modified xsi:type="dcterms:W3CDTF">2022-02-14T19:20:04Z</dcterms:modified>
</cp:coreProperties>
</file>