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ABF2-E306-4944-9D8A-A4116C3F8B3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CCE8-F728-4D45-AE08-546EFA51D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831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ABF2-E306-4944-9D8A-A4116C3F8B3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CCE8-F728-4D45-AE08-546EFA51D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480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ABF2-E306-4944-9D8A-A4116C3F8B3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CCE8-F728-4D45-AE08-546EFA51D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429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ABF2-E306-4944-9D8A-A4116C3F8B3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CCE8-F728-4D45-AE08-546EFA51DBF6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9350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ABF2-E306-4944-9D8A-A4116C3F8B3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CCE8-F728-4D45-AE08-546EFA51D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6793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ABF2-E306-4944-9D8A-A4116C3F8B3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CCE8-F728-4D45-AE08-546EFA51D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1846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ABF2-E306-4944-9D8A-A4116C3F8B3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CCE8-F728-4D45-AE08-546EFA51D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34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ABF2-E306-4944-9D8A-A4116C3F8B3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CCE8-F728-4D45-AE08-546EFA51D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2810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ABF2-E306-4944-9D8A-A4116C3F8B3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CCE8-F728-4D45-AE08-546EFA51D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685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ABF2-E306-4944-9D8A-A4116C3F8B3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CCE8-F728-4D45-AE08-546EFA51D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427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ABF2-E306-4944-9D8A-A4116C3F8B3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CCE8-F728-4D45-AE08-546EFA51D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066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ABF2-E306-4944-9D8A-A4116C3F8B3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CCE8-F728-4D45-AE08-546EFA51D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975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ABF2-E306-4944-9D8A-A4116C3F8B3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CCE8-F728-4D45-AE08-546EFA51D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327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ABF2-E306-4944-9D8A-A4116C3F8B3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CCE8-F728-4D45-AE08-546EFA51D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295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ABF2-E306-4944-9D8A-A4116C3F8B3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CCE8-F728-4D45-AE08-546EFA51D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620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ABF2-E306-4944-9D8A-A4116C3F8B3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CCE8-F728-4D45-AE08-546EFA51D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659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ABF2-E306-4944-9D8A-A4116C3F8B3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CCE8-F728-4D45-AE08-546EFA51D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376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35EABF2-E306-4944-9D8A-A4116C3F8B3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790CCE8-F728-4D45-AE08-546EFA51D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818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2657" y="190498"/>
            <a:ext cx="4571411" cy="6523811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4068" y="1387813"/>
            <a:ext cx="7318966" cy="452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234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149532"/>
            <a:ext cx="10363826" cy="4641668"/>
          </a:xfrm>
        </p:spPr>
        <p:txBody>
          <a:bodyPr/>
          <a:lstStyle/>
          <a:p>
            <a:pPr marL="0" indent="0">
              <a:buNone/>
            </a:pPr>
            <a:r>
              <a:rPr lang="ru-RU" sz="28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2.  Вставьте пропущенные слова/годы:</a:t>
            </a:r>
          </a:p>
          <a:p>
            <a:pPr marL="0" indent="0">
              <a:buNone/>
            </a:pP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"________ Слишком груб‚ и этот недостаток... Становится нетерпимым в должности генсека".</a:t>
            </a:r>
          </a:p>
          <a:p>
            <a:pPr marL="0" indent="0">
              <a:buNone/>
            </a:pP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2.Троцкий, </a:t>
            </a:r>
            <a:r>
              <a:rPr lang="ru-RU" sz="28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зиновьев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________ образовали «объединённую оппозицию» и обвинили </a:t>
            </a:r>
            <a:r>
              <a:rPr lang="ru-RU" sz="28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сталина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бюрократизме и узурпации власти.</a:t>
            </a:r>
          </a:p>
          <a:p>
            <a:pPr marL="0" indent="0">
              <a:buNone/>
            </a:pP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Советский посол в </a:t>
            </a:r>
            <a:r>
              <a:rPr lang="ru-RU" sz="28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польше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был убит в ___________ году.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749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371600"/>
            <a:ext cx="10363826" cy="4419599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Итоги урока</a:t>
            </a:r>
            <a:endParaRPr lang="ru-RU" sz="32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Проблемный вопрос: «Какие политические процессы в СССР оказывали негативное влияние на осуществление нэпа?»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482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§12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734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14845" y="1619795"/>
            <a:ext cx="9474337" cy="310460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Политическое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в 1920-е гг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8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92775" y="627018"/>
            <a:ext cx="10580915" cy="59827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 влияние политических процессов в </a:t>
            </a:r>
            <a:r>
              <a:rPr lang="ru-RU" b="1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ссср</a:t>
            </a:r>
            <a:r>
              <a:rPr lang="ru-RU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проведение нэпа; определить итоги данных политических процессов. </a:t>
            </a:r>
          </a:p>
          <a:p>
            <a:pPr marL="0" indent="0">
              <a:buNone/>
            </a:pP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самостоятельный поиск информационных источников, давать им оценку;</a:t>
            </a:r>
          </a:p>
          <a:p>
            <a:r>
              <a:rPr lang="ru-RU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свою роль в учебной группе, вклад всех участников в общий результат;</a:t>
            </a:r>
          </a:p>
          <a:p>
            <a:r>
              <a:rPr lang="ru-RU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оценивать собственные действия, учебные достижения.</a:t>
            </a:r>
          </a:p>
          <a:p>
            <a:r>
              <a:rPr lang="ru-RU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предметные: применять различные методы исторического анализа;</a:t>
            </a:r>
          </a:p>
          <a:p>
            <a:r>
              <a:rPr lang="ru-RU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определять причины и отслеживать последствия исторических событий, явлений;</a:t>
            </a:r>
          </a:p>
          <a:p>
            <a:r>
              <a:rPr lang="ru-RU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и обосновывать своё отношение к различным версиям и оценкам событий и личностям прошлого.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640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4320" y="1740075"/>
            <a:ext cx="11325497" cy="3424107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Проблемный вопрос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политические процессы в СССР оказывали негативное влияние на осуществление нэпа?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623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267098"/>
            <a:ext cx="10363826" cy="45241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урока</a:t>
            </a:r>
            <a:endParaRPr lang="ru-RU" sz="4000" b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Трудности поворота. </a:t>
            </a:r>
          </a:p>
          <a:p>
            <a:pPr marL="0" indent="0">
              <a:buNone/>
            </a:pPr>
            <a:r>
              <a:rPr lang="ru-RU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Болезнь В. И. Ленина и борьба за власть. </a:t>
            </a:r>
          </a:p>
          <a:p>
            <a:pPr marL="0" indent="0">
              <a:buNone/>
            </a:pPr>
            <a:r>
              <a:rPr lang="ru-RU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Ликвидация оппозиции внутри ВКП(б). </a:t>
            </a:r>
          </a:p>
          <a:p>
            <a:pPr marL="0" indent="0">
              <a:buNone/>
            </a:pPr>
            <a:r>
              <a:rPr lang="ru-RU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Ужесточение политического курса. </a:t>
            </a:r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281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600891"/>
            <a:ext cx="10363826" cy="570846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поворота</a:t>
            </a:r>
          </a:p>
          <a:p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чему вел нэп? </a:t>
            </a:r>
          </a:p>
          <a:p>
            <a:pPr marL="0" indent="0">
              <a:buNone/>
            </a:pPr>
            <a:endParaRPr lang="ru-RU" sz="28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 </a:t>
            </a:r>
          </a:p>
          <a:p>
            <a:pPr marL="0" indent="0">
              <a:buNone/>
            </a:pPr>
            <a:r>
              <a:rPr lang="ru-RU" sz="2800" b="1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документом. </a:t>
            </a:r>
            <a:endParaRPr lang="ru-RU" sz="28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чему приводило распространение </a:t>
            </a:r>
            <a:r>
              <a:rPr lang="ru-RU" sz="28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антинэповских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настроений?</a:t>
            </a:r>
          </a:p>
          <a:p>
            <a:pPr marL="0" indent="0">
              <a:buNone/>
            </a:pPr>
            <a:endParaRPr lang="ru-RU" sz="28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меры были предприняты руководством для поощрения экономической инициативы?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1691" y="123228"/>
            <a:ext cx="5055325" cy="3325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313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74585" y="535578"/>
            <a:ext cx="10363826" cy="5046616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 В. И. Ленина и борьба за власть.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8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завершения гражданской войны в партии начались споры и столкновения из-за поисков путей развития страны в новых условиях, и борьбы за власть между различными партийными лидерами.</a:t>
            </a:r>
          </a:p>
          <a:p>
            <a:pPr marL="0" indent="0">
              <a:buNone/>
            </a:pPr>
            <a:r>
              <a:rPr lang="ru-RU" b="1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парах. </a:t>
            </a:r>
            <a:r>
              <a:rPr lang="ru-RU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таблицы: назовите и кратко охарактеризуйте основные этапы внутрипартийной борьбы. Каковы её итоги? Назовите лидеров противоборствующих сторон</a:t>
            </a:r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1763486" y="4323806"/>
            <a:ext cx="8804365" cy="2126576"/>
            <a:chOff x="627018" y="4423955"/>
            <a:chExt cx="8642103" cy="194805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7018" y="4461458"/>
              <a:ext cx="2312126" cy="1910547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99886" y="4461458"/>
              <a:ext cx="1472967" cy="1910547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39144" y="4423955"/>
              <a:ext cx="4160742" cy="1948050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72853" y="4423955"/>
              <a:ext cx="696268" cy="19480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6430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240972"/>
            <a:ext cx="10363826" cy="455022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группах с документами:</a:t>
            </a:r>
            <a:endParaRPr lang="ru-RU" sz="24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группа – п. 3. «Ликвидация оппозиции внутри ВКП(б)».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 Какое воздействие оказывала внутрипартийная борьба на политическое развитие страны?</a:t>
            </a:r>
          </a:p>
          <a:p>
            <a:pPr marL="0" indent="0">
              <a:buNone/>
            </a:pPr>
            <a:endParaRPr lang="ru-RU" sz="24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группа – п. 4. «Ужесточение политического курса».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Какие события называют «военной тревогой» 1927 г.? Почему?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369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431074"/>
            <a:ext cx="10363826" cy="5360125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изученного материала</a:t>
            </a:r>
          </a:p>
          <a:p>
            <a:pPr marL="0" indent="0">
              <a:buNone/>
            </a:pP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1. Найдите по вертикали и горизонтали в </a:t>
            </a:r>
            <a:r>
              <a:rPr lang="ru-RU" sz="24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филворде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фамилии членов </a:t>
            </a:r>
            <a: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Политбюро </a:t>
            </a:r>
            <a: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ЦК ВКП(б)в конце 1920-х годов</a:t>
            </a: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929520"/>
              </p:ext>
            </p:extLst>
          </p:nvPr>
        </p:nvGraphicFramePr>
        <p:xfrm>
          <a:off x="914400" y="2207622"/>
          <a:ext cx="10363199" cy="396538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42109">
                  <a:extLst>
                    <a:ext uri="{9D8B030D-6E8A-4147-A177-3AD203B41FA5}">
                      <a16:colId xmlns:a16="http://schemas.microsoft.com/office/drawing/2014/main" val="3440445677"/>
                    </a:ext>
                  </a:extLst>
                </a:gridCol>
                <a:gridCol w="942109">
                  <a:extLst>
                    <a:ext uri="{9D8B030D-6E8A-4147-A177-3AD203B41FA5}">
                      <a16:colId xmlns:a16="http://schemas.microsoft.com/office/drawing/2014/main" val="1518621808"/>
                    </a:ext>
                  </a:extLst>
                </a:gridCol>
                <a:gridCol w="942109">
                  <a:extLst>
                    <a:ext uri="{9D8B030D-6E8A-4147-A177-3AD203B41FA5}">
                      <a16:colId xmlns:a16="http://schemas.microsoft.com/office/drawing/2014/main" val="2225851524"/>
                    </a:ext>
                  </a:extLst>
                </a:gridCol>
                <a:gridCol w="942109">
                  <a:extLst>
                    <a:ext uri="{9D8B030D-6E8A-4147-A177-3AD203B41FA5}">
                      <a16:colId xmlns:a16="http://schemas.microsoft.com/office/drawing/2014/main" val="2949111629"/>
                    </a:ext>
                  </a:extLst>
                </a:gridCol>
                <a:gridCol w="942109">
                  <a:extLst>
                    <a:ext uri="{9D8B030D-6E8A-4147-A177-3AD203B41FA5}">
                      <a16:colId xmlns:a16="http://schemas.microsoft.com/office/drawing/2014/main" val="944533177"/>
                    </a:ext>
                  </a:extLst>
                </a:gridCol>
                <a:gridCol w="942109">
                  <a:extLst>
                    <a:ext uri="{9D8B030D-6E8A-4147-A177-3AD203B41FA5}">
                      <a16:colId xmlns:a16="http://schemas.microsoft.com/office/drawing/2014/main" val="206745660"/>
                    </a:ext>
                  </a:extLst>
                </a:gridCol>
                <a:gridCol w="942109">
                  <a:extLst>
                    <a:ext uri="{9D8B030D-6E8A-4147-A177-3AD203B41FA5}">
                      <a16:colId xmlns:a16="http://schemas.microsoft.com/office/drawing/2014/main" val="1751468555"/>
                    </a:ext>
                  </a:extLst>
                </a:gridCol>
                <a:gridCol w="942109">
                  <a:extLst>
                    <a:ext uri="{9D8B030D-6E8A-4147-A177-3AD203B41FA5}">
                      <a16:colId xmlns:a16="http://schemas.microsoft.com/office/drawing/2014/main" val="4142168481"/>
                    </a:ext>
                  </a:extLst>
                </a:gridCol>
                <a:gridCol w="942109">
                  <a:extLst>
                    <a:ext uri="{9D8B030D-6E8A-4147-A177-3AD203B41FA5}">
                      <a16:colId xmlns:a16="http://schemas.microsoft.com/office/drawing/2014/main" val="3370801191"/>
                    </a:ext>
                  </a:extLst>
                </a:gridCol>
                <a:gridCol w="942109">
                  <a:extLst>
                    <a:ext uri="{9D8B030D-6E8A-4147-A177-3AD203B41FA5}">
                      <a16:colId xmlns:a16="http://schemas.microsoft.com/office/drawing/2014/main" val="1733036857"/>
                    </a:ext>
                  </a:extLst>
                </a:gridCol>
                <a:gridCol w="942109">
                  <a:extLst>
                    <a:ext uri="{9D8B030D-6E8A-4147-A177-3AD203B41FA5}">
                      <a16:colId xmlns:a16="http://schemas.microsoft.com/office/drawing/2014/main" val="2768051079"/>
                    </a:ext>
                  </a:extLst>
                </a:gridCol>
              </a:tblGrid>
              <a:tr h="366094"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17255297"/>
                  </a:ext>
                </a:extLst>
              </a:tr>
              <a:tr h="366094"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Ъ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398255838"/>
                  </a:ext>
                </a:extLst>
              </a:tr>
              <a:tr h="366094"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615555423"/>
                  </a:ext>
                </a:extLst>
              </a:tr>
              <a:tr h="366094"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231946217"/>
                  </a:ext>
                </a:extLst>
              </a:tr>
              <a:tr h="366094"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334659838"/>
                  </a:ext>
                </a:extLst>
              </a:tr>
              <a:tr h="366094"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Ъ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Ъ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734370352"/>
                  </a:ext>
                </a:extLst>
              </a:tr>
              <a:tr h="366094"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Й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Й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</a:t>
                      </a:r>
                      <a:endParaRPr lang="ru-RU" sz="3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3094597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093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26</TotalTime>
  <Words>266</Words>
  <Application>Microsoft Office PowerPoint</Application>
  <PresentationFormat>Широкоэкранный</PresentationFormat>
  <Paragraphs>118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Tw Cen MT</vt:lpstr>
      <vt:lpstr>Капля</vt:lpstr>
      <vt:lpstr>Презентация PowerPoint</vt:lpstr>
      <vt:lpstr>Политическое развитие в 1920-е гг.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3</cp:revision>
  <dcterms:created xsi:type="dcterms:W3CDTF">2022-02-14T16:41:56Z</dcterms:created>
  <dcterms:modified xsi:type="dcterms:W3CDTF">2022-02-14T17:08:05Z</dcterms:modified>
</cp:coreProperties>
</file>