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sldIdLst>
    <p:sldId id="256" r:id="rId2"/>
    <p:sldId id="259" r:id="rId3"/>
    <p:sldId id="316" r:id="rId4"/>
    <p:sldId id="309" r:id="rId5"/>
    <p:sldId id="260" r:id="rId6"/>
    <p:sldId id="323" r:id="rId7"/>
    <p:sldId id="313" r:id="rId8"/>
    <p:sldId id="314" r:id="rId9"/>
    <p:sldId id="315" r:id="rId10"/>
    <p:sldId id="319" r:id="rId11"/>
    <p:sldId id="31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00" autoAdjust="0"/>
  </p:normalViewPr>
  <p:slideViewPr>
    <p:cSldViewPr>
      <p:cViewPr varScale="1">
        <p:scale>
          <a:sx n="121" d="100"/>
          <a:sy n="121" d="100"/>
        </p:scale>
        <p:origin x="93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50000"/>
                <a:alpha val="7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lumMod val="75000"/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F274F-B29F-4AA5-A541-0087EC16275F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DD0B1-CC77-4825-99A3-7BA5BC9CAB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0035727"/>
      </p:ext>
    </p:extLst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F274F-B29F-4AA5-A541-0087EC16275F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DD0B1-CC77-4825-99A3-7BA5BC9CAB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70453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F274F-B29F-4AA5-A541-0087EC16275F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DD0B1-CC77-4825-99A3-7BA5BC9CAB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478416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F274F-B29F-4AA5-A541-0087EC16275F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DD0B1-CC77-4825-99A3-7BA5BC9CAB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00284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F274F-B29F-4AA5-A541-0087EC16275F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DD0B1-CC77-4825-99A3-7BA5BC9CAB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421258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F274F-B29F-4AA5-A541-0087EC16275F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DD0B1-CC77-4825-99A3-7BA5BC9CAB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38658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F274F-B29F-4AA5-A541-0087EC16275F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DD0B1-CC77-4825-99A3-7BA5BC9CAB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2908229"/>
      </p:ext>
    </p:extLst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F274F-B29F-4AA5-A541-0087EC16275F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DD0B1-CC77-4825-99A3-7BA5BC9CAB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4629915"/>
      </p:ext>
    </p:extLst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F274F-B29F-4AA5-A541-0087EC16275F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DD0B1-CC77-4825-99A3-7BA5BC9CAB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7010656"/>
      </p:ext>
    </p:extLst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F274F-B29F-4AA5-A541-0087EC16275F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DD0B1-CC77-4825-99A3-7BA5BC9CAB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270627"/>
      </p:ext>
    </p:extLst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F274F-B29F-4AA5-A541-0087EC16275F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DD0B1-CC77-4825-99A3-7BA5BC9CAB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6200466"/>
      </p:ext>
    </p:extLst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F274F-B29F-4AA5-A541-0087EC16275F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DD0B1-CC77-4825-99A3-7BA5BC9CAB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8027213"/>
      </p:ext>
    </p:extLst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F274F-B29F-4AA5-A541-0087EC16275F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DD0B1-CC77-4825-99A3-7BA5BC9CAB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7333425"/>
      </p:ext>
    </p:extLst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F274F-B29F-4AA5-A541-0087EC16275F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DD0B1-CC77-4825-99A3-7BA5BC9CAB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19437"/>
      </p:ext>
    </p:extLst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F274F-B29F-4AA5-A541-0087EC16275F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DD0B1-CC77-4825-99A3-7BA5BC9CAB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8013570"/>
      </p:ext>
    </p:extLst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F274F-B29F-4AA5-A541-0087EC16275F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DD0B1-CC77-4825-99A3-7BA5BC9CAB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2345309"/>
      </p:ext>
    </p:extLst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cxnSp>
          <p:nvCxnSpPr>
            <p:cNvPr id="7" name="Straight Connector 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Freeform 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50000"/>
                <a:alpha val="7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FF274F-B29F-4AA5-A541-0087EC16275F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4CCDD0B1-CC77-4825-99A3-7BA5BC9CAB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5024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  <p:sldLayoutId id="2147483726" r:id="rId13"/>
    <p:sldLayoutId id="2147483727" r:id="rId14"/>
    <p:sldLayoutId id="2147483728" r:id="rId15"/>
    <p:sldLayoutId id="2147483729" r:id="rId16"/>
  </p:sldLayoutIdLst>
  <p:transition spd="slow">
    <p:checker dir="vert"/>
  </p:transition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340768"/>
            <a:ext cx="7776864" cy="4320480"/>
          </a:xfrm>
        </p:spPr>
        <p:txBody>
          <a:bodyPr>
            <a:noAutofit/>
          </a:bodyPr>
          <a:lstStyle/>
          <a:p>
            <a:pPr marL="182880" indent="0" algn="ctr">
              <a:buNone/>
            </a:pPr>
            <a:r>
              <a:rPr lang="ru-RU" sz="2800" b="1" dirty="0" smtClean="0">
                <a:solidFill>
                  <a:srgbClr val="0070C0"/>
                </a:solidFill>
                <a:latin typeface="Georgia" panose="02040502050405020303" pitchFamily="18" charset="0"/>
              </a:rPr>
              <a:t>Презентация </a:t>
            </a:r>
            <a:r>
              <a:rPr lang="ru-RU" sz="2800" b="1" dirty="0" smtClean="0">
                <a:solidFill>
                  <a:srgbClr val="0070C0"/>
                </a:solidFill>
                <a:latin typeface="Georgia" panose="02040502050405020303" pitchFamily="18" charset="0"/>
              </a:rPr>
              <a:t>на тему:</a:t>
            </a:r>
            <a:br>
              <a:rPr lang="ru-RU" sz="2800" b="1" dirty="0" smtClean="0">
                <a:solidFill>
                  <a:srgbClr val="0070C0"/>
                </a:solidFill>
                <a:latin typeface="Georgia" panose="02040502050405020303" pitchFamily="18" charset="0"/>
              </a:rPr>
            </a:br>
            <a:r>
              <a:rPr lang="ru-RU" sz="2800" b="1" dirty="0" smtClean="0">
                <a:solidFill>
                  <a:srgbClr val="0070C0"/>
                </a:solidFill>
                <a:latin typeface="Georgia" panose="02040502050405020303" pitchFamily="18" charset="0"/>
              </a:rPr>
              <a:t> «Использование дидактических игр» </a:t>
            </a:r>
            <a:r>
              <a:rPr lang="ru-RU" sz="2800" dirty="0" smtClean="0">
                <a:solidFill>
                  <a:srgbClr val="0070C0"/>
                </a:solidFill>
                <a:latin typeface="Georgia" panose="02040502050405020303" pitchFamily="18" charset="0"/>
              </a:rPr>
              <a:t/>
            </a:r>
            <a:br>
              <a:rPr lang="ru-RU" sz="2800" dirty="0" smtClean="0">
                <a:solidFill>
                  <a:srgbClr val="0070C0"/>
                </a:solidFill>
                <a:latin typeface="Georgia" panose="02040502050405020303" pitchFamily="18" charset="0"/>
              </a:rPr>
            </a:br>
            <a:r>
              <a:rPr lang="ru-RU" sz="2800" dirty="0" smtClean="0">
                <a:solidFill>
                  <a:srgbClr val="0070C0"/>
                </a:solidFill>
                <a:latin typeface="Georgia" panose="02040502050405020303" pitchFamily="18" charset="0"/>
              </a:rPr>
              <a:t/>
            </a:r>
            <a:br>
              <a:rPr lang="ru-RU" sz="2800" dirty="0" smtClean="0">
                <a:solidFill>
                  <a:srgbClr val="0070C0"/>
                </a:solidFill>
                <a:latin typeface="Georgia" panose="02040502050405020303" pitchFamily="18" charset="0"/>
              </a:rPr>
            </a:br>
            <a:r>
              <a:rPr lang="ru-RU" sz="2800" dirty="0">
                <a:solidFill>
                  <a:srgbClr val="0070C0"/>
                </a:solidFill>
              </a:rPr>
              <a:t/>
            </a:r>
            <a:br>
              <a:rPr lang="ru-RU" sz="2800" dirty="0">
                <a:solidFill>
                  <a:srgbClr val="0070C0"/>
                </a:solidFill>
              </a:rPr>
            </a:br>
            <a:r>
              <a:rPr lang="ru-RU" sz="2800" dirty="0" smtClean="0">
                <a:solidFill>
                  <a:srgbClr val="0070C0"/>
                </a:solidFill>
              </a:rPr>
              <a:t/>
            </a:r>
            <a:br>
              <a:rPr lang="ru-RU" sz="2800" dirty="0" smtClean="0">
                <a:solidFill>
                  <a:srgbClr val="0070C0"/>
                </a:solidFill>
              </a:rPr>
            </a:br>
            <a:r>
              <a:rPr lang="ru-RU" sz="2400" b="1" dirty="0" smtClean="0">
                <a:solidFill>
                  <a:srgbClr val="0070C0"/>
                </a:solidFill>
                <a:latin typeface="Georgia" panose="02040502050405020303" pitchFamily="18" charset="0"/>
              </a:rPr>
              <a:t>Подготовила:</a:t>
            </a:r>
            <a:r>
              <a:rPr lang="ru-RU" sz="2400" b="1" dirty="0">
                <a:solidFill>
                  <a:srgbClr val="0070C0"/>
                </a:solidFill>
                <a:latin typeface="Georgia" panose="02040502050405020303" pitchFamily="18" charset="0"/>
              </a:rPr>
              <a:t/>
            </a:r>
            <a:br>
              <a:rPr lang="ru-RU" sz="2400" b="1" dirty="0">
                <a:solidFill>
                  <a:srgbClr val="0070C0"/>
                </a:solidFill>
                <a:latin typeface="Georgia" panose="02040502050405020303" pitchFamily="18" charset="0"/>
              </a:rPr>
            </a:br>
            <a:r>
              <a:rPr lang="ru-RU" sz="2400" b="1" dirty="0" smtClean="0">
                <a:solidFill>
                  <a:srgbClr val="0070C0"/>
                </a:solidFill>
                <a:latin typeface="Georgia" panose="02040502050405020303" pitchFamily="18" charset="0"/>
              </a:rPr>
              <a:t>Белова Е.Ю.</a:t>
            </a:r>
            <a:endParaRPr lang="ru-RU" sz="2400" b="1" dirty="0">
              <a:solidFill>
                <a:srgbClr val="0070C0"/>
              </a:solidFill>
              <a:latin typeface="Georgia" panose="02040502050405020303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518245"/>
            <a:ext cx="3047748" cy="2286005"/>
          </a:xfrm>
          <a:prstGeom prst="rect">
            <a:avLst/>
          </a:prstGeom>
        </p:spPr>
      </p:pic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88913"/>
            <a:ext cx="8229600" cy="1570037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B050"/>
                </a:solidFill>
                <a:effectLst/>
                <a:latin typeface="Arial"/>
              </a:rPr>
              <a:t>Дидактическая </a:t>
            </a:r>
            <a:r>
              <a:rPr lang="ru-RU" dirty="0" smtClean="0">
                <a:solidFill>
                  <a:srgbClr val="00B050"/>
                </a:solidFill>
                <a:effectLst/>
                <a:latin typeface="Arial"/>
              </a:rPr>
              <a:t>игра</a:t>
            </a:r>
            <a:br>
              <a:rPr lang="ru-RU" dirty="0" smtClean="0">
                <a:solidFill>
                  <a:srgbClr val="00B050"/>
                </a:solidFill>
                <a:effectLst/>
                <a:latin typeface="Arial"/>
              </a:rPr>
            </a:br>
            <a:r>
              <a:rPr lang="ru-RU" dirty="0">
                <a:solidFill>
                  <a:srgbClr val="00B050"/>
                </a:solidFill>
                <a:effectLst/>
                <a:latin typeface="Arial"/>
              </a:rPr>
              <a:t> </a:t>
            </a:r>
            <a:r>
              <a:rPr lang="ru-RU" b="0" i="1" dirty="0">
                <a:solidFill>
                  <a:srgbClr val="00B050"/>
                </a:solidFill>
                <a:effectLst/>
                <a:latin typeface="Arial"/>
              </a:rPr>
              <a:t>«Найди фигуру»</a:t>
            </a:r>
            <a:r>
              <a:rPr lang="ru-RU" b="0" i="1" dirty="0">
                <a:solidFill>
                  <a:srgbClr val="111111"/>
                </a:solidFill>
                <a:effectLst/>
                <a:latin typeface="Arial"/>
              </a:rPr>
              <a:t> </a:t>
            </a:r>
            <a:r>
              <a:rPr lang="ru-RU" sz="3100" b="0" i="1" dirty="0" smtClean="0">
                <a:solidFill>
                  <a:schemeClr val="accent5">
                    <a:lumMod val="75000"/>
                  </a:schemeClr>
                </a:solidFill>
                <a:effectLst/>
                <a:latin typeface="Arial"/>
              </a:rPr>
              <a:t>(геометрические </a:t>
            </a:r>
            <a:r>
              <a:rPr lang="ru-RU" sz="3100" b="0" i="1" dirty="0">
                <a:solidFill>
                  <a:schemeClr val="accent5">
                    <a:lumMod val="75000"/>
                  </a:schemeClr>
                </a:solidFill>
                <a:effectLst/>
                <a:latin typeface="Arial"/>
              </a:rPr>
              <a:t>фигуры можно менять в зависимости от условия </a:t>
            </a:r>
            <a:r>
              <a:rPr lang="ru-RU" sz="3100" b="0" i="1" dirty="0" smtClean="0">
                <a:solidFill>
                  <a:schemeClr val="accent5">
                    <a:lumMod val="75000"/>
                  </a:schemeClr>
                </a:solidFill>
                <a:effectLst/>
                <a:latin typeface="Arial"/>
              </a:rPr>
              <a:t>задания)</a:t>
            </a:r>
            <a:endParaRPr lang="ru-RU" sz="31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2420888"/>
            <a:ext cx="32004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734" y="3284984"/>
            <a:ext cx="4267200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94523768"/>
      </p:ext>
    </p:extLst>
  </p:cSld>
  <p:clrMapOvr>
    <a:masterClrMapping/>
  </p:clrMapOvr>
  <p:transition spd="slow">
    <p:checker dir="vert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32452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5965652"/>
      </p:ext>
    </p:extLst>
  </p:cSld>
  <p:clrMapOvr>
    <a:masterClrMapping/>
  </p:clrMapOvr>
  <p:transition spd="slow">
    <p:checker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51520" y="-1880145"/>
            <a:ext cx="8424936" cy="78483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chemeClr val="bg2">
                  <a:lumMod val="10000"/>
                </a:schemeClr>
              </a:solidFill>
            </a:endParaRPr>
          </a:p>
          <a:p>
            <a:endParaRPr lang="ru-RU" dirty="0">
              <a:solidFill>
                <a:schemeClr val="bg2">
                  <a:lumMod val="10000"/>
                </a:schemeClr>
              </a:solidFill>
            </a:endParaRPr>
          </a:p>
          <a:p>
            <a:endParaRPr lang="ru-RU" dirty="0" smtClean="0">
              <a:solidFill>
                <a:schemeClr val="bg2">
                  <a:lumMod val="10000"/>
                </a:schemeClr>
              </a:solidFill>
            </a:endParaRPr>
          </a:p>
          <a:p>
            <a:endParaRPr lang="ru-RU" dirty="0">
              <a:solidFill>
                <a:schemeClr val="bg2">
                  <a:lumMod val="10000"/>
                </a:schemeClr>
              </a:solidFill>
            </a:endParaRPr>
          </a:p>
          <a:p>
            <a:endParaRPr lang="ru-RU" dirty="0" smtClean="0">
              <a:solidFill>
                <a:schemeClr val="bg2">
                  <a:lumMod val="10000"/>
                </a:schemeClr>
              </a:solidFill>
            </a:endParaRPr>
          </a:p>
          <a:p>
            <a:endParaRPr lang="ru-RU" dirty="0">
              <a:solidFill>
                <a:schemeClr val="bg2">
                  <a:lumMod val="10000"/>
                </a:schemeClr>
              </a:solidFill>
            </a:endParaRPr>
          </a:p>
          <a:p>
            <a:endParaRPr lang="ru-RU" dirty="0" smtClean="0">
              <a:solidFill>
                <a:schemeClr val="bg2">
                  <a:lumMod val="10000"/>
                </a:schemeClr>
              </a:solidFill>
            </a:endParaRPr>
          </a:p>
          <a:p>
            <a:endParaRPr lang="ru-RU" dirty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Особые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образовательные потребности у детей с нарушениями опорнодвигательного аппарата задаются спецификой двигательных нарушений,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 также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спецификой нарушения психического развития, и определяют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особую логику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построения учебного процесса, находят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своѐ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отражение в структуре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содержании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образования. Наряду с этим можно выделить особые по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своему характеру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потребности, свойственные всем обучающимся с НОДА:</a:t>
            </a:r>
          </a:p>
          <a:p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обязательность </a:t>
            </a:r>
            <a:r>
              <a:rPr lang="ru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непрерывности коррекционно-развивающего процесса,</a:t>
            </a:r>
          </a:p>
          <a:p>
            <a:r>
              <a:rPr lang="ru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реализуемого, как через содержание образовательных областей,</a:t>
            </a:r>
          </a:p>
          <a:p>
            <a:r>
              <a:rPr lang="ru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так и в процессе индивидуальной работы;</a:t>
            </a:r>
          </a:p>
          <a:p>
            <a:r>
              <a:rPr lang="ru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необходимо использование специальных методов, </a:t>
            </a:r>
            <a:r>
              <a:rPr lang="ru-RU" sz="2000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приѐмов</a:t>
            </a:r>
            <a:r>
              <a:rPr lang="ru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и средств</a:t>
            </a:r>
          </a:p>
          <a:p>
            <a:r>
              <a:rPr lang="ru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обучения, обеспечивающих реализацию «обходных путей»</a:t>
            </a:r>
          </a:p>
          <a:p>
            <a:r>
              <a:rPr lang="ru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обучения;</a:t>
            </a:r>
          </a:p>
          <a:p>
            <a:r>
              <a:rPr lang="ru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индивидуализация обучения требуется в большей степени, чем для типично</a:t>
            </a:r>
          </a:p>
          <a:p>
            <a:r>
              <a:rPr lang="ru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развивающегося ребенка;</a:t>
            </a:r>
          </a:p>
          <a:p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обеспечение </a:t>
            </a:r>
            <a:r>
              <a:rPr lang="ru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особой пространственной и временной организации</a:t>
            </a:r>
          </a:p>
          <a:p>
            <a:r>
              <a:rPr lang="ru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образовательной среды;</a:t>
            </a:r>
          </a:p>
        </p:txBody>
      </p:sp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622" y="476672"/>
            <a:ext cx="8672858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Для этой </a:t>
            </a:r>
            <a:r>
              <a:rPr lang="ru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группы воспитанников обучение в Организации возможно при условии создания для них безбарьерной среды, обеспечения специальными приспособлениями и индивидуально адаптированным рабочим местом. Помимо этого дети с НОДА нуждаются в различных видах помощи (в сопровождении на занятиях, помощи в самообслуживании), что обеспечивает необходимые щадящий режим, психологическую и коррекционно-педагогическую </a:t>
            </a: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помощь:</a:t>
            </a:r>
            <a:endParaRPr lang="ru-RU" sz="2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условии создания для них безбарьерной среды, обеспечения специальными</a:t>
            </a:r>
          </a:p>
          <a:p>
            <a:pPr algn="just"/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приспособлениями и индивидуально адаптированным рабочим местом.</a:t>
            </a:r>
          </a:p>
          <a:p>
            <a:pPr algn="just"/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Помимо этого дети с НОДА нуждаются в различных видах помощи (в</a:t>
            </a:r>
          </a:p>
          <a:p>
            <a:pPr algn="just"/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сопровождении на занятиях, помощи в самообслуживании), что</a:t>
            </a:r>
          </a:p>
          <a:p>
            <a:pPr algn="just"/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обеспечивает необходимые щадящий режим, психологическую и</a:t>
            </a:r>
          </a:p>
          <a:p>
            <a:pPr algn="just"/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коррекционно-педагогическую помощь.</a:t>
            </a:r>
          </a:p>
        </p:txBody>
      </p:sp>
    </p:spTree>
    <p:extLst>
      <p:ext uri="{BB962C8B-B14F-4D97-AF65-F5344CB8AC3E}">
        <p14:creationId xmlns:p14="http://schemas.microsoft.com/office/powerpoint/2010/main" val="607036091"/>
      </p:ext>
    </p:extLst>
  </p:cSld>
  <p:clrMapOvr>
    <a:masterClrMapping/>
  </p:clrMapOvr>
  <p:transition spd="slow">
    <p:checker dir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95536" y="1136948"/>
            <a:ext cx="820891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rgbClr val="000000"/>
              </a:solidFill>
              <a:latin typeface="Fira Sans"/>
            </a:endParaRPr>
          </a:p>
          <a:p>
            <a:endParaRPr lang="ru-RU" dirty="0">
              <a:solidFill>
                <a:srgbClr val="000000"/>
              </a:solidFill>
              <a:latin typeface="Fira Sans"/>
            </a:endParaRPr>
          </a:p>
          <a:p>
            <a:endParaRPr lang="ru-RU" sz="2400" dirty="0" smtClean="0">
              <a:solidFill>
                <a:schemeClr val="accent4">
                  <a:lumMod val="50000"/>
                </a:schemeClr>
              </a:solidFill>
              <a:latin typeface="Fira Sans"/>
            </a:endParaRPr>
          </a:p>
          <a:p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Fira Sans"/>
              </a:rPr>
              <a:t>Центральное </a:t>
            </a:r>
            <a:r>
              <a:rPr lang="ru-RU" sz="2400" dirty="0">
                <a:solidFill>
                  <a:schemeClr val="accent4">
                    <a:lumMod val="50000"/>
                  </a:schemeClr>
                </a:solidFill>
                <a:latin typeface="Fira Sans"/>
              </a:rPr>
              <a:t>место в социально-коммуникативном развитии ребенка с двигательными нарушениями занимает игровая деятельность. В процессе игры формируется активное взаимодействие ребенка с окружающим миром, развиваются психические процессы, нравственные качества, формируется личность. Полезным признаком игры является условность игровой 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Fira Sans"/>
              </a:rPr>
              <a:t>ситуации</a:t>
            </a:r>
            <a:r>
              <a:rPr lang="ru-RU" sz="2400" dirty="0">
                <a:solidFill>
                  <a:schemeClr val="accent4">
                    <a:lumMod val="50000"/>
                  </a:schemeClr>
                </a:solidFill>
                <a:latin typeface="Fira Sans"/>
              </a:rPr>
              <a:t>.</a:t>
            </a:r>
            <a:endParaRPr lang="ru-RU" sz="24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4017899"/>
      </p:ext>
    </p:extLst>
  </p:cSld>
  <p:clrMapOvr>
    <a:masterClrMapping/>
  </p:clrMapOvr>
  <p:transition spd="slow">
    <p:checker dir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39552" y="197346"/>
            <a:ext cx="813690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rgbClr val="000000"/>
              </a:solidFill>
              <a:latin typeface="Fira Sans"/>
            </a:endParaRPr>
          </a:p>
          <a:p>
            <a:endParaRPr lang="ru-RU" dirty="0">
              <a:solidFill>
                <a:srgbClr val="000000"/>
              </a:solidFill>
              <a:latin typeface="Fira Sans"/>
            </a:endParaRPr>
          </a:p>
          <a:p>
            <a:endParaRPr lang="ru-RU" dirty="0" smtClean="0">
              <a:solidFill>
                <a:srgbClr val="000000"/>
              </a:solidFill>
              <a:latin typeface="Fira Sans"/>
            </a:endParaRPr>
          </a:p>
          <a:p>
            <a:endParaRPr lang="ru-RU" dirty="0">
              <a:solidFill>
                <a:srgbClr val="000000"/>
              </a:solidFill>
              <a:latin typeface="Fira Sans"/>
            </a:endParaRPr>
          </a:p>
          <a:p>
            <a:endParaRPr lang="ru-RU" dirty="0" smtClean="0">
              <a:solidFill>
                <a:srgbClr val="000000"/>
              </a:solidFill>
              <a:latin typeface="Fira San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-1187648"/>
            <a:ext cx="8280920" cy="70173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rgbClr val="111111"/>
              </a:solidFill>
              <a:latin typeface="Arial"/>
            </a:endParaRPr>
          </a:p>
          <a:p>
            <a:endParaRPr lang="ru-RU" dirty="0">
              <a:solidFill>
                <a:srgbClr val="111111"/>
              </a:solidFill>
              <a:latin typeface="Arial"/>
            </a:endParaRPr>
          </a:p>
          <a:p>
            <a:endParaRPr lang="ru-RU" dirty="0" smtClean="0">
              <a:solidFill>
                <a:srgbClr val="111111"/>
              </a:solidFill>
              <a:latin typeface="Arial"/>
            </a:endParaRPr>
          </a:p>
          <a:p>
            <a:endParaRPr lang="ru-RU" dirty="0">
              <a:solidFill>
                <a:srgbClr val="111111"/>
              </a:solidFill>
              <a:latin typeface="Arial"/>
            </a:endParaRPr>
          </a:p>
          <a:p>
            <a:endParaRPr lang="ru-RU" dirty="0" smtClean="0">
              <a:solidFill>
                <a:srgbClr val="111111"/>
              </a:solidFill>
              <a:latin typeface="Arial"/>
            </a:endParaRPr>
          </a:p>
          <a:p>
            <a:endParaRPr lang="ru-RU" dirty="0">
              <a:solidFill>
                <a:srgbClr val="111111"/>
              </a:solidFill>
              <a:latin typeface="Arial"/>
            </a:endParaRPr>
          </a:p>
          <a:p>
            <a:endParaRPr lang="ru-RU" dirty="0" smtClean="0">
              <a:solidFill>
                <a:srgbClr val="111111"/>
              </a:solidFill>
              <a:latin typeface="Arial"/>
            </a:endParaRPr>
          </a:p>
          <a:p>
            <a:pPr algn="just"/>
            <a:endParaRPr lang="ru-RU" dirty="0">
              <a:solidFill>
                <a:srgbClr val="111111"/>
              </a:solidFill>
              <a:latin typeface="Arial"/>
            </a:endParaRPr>
          </a:p>
          <a:p>
            <a:pPr algn="just"/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"/>
              </a:rPr>
              <a:t>Ребенок 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"/>
              </a:rPr>
              <a:t>в жизни сталкивается с огромным разнообразием форм, красок и других свойств предметов. Ему самому трудно разобраться во всем этом многообразии, он нуждается в помощи взрослого </a:t>
            </a:r>
            <a:r>
              <a:rPr lang="ru-RU" i="1" dirty="0">
                <a:solidFill>
                  <a:schemeClr val="accent6">
                    <a:lumMod val="75000"/>
                  </a:schemeClr>
                </a:solidFill>
                <a:latin typeface="Arial"/>
              </a:rPr>
              <a:t>(</a:t>
            </a:r>
            <a:r>
              <a:rPr lang="ru-RU" b="1" i="1" dirty="0">
                <a:solidFill>
                  <a:schemeClr val="accent6">
                    <a:lumMod val="75000"/>
                  </a:schemeClr>
                </a:solidFill>
                <a:latin typeface="Arial"/>
              </a:rPr>
              <a:t>воспитателя</a:t>
            </a:r>
            <a:r>
              <a:rPr lang="ru-RU" i="1" dirty="0">
                <a:solidFill>
                  <a:schemeClr val="accent6">
                    <a:lumMod val="75000"/>
                  </a:schemeClr>
                </a:solidFill>
                <a:latin typeface="Arial"/>
              </a:rPr>
              <a:t>)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"/>
              </a:rPr>
              <a:t>. </a:t>
            </a:r>
            <a:endParaRPr lang="ru-RU" dirty="0" smtClean="0">
              <a:solidFill>
                <a:schemeClr val="accent6">
                  <a:lumMod val="75000"/>
                </a:schemeClr>
              </a:solidFill>
              <a:latin typeface="Arial"/>
            </a:endParaRPr>
          </a:p>
          <a:p>
            <a:pPr algn="just"/>
            <a:r>
              <a:rPr lang="ru-RU" dirty="0" smtClean="0">
                <a:solidFill>
                  <a:srgbClr val="00B050"/>
                </a:solidFill>
                <a:latin typeface="Arial"/>
              </a:rPr>
              <a:t>В </a:t>
            </a:r>
            <a:r>
              <a:rPr lang="ru-RU" dirty="0">
                <a:solidFill>
                  <a:srgbClr val="00B050"/>
                </a:solidFill>
                <a:latin typeface="Arial"/>
              </a:rPr>
              <a:t>структуре примерной общеобразовательной программы дошкольного образования немалая роль отводится </a:t>
            </a:r>
            <a:r>
              <a:rPr lang="ru-RU" b="1" dirty="0">
                <a:solidFill>
                  <a:srgbClr val="00B050"/>
                </a:solidFill>
                <a:latin typeface="Arial"/>
              </a:rPr>
              <a:t>сенсорному развитию ребенка</a:t>
            </a:r>
            <a:r>
              <a:rPr lang="ru-RU" dirty="0">
                <a:solidFill>
                  <a:srgbClr val="00B050"/>
                </a:solidFill>
                <a:latin typeface="Arial"/>
              </a:rPr>
              <a:t>. 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"/>
              </a:rPr>
              <a:t>Дети, имеющие 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Arial"/>
              </a:rPr>
              <a:t>нарушение функций опорно-двигательного аппарата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"/>
              </a:rPr>
              <a:t> не имеют достаточный 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Arial"/>
              </a:rPr>
              <a:t>сенсомоторный опыт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"/>
              </a:rPr>
              <a:t>, испытывают затруднения в процессе развития мелкой моторики рук, у них медленнее, чем у здоровых 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Arial"/>
              </a:rPr>
              <a:t>детей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"/>
              </a:rPr>
              <a:t>, происходит усвоение учебной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"/>
              </a:rPr>
              <a:t>программы.</a:t>
            </a:r>
          </a:p>
          <a:p>
            <a:pPr algn="just"/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"/>
              </a:rPr>
              <a:t> </a:t>
            </a:r>
            <a:r>
              <a:rPr lang="ru-RU" i="1" dirty="0">
                <a:solidFill>
                  <a:srgbClr val="7030A0"/>
                </a:solidFill>
                <a:latin typeface="Arial"/>
              </a:rPr>
              <a:t>Одной из форм </a:t>
            </a:r>
            <a:r>
              <a:rPr lang="ru-RU" b="1" i="1" dirty="0">
                <a:solidFill>
                  <a:srgbClr val="7030A0"/>
                </a:solidFill>
                <a:latin typeface="Arial"/>
              </a:rPr>
              <a:t>сенсорного воспитания является дидактическая игра</a:t>
            </a:r>
            <a:r>
              <a:rPr lang="ru-RU" i="1" dirty="0">
                <a:solidFill>
                  <a:srgbClr val="7030A0"/>
                </a:solidFill>
                <a:latin typeface="Arial"/>
              </a:rPr>
              <a:t>. </a:t>
            </a:r>
            <a:r>
              <a:rPr lang="ru-RU" dirty="0">
                <a:solidFill>
                  <a:srgbClr val="7030A0"/>
                </a:solidFill>
                <a:latin typeface="Arial"/>
              </a:rPr>
              <a:t>В ней развитие </a:t>
            </a:r>
            <a:r>
              <a:rPr lang="ru-RU" b="1" dirty="0">
                <a:solidFill>
                  <a:srgbClr val="7030A0"/>
                </a:solidFill>
                <a:latin typeface="Arial"/>
              </a:rPr>
              <a:t>восприятий</a:t>
            </a:r>
            <a:r>
              <a:rPr lang="ru-RU" dirty="0">
                <a:solidFill>
                  <a:srgbClr val="7030A0"/>
                </a:solidFill>
                <a:latin typeface="Arial"/>
              </a:rPr>
              <a:t> и представлений ребенка, усвоение знаний и формирование умений происходит в ходе игровых действий. В </a:t>
            </a:r>
            <a:r>
              <a:rPr lang="ru-RU" dirty="0" smtClean="0">
                <a:solidFill>
                  <a:srgbClr val="7030A0"/>
                </a:solidFill>
                <a:latin typeface="Arial"/>
              </a:rPr>
              <a:t>работе </a:t>
            </a:r>
            <a:r>
              <a:rPr lang="ru-RU" dirty="0">
                <a:solidFill>
                  <a:srgbClr val="7030A0"/>
                </a:solidFill>
                <a:latin typeface="Arial"/>
              </a:rPr>
              <a:t>по </a:t>
            </a:r>
            <a:r>
              <a:rPr lang="ru-RU" b="1" dirty="0">
                <a:solidFill>
                  <a:srgbClr val="7030A0"/>
                </a:solidFill>
                <a:latin typeface="Arial"/>
              </a:rPr>
              <a:t>сенсорному воспитанию</a:t>
            </a:r>
            <a:r>
              <a:rPr lang="ru-RU" dirty="0">
                <a:solidFill>
                  <a:srgbClr val="7030A0"/>
                </a:solidFill>
                <a:latin typeface="Arial"/>
              </a:rPr>
              <a:t> </a:t>
            </a:r>
            <a:r>
              <a:rPr lang="ru-RU" dirty="0" smtClean="0">
                <a:solidFill>
                  <a:srgbClr val="7030A0"/>
                </a:solidFill>
                <a:latin typeface="Arial"/>
              </a:rPr>
              <a:t> </a:t>
            </a:r>
            <a:r>
              <a:rPr lang="ru-RU" dirty="0">
                <a:solidFill>
                  <a:srgbClr val="7030A0"/>
                </a:solidFill>
                <a:latin typeface="Arial"/>
              </a:rPr>
              <a:t>использую как готовые </a:t>
            </a:r>
            <a:r>
              <a:rPr lang="ru-RU" b="1" dirty="0">
                <a:solidFill>
                  <a:srgbClr val="7030A0"/>
                </a:solidFill>
                <a:latin typeface="Arial"/>
              </a:rPr>
              <a:t>игры</a:t>
            </a:r>
            <a:r>
              <a:rPr lang="ru-RU" dirty="0">
                <a:solidFill>
                  <a:srgbClr val="7030A0"/>
                </a:solidFill>
                <a:latin typeface="Arial"/>
              </a:rPr>
              <a:t>, так и сделанные своими руками. </a:t>
            </a:r>
            <a:endParaRPr lang="ru-RU" dirty="0" smtClean="0">
              <a:solidFill>
                <a:srgbClr val="7030A0"/>
              </a:solidFill>
              <a:latin typeface="Arial"/>
            </a:endParaRPr>
          </a:p>
          <a:p>
            <a:pPr algn="just"/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"/>
              </a:rPr>
              <a:t>Целью 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"/>
              </a:rPr>
              <a:t>данных игр является формирование у 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Arial"/>
              </a:rPr>
              <a:t>детей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"/>
              </a:rPr>
              <a:t> умений самостоятельно применять системы перцептивных действий и системы 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Arial"/>
              </a:rPr>
              <a:t>сенсорных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"/>
              </a:rPr>
              <a:t> эталонов в познавательной деятельности.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04664"/>
            <a:ext cx="864096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2">
                    <a:lumMod val="10000"/>
                  </a:schemeClr>
                </a:solidFill>
              </a:rPr>
              <a:t>Виды дидактических игр:  1.Игры с предметами (игрушками). 2.Настольно-печатные игры. 3.Словесные игры.     </a:t>
            </a:r>
            <a:endParaRPr lang="ru-RU" dirty="0" smtClean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Игры </a:t>
            </a:r>
            <a:r>
              <a:rPr lang="ru-RU" dirty="0">
                <a:solidFill>
                  <a:schemeClr val="bg2">
                    <a:lumMod val="10000"/>
                  </a:schemeClr>
                </a:solidFill>
              </a:rPr>
              <a:t>с предметами- основаны на непосредственном восприятии детей , соответствуют стремлению ребенка действовать с предметами и таким образом знакомиться с ними. В играх с предметами дети учатся сравнивать, устанавливать сходство и различия предметов. Ценность этих игр в том, что с их помощью дети знакомятся со свойствами предметов, величиной, цветом. При ознакомлении детей с природой в подобных играх  использую природный  материал (семена растений, листья, камушки,  разнообразные цветы, шишки, веточки, овощи, фрукты и др. – Что вызывает у детей живой  интерес и активное желание играть. Примеры таких игр: «не ошибись» , «опиши данный предмет», «что это такое?»,  «Что сначала, что потом» и </a:t>
            </a:r>
            <a:r>
              <a:rPr lang="ru-RU" dirty="0" err="1">
                <a:solidFill>
                  <a:schemeClr val="bg2">
                    <a:lumMod val="10000"/>
                  </a:schemeClr>
                </a:solidFill>
              </a:rPr>
              <a:t>др</a:t>
            </a:r>
            <a:r>
              <a:rPr lang="ru-RU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.</a:t>
            </a:r>
          </a:p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10000"/>
                  </a:schemeClr>
                </a:solidFill>
              </a:rPr>
              <a:t>Воспитательно</a:t>
            </a:r>
            <a:r>
              <a:rPr lang="ru-RU" dirty="0">
                <a:solidFill>
                  <a:schemeClr val="bg2">
                    <a:lumMod val="10000"/>
                  </a:schemeClr>
                </a:solidFill>
              </a:rPr>
              <a:t> - образовательные задачи: - 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Расширять </a:t>
            </a:r>
            <a:r>
              <a:rPr lang="ru-RU" dirty="0">
                <a:solidFill>
                  <a:schemeClr val="bg2">
                    <a:lumMod val="10000"/>
                  </a:schemeClr>
                </a:solidFill>
              </a:rPr>
              <a:t>и уточнять знания детей, - Развивать мыслительные операции (анализ, синтез, сравнение, различение, 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обобщение</a:t>
            </a:r>
            <a:r>
              <a:rPr lang="ru-RU" dirty="0">
                <a:solidFill>
                  <a:schemeClr val="bg2">
                    <a:lumMod val="10000"/>
                  </a:schemeClr>
                </a:solidFill>
              </a:rPr>
              <a:t>, классификация), - Совершенствовать речь (умения 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называть </a:t>
            </a:r>
            <a:r>
              <a:rPr lang="ru-RU" dirty="0">
                <a:solidFill>
                  <a:schemeClr val="bg2">
                    <a:lumMod val="10000"/>
                  </a:schemeClr>
                </a:solidFill>
              </a:rPr>
              <a:t>предметы, действия с ними, их качества, 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назначение</a:t>
            </a:r>
            <a:r>
              <a:rPr lang="ru-RU" dirty="0">
                <a:solidFill>
                  <a:schemeClr val="bg2">
                    <a:lumMod val="10000"/>
                  </a:schemeClr>
                </a:solidFill>
              </a:rPr>
              <a:t>; описывать предметы, составлять и отгадывать </a:t>
            </a:r>
            <a:r>
              <a:rPr lang="ru-RU" dirty="0" err="1">
                <a:solidFill>
                  <a:schemeClr val="bg2">
                    <a:lumMod val="10000"/>
                  </a:schemeClr>
                </a:solidFill>
              </a:rPr>
              <a:t>загад¬ки</a:t>
            </a:r>
            <a:r>
              <a:rPr lang="ru-RU" dirty="0">
                <a:solidFill>
                  <a:schemeClr val="bg2">
                    <a:lumMod val="10000"/>
                  </a:schemeClr>
                </a:solidFill>
              </a:rPr>
              <a:t> о них; правильно произносить звуки речи), - 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Воспитывать </a:t>
            </a:r>
            <a:r>
              <a:rPr lang="ru-RU" dirty="0">
                <a:solidFill>
                  <a:schemeClr val="bg2">
                    <a:lumMod val="10000"/>
                  </a:schemeClr>
                </a:solidFill>
              </a:rPr>
              <a:t>произвольность поведения, памяти, внимания. Среди игр с предметами особое место занимают сюжетно-дидактические игры и игры-инсценировки.</a:t>
            </a:r>
          </a:p>
        </p:txBody>
      </p:sp>
    </p:spTree>
    <p:extLst>
      <p:ext uri="{BB962C8B-B14F-4D97-AF65-F5344CB8AC3E}">
        <p14:creationId xmlns:p14="http://schemas.microsoft.com/office/powerpoint/2010/main" val="397571584"/>
      </p:ext>
    </p:extLst>
  </p:cSld>
  <p:clrMapOvr>
    <a:masterClrMapping/>
  </p:clrMapOvr>
  <p:transition spd="slow">
    <p:checker dir="vert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-79653"/>
            <a:ext cx="8640960" cy="5663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dirty="0" smtClean="0">
              <a:solidFill>
                <a:srgbClr val="333333"/>
              </a:solidFill>
              <a:latin typeface="Helvetica Neue"/>
            </a:endParaRPr>
          </a:p>
          <a:p>
            <a:endParaRPr lang="ru-RU" b="1" dirty="0" smtClean="0">
              <a:solidFill>
                <a:srgbClr val="333333"/>
              </a:solidFill>
              <a:latin typeface="Helvetica Neue"/>
            </a:endParaRPr>
          </a:p>
          <a:p>
            <a:endParaRPr lang="ru-RU" b="1" dirty="0">
              <a:solidFill>
                <a:srgbClr val="333333"/>
              </a:solidFill>
              <a:latin typeface="Helvetica Neue"/>
            </a:endParaRPr>
          </a:p>
          <a:p>
            <a:pPr algn="just"/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Helvetica Neue"/>
              </a:rPr>
              <a:t>Дидактическая игра «Волшебное дерево»</a:t>
            </a:r>
            <a:endParaRPr lang="ru-RU" b="1" dirty="0">
              <a:solidFill>
                <a:schemeClr val="bg2">
                  <a:lumMod val="50000"/>
                </a:schemeClr>
              </a:solidFill>
              <a:latin typeface="Helvetica Neue"/>
            </a:endParaRPr>
          </a:p>
          <a:p>
            <a:pPr algn="just"/>
            <a:endParaRPr lang="ru-RU" b="1" dirty="0" smtClean="0">
              <a:solidFill>
                <a:srgbClr val="333333"/>
              </a:solidFill>
              <a:latin typeface="Helvetica Neue"/>
            </a:endParaRPr>
          </a:p>
          <a:p>
            <a:pPr algn="just"/>
            <a:r>
              <a:rPr lang="ru-RU" b="1" dirty="0" smtClean="0">
                <a:solidFill>
                  <a:srgbClr val="333333"/>
                </a:solidFill>
                <a:latin typeface="Helvetica Neue"/>
              </a:rPr>
              <a:t>Дидактические </a:t>
            </a:r>
            <a:r>
              <a:rPr lang="ru-RU" b="1" dirty="0">
                <a:solidFill>
                  <a:srgbClr val="333333"/>
                </a:solidFill>
                <a:latin typeface="Helvetica Neue"/>
              </a:rPr>
              <a:t>задачи:</a:t>
            </a:r>
            <a:endParaRPr lang="ru-RU" dirty="0">
              <a:solidFill>
                <a:srgbClr val="333333"/>
              </a:solidFill>
              <a:latin typeface="Helvetica Neue"/>
            </a:endParaRPr>
          </a:p>
          <a:p>
            <a:pPr algn="just"/>
            <a:r>
              <a:rPr lang="ru-RU" b="1" dirty="0">
                <a:solidFill>
                  <a:srgbClr val="333333"/>
                </a:solidFill>
                <a:latin typeface="Helvetica Neue"/>
              </a:rPr>
              <a:t>Образовательные</a:t>
            </a:r>
            <a:r>
              <a:rPr lang="ru-RU" dirty="0">
                <a:solidFill>
                  <a:srgbClr val="333333"/>
                </a:solidFill>
                <a:latin typeface="Helvetica Neue"/>
              </a:rPr>
              <a:t>:</a:t>
            </a:r>
          </a:p>
          <a:p>
            <a:pPr algn="just">
              <a:buFont typeface="Arial"/>
              <a:buChar char="•"/>
            </a:pPr>
            <a:r>
              <a:rPr lang="ru-RU" dirty="0">
                <a:solidFill>
                  <a:srgbClr val="333333"/>
                </a:solidFill>
                <a:latin typeface="Helvetica Neue"/>
              </a:rPr>
              <a:t>Учить определять количество звуков и слогов в   словах;</a:t>
            </a:r>
          </a:p>
          <a:p>
            <a:pPr algn="just">
              <a:buFont typeface="Arial"/>
              <a:buChar char="•"/>
            </a:pPr>
            <a:r>
              <a:rPr lang="ru-RU" dirty="0">
                <a:solidFill>
                  <a:srgbClr val="333333"/>
                </a:solidFill>
                <a:latin typeface="Helvetica Neue"/>
              </a:rPr>
              <a:t>Расширить и активизировать словарь по лексической теме “Деревья”;</a:t>
            </a:r>
          </a:p>
          <a:p>
            <a:pPr algn="just">
              <a:buFont typeface="Arial"/>
              <a:buChar char="•"/>
            </a:pPr>
            <a:r>
              <a:rPr lang="ru-RU" dirty="0">
                <a:solidFill>
                  <a:srgbClr val="333333"/>
                </a:solidFill>
                <a:latin typeface="Helvetica Neue"/>
              </a:rPr>
              <a:t>Формировать речевые высказывания с опорой на наглядный материал;</a:t>
            </a:r>
          </a:p>
          <a:p>
            <a:pPr algn="just">
              <a:buFont typeface="Arial"/>
              <a:buChar char="•"/>
            </a:pPr>
            <a:r>
              <a:rPr lang="ru-RU" dirty="0">
                <a:solidFill>
                  <a:srgbClr val="333333"/>
                </a:solidFill>
                <a:latin typeface="Helvetica Neue"/>
              </a:rPr>
              <a:t>Совершенствовать грамматический строй речи;</a:t>
            </a:r>
          </a:p>
          <a:p>
            <a:pPr algn="just">
              <a:buFont typeface="Arial"/>
              <a:buChar char="•"/>
            </a:pPr>
            <a:r>
              <a:rPr lang="ru-RU" dirty="0">
                <a:solidFill>
                  <a:srgbClr val="333333"/>
                </a:solidFill>
                <a:latin typeface="Helvetica Neue"/>
              </a:rPr>
              <a:t>Совершенствовать навыки порядкового и количественного счёта;</a:t>
            </a:r>
          </a:p>
          <a:p>
            <a:pPr algn="just">
              <a:buFont typeface="Arial"/>
              <a:buChar char="•"/>
            </a:pPr>
            <a:r>
              <a:rPr lang="ru-RU" dirty="0">
                <a:solidFill>
                  <a:srgbClr val="333333"/>
                </a:solidFill>
                <a:latin typeface="Helvetica Neue"/>
              </a:rPr>
              <a:t>Расширить кругозор детей.</a:t>
            </a:r>
          </a:p>
          <a:p>
            <a:pPr algn="just"/>
            <a:r>
              <a:rPr lang="ru-RU" b="1" dirty="0">
                <a:solidFill>
                  <a:srgbClr val="333333"/>
                </a:solidFill>
                <a:latin typeface="Helvetica Neue"/>
              </a:rPr>
              <a:t>Развивающие:</a:t>
            </a:r>
            <a:endParaRPr lang="ru-RU" dirty="0">
              <a:solidFill>
                <a:srgbClr val="333333"/>
              </a:solidFill>
              <a:latin typeface="Helvetica Neue"/>
            </a:endParaRPr>
          </a:p>
          <a:p>
            <a:pPr algn="just">
              <a:buFont typeface="Arial"/>
              <a:buChar char="•"/>
            </a:pPr>
            <a:r>
              <a:rPr lang="ru-RU" dirty="0">
                <a:solidFill>
                  <a:srgbClr val="333333"/>
                </a:solidFill>
                <a:latin typeface="Helvetica Neue"/>
              </a:rPr>
              <a:t>Развивать связную речь и диалогическую форму речи;</a:t>
            </a:r>
          </a:p>
          <a:p>
            <a:pPr algn="just">
              <a:buFont typeface="Arial"/>
              <a:buChar char="•"/>
            </a:pPr>
            <a:r>
              <a:rPr lang="ru-RU" dirty="0">
                <a:solidFill>
                  <a:srgbClr val="333333"/>
                </a:solidFill>
                <a:latin typeface="Helvetica Neue"/>
              </a:rPr>
              <a:t>Активизировать мыслительные процессы;</a:t>
            </a:r>
          </a:p>
          <a:p>
            <a:pPr algn="just">
              <a:buFont typeface="Arial"/>
              <a:buChar char="•"/>
            </a:pPr>
            <a:r>
              <a:rPr lang="ru-RU" dirty="0">
                <a:solidFill>
                  <a:srgbClr val="333333"/>
                </a:solidFill>
                <a:latin typeface="Helvetica Neue"/>
              </a:rPr>
              <a:t>Развивать логическое мышление и сообразительность;</a:t>
            </a:r>
          </a:p>
          <a:p>
            <a:pPr algn="just">
              <a:buFont typeface="Arial"/>
              <a:buChar char="•"/>
            </a:pPr>
            <a:r>
              <a:rPr lang="ru-RU" dirty="0">
                <a:solidFill>
                  <a:srgbClr val="333333"/>
                </a:solidFill>
                <a:latin typeface="Helvetica Neue"/>
              </a:rPr>
              <a:t>Развивать зрительное восприятие и внимание;</a:t>
            </a:r>
          </a:p>
          <a:p>
            <a:pPr algn="just">
              <a:buFont typeface="Arial"/>
              <a:buChar char="•"/>
            </a:pPr>
            <a:r>
              <a:rPr lang="ru-RU" dirty="0">
                <a:solidFill>
                  <a:srgbClr val="333333"/>
                </a:solidFill>
                <a:latin typeface="Helvetica Neue"/>
              </a:rPr>
              <a:t>Развивать общую и мелкую моторику;</a:t>
            </a:r>
          </a:p>
          <a:p>
            <a:pPr algn="just">
              <a:buFont typeface="Arial"/>
              <a:buChar char="•"/>
            </a:pPr>
            <a:r>
              <a:rPr lang="ru-RU" dirty="0">
                <a:solidFill>
                  <a:srgbClr val="333333"/>
                </a:solidFill>
                <a:latin typeface="Helvetica Neue"/>
              </a:rPr>
              <a:t>Совершенствовать навыки ориентировки на плоскости.</a:t>
            </a:r>
            <a:endParaRPr lang="ru-RU" b="0" i="0" dirty="0">
              <a:solidFill>
                <a:srgbClr val="333333"/>
              </a:solidFill>
              <a:effectLst/>
              <a:latin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993913630"/>
      </p:ext>
    </p:extLst>
  </p:cSld>
  <p:clrMapOvr>
    <a:masterClrMapping/>
  </p:clrMapOvr>
  <p:transition spd="slow">
    <p:checker dir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32656"/>
            <a:ext cx="3333750" cy="3876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204864"/>
            <a:ext cx="4035094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8952900"/>
      </p:ext>
    </p:extLst>
  </p:cSld>
  <p:clrMapOvr>
    <a:masterClrMapping/>
  </p:clrMapOvr>
  <p:transition spd="slow">
    <p:checker dir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632075" y="4371975"/>
            <a:ext cx="6511925" cy="114300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C000"/>
                </a:solidFill>
              </a:rPr>
              <a:t>Дидактическая игра </a:t>
            </a:r>
            <a:br>
              <a:rPr lang="ru-RU" dirty="0">
                <a:solidFill>
                  <a:srgbClr val="FFC000"/>
                </a:solidFill>
              </a:rPr>
            </a:br>
            <a:r>
              <a:rPr lang="ru-RU" dirty="0">
                <a:solidFill>
                  <a:srgbClr val="FFC000"/>
                </a:solidFill>
              </a:rPr>
              <a:t>«Разноцветные полянки»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60648"/>
            <a:ext cx="4267200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6140" y="308645"/>
            <a:ext cx="4267200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6303687"/>
      </p:ext>
    </p:extLst>
  </p:cSld>
  <p:clrMapOvr>
    <a:masterClrMapping/>
  </p:clrMapOvr>
  <p:transition spd="slow">
    <p:checker dir="vert"/>
  </p:transition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221</TotalTime>
  <Words>547</Words>
  <Application>Microsoft Office PowerPoint</Application>
  <PresentationFormat>Экран (4:3)</PresentationFormat>
  <Paragraphs>75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9" baseType="lpstr">
      <vt:lpstr>Arial</vt:lpstr>
      <vt:lpstr>Fira Sans</vt:lpstr>
      <vt:lpstr>Georgia</vt:lpstr>
      <vt:lpstr>Helvetica Neue</vt:lpstr>
      <vt:lpstr>Times New Roman</vt:lpstr>
      <vt:lpstr>Trebuchet MS</vt:lpstr>
      <vt:lpstr>Wingdings 3</vt:lpstr>
      <vt:lpstr>Грань</vt:lpstr>
      <vt:lpstr>Презентация на тему:  «Использование дидактических игр»     Подготовила: Белова Е.Ю.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Дидактическая игра  «Разноцветные полянки»</vt:lpstr>
      <vt:lpstr>Дидактическая игра  «Найди фигуру» (геометрические фигуры можно менять в зависимости от условия задания)</vt:lpstr>
      <vt:lpstr>Презентация PowerPoint</vt:lpstr>
    </vt:vector>
  </TitlesOfParts>
  <Company>Grizli777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Отчет воспитателя:  Беловой Е.Ю. за 2018-19 уч.год.</dc:title>
  <dc:creator>Батя</dc:creator>
  <cp:lastModifiedBy>User</cp:lastModifiedBy>
  <cp:revision>53</cp:revision>
  <dcterms:created xsi:type="dcterms:W3CDTF">2019-05-23T15:36:32Z</dcterms:created>
  <dcterms:modified xsi:type="dcterms:W3CDTF">2022-02-14T15:50:49Z</dcterms:modified>
</cp:coreProperties>
</file>