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56" r:id="rId2"/>
    <p:sldId id="278" r:id="rId3"/>
    <p:sldId id="257" r:id="rId4"/>
    <p:sldId id="258" r:id="rId5"/>
    <p:sldId id="259" r:id="rId6"/>
    <p:sldId id="261" r:id="rId7"/>
    <p:sldId id="260" r:id="rId8"/>
    <p:sldId id="271" r:id="rId9"/>
    <p:sldId id="263" r:id="rId10"/>
    <p:sldId id="272" r:id="rId11"/>
    <p:sldId id="275" r:id="rId12"/>
    <p:sldId id="262" r:id="rId13"/>
    <p:sldId id="273" r:id="rId14"/>
    <p:sldId id="266" r:id="rId15"/>
    <p:sldId id="264" r:id="rId16"/>
    <p:sldId id="265" r:id="rId17"/>
    <p:sldId id="269" r:id="rId18"/>
    <p:sldId id="268" r:id="rId19"/>
    <p:sldId id="274" r:id="rId20"/>
    <p:sldId id="267" r:id="rId21"/>
    <p:sldId id="270" r:id="rId22"/>
    <p:sldId id="276" r:id="rId23"/>
    <p:sldId id="277" r:id="rId24"/>
    <p:sldId id="279" r:id="rId2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6" d="100"/>
          <a:sy n="66" d="100"/>
        </p:scale>
        <p:origin x="-1422"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D45040C-298B-4DF2-9B48-731417D8960D}" type="datetimeFigureOut">
              <a:rPr lang="ru-RU" smtClean="0"/>
              <a:pPr/>
              <a:t>14.02.2022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99F1489-8338-4AA3-9B7A-D44CCE378B13}" type="slidenum">
              <a:rPr lang="ru-RU" smtClean="0"/>
              <a:pPr/>
              <a:t>‹#›</a:t>
            </a:fld>
            <a:endParaRPr lang="ru-RU"/>
          </a:p>
        </p:txBody>
      </p:sp>
    </p:spTree>
    <p:extLst>
      <p:ext uri="{BB962C8B-B14F-4D97-AF65-F5344CB8AC3E}">
        <p14:creationId xmlns:p14="http://schemas.microsoft.com/office/powerpoint/2010/main" val="4867548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8B1387AF-9CFE-4A0F-A1B9-C99035BFC3E2}" type="datetimeFigureOut">
              <a:rPr lang="ru-RU" smtClean="0"/>
              <a:pPr/>
              <a:t>14.02.2022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B37B936-6FD0-4905-BC91-6980CAA585DB}" type="slidenum">
              <a:rPr lang="ru-RU" smtClean="0"/>
              <a:pPr/>
              <a:t>‹#›</a:t>
            </a:fld>
            <a:endParaRPr lang="ru-RU"/>
          </a:p>
        </p:txBody>
      </p:sp>
    </p:spTree>
  </p:cSld>
  <p:clrMapOvr>
    <a:masterClrMapping/>
  </p:clrMapOvr>
  <p:transition spd="med">
    <p:pull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B1387AF-9CFE-4A0F-A1B9-C99035BFC3E2}" type="datetimeFigureOut">
              <a:rPr lang="ru-RU" smtClean="0"/>
              <a:pPr/>
              <a:t>14.02.2022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B37B936-6FD0-4905-BC91-6980CAA585DB}" type="slidenum">
              <a:rPr lang="ru-RU" smtClean="0"/>
              <a:pPr/>
              <a:t>‹#›</a:t>
            </a:fld>
            <a:endParaRPr lang="ru-RU"/>
          </a:p>
        </p:txBody>
      </p:sp>
    </p:spTree>
  </p:cSld>
  <p:clrMapOvr>
    <a:masterClrMapping/>
  </p:clrMapOvr>
  <p:transition spd="med">
    <p:pull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B1387AF-9CFE-4A0F-A1B9-C99035BFC3E2}" type="datetimeFigureOut">
              <a:rPr lang="ru-RU" smtClean="0"/>
              <a:pPr/>
              <a:t>14.02.2022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B37B936-6FD0-4905-BC91-6980CAA585DB}" type="slidenum">
              <a:rPr lang="ru-RU" smtClean="0"/>
              <a:pPr/>
              <a:t>‹#›</a:t>
            </a:fld>
            <a:endParaRPr lang="ru-RU"/>
          </a:p>
        </p:txBody>
      </p:sp>
    </p:spTree>
  </p:cSld>
  <p:clrMapOvr>
    <a:masterClrMapping/>
  </p:clrMapOvr>
  <p:transition spd="med">
    <p:pull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B1387AF-9CFE-4A0F-A1B9-C99035BFC3E2}" type="datetimeFigureOut">
              <a:rPr lang="ru-RU" smtClean="0"/>
              <a:pPr/>
              <a:t>14.02.2022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B37B936-6FD0-4905-BC91-6980CAA585DB}" type="slidenum">
              <a:rPr lang="ru-RU" smtClean="0"/>
              <a:pPr/>
              <a:t>‹#›</a:t>
            </a:fld>
            <a:endParaRPr lang="ru-RU"/>
          </a:p>
        </p:txBody>
      </p:sp>
    </p:spTree>
  </p:cSld>
  <p:clrMapOvr>
    <a:masterClrMapping/>
  </p:clrMapOvr>
  <p:transition spd="med">
    <p:pull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8B1387AF-9CFE-4A0F-A1B9-C99035BFC3E2}" type="datetimeFigureOut">
              <a:rPr lang="ru-RU" smtClean="0"/>
              <a:pPr/>
              <a:t>14.02.2022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B37B936-6FD0-4905-BC91-6980CAA585DB}" type="slidenum">
              <a:rPr lang="ru-RU" smtClean="0"/>
              <a:pPr/>
              <a:t>‹#›</a:t>
            </a:fld>
            <a:endParaRPr lang="ru-RU"/>
          </a:p>
        </p:txBody>
      </p:sp>
    </p:spTree>
  </p:cSld>
  <p:clrMapOvr>
    <a:masterClrMapping/>
  </p:clrMapOvr>
  <p:transition spd="med">
    <p:pull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8B1387AF-9CFE-4A0F-A1B9-C99035BFC3E2}" type="datetimeFigureOut">
              <a:rPr lang="ru-RU" smtClean="0"/>
              <a:pPr/>
              <a:t>14.02.2022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B37B936-6FD0-4905-BC91-6980CAA585DB}" type="slidenum">
              <a:rPr lang="ru-RU" smtClean="0"/>
              <a:pPr/>
              <a:t>‹#›</a:t>
            </a:fld>
            <a:endParaRPr lang="ru-RU"/>
          </a:p>
        </p:txBody>
      </p:sp>
    </p:spTree>
  </p:cSld>
  <p:clrMapOvr>
    <a:masterClrMapping/>
  </p:clrMapOvr>
  <p:transition spd="med">
    <p:pull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8B1387AF-9CFE-4A0F-A1B9-C99035BFC3E2}" type="datetimeFigureOut">
              <a:rPr lang="ru-RU" smtClean="0"/>
              <a:pPr/>
              <a:t>14.02.2022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DB37B936-6FD0-4905-BC91-6980CAA585DB}" type="slidenum">
              <a:rPr lang="ru-RU" smtClean="0"/>
              <a:pPr/>
              <a:t>‹#›</a:t>
            </a:fld>
            <a:endParaRPr lang="ru-RU"/>
          </a:p>
        </p:txBody>
      </p:sp>
    </p:spTree>
  </p:cSld>
  <p:clrMapOvr>
    <a:masterClrMapping/>
  </p:clrMapOvr>
  <p:transition spd="med">
    <p:pull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8B1387AF-9CFE-4A0F-A1B9-C99035BFC3E2}" type="datetimeFigureOut">
              <a:rPr lang="ru-RU" smtClean="0"/>
              <a:pPr/>
              <a:t>14.02.2022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DB37B936-6FD0-4905-BC91-6980CAA585DB}" type="slidenum">
              <a:rPr lang="ru-RU" smtClean="0"/>
              <a:pPr/>
              <a:t>‹#›</a:t>
            </a:fld>
            <a:endParaRPr lang="ru-RU"/>
          </a:p>
        </p:txBody>
      </p:sp>
    </p:spTree>
  </p:cSld>
  <p:clrMapOvr>
    <a:masterClrMapping/>
  </p:clrMapOvr>
  <p:transition spd="med">
    <p:pull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8B1387AF-9CFE-4A0F-A1B9-C99035BFC3E2}" type="datetimeFigureOut">
              <a:rPr lang="ru-RU" smtClean="0"/>
              <a:pPr/>
              <a:t>14.02.2022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DB37B936-6FD0-4905-BC91-6980CAA585DB}" type="slidenum">
              <a:rPr lang="ru-RU" smtClean="0"/>
              <a:pPr/>
              <a:t>‹#›</a:t>
            </a:fld>
            <a:endParaRPr lang="ru-RU"/>
          </a:p>
        </p:txBody>
      </p:sp>
    </p:spTree>
  </p:cSld>
  <p:clrMapOvr>
    <a:masterClrMapping/>
  </p:clrMapOvr>
  <p:transition spd="med">
    <p:pull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8B1387AF-9CFE-4A0F-A1B9-C99035BFC3E2}" type="datetimeFigureOut">
              <a:rPr lang="ru-RU" smtClean="0"/>
              <a:pPr/>
              <a:t>14.02.2022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B37B936-6FD0-4905-BC91-6980CAA585DB}" type="slidenum">
              <a:rPr lang="ru-RU" smtClean="0"/>
              <a:pPr/>
              <a:t>‹#›</a:t>
            </a:fld>
            <a:endParaRPr lang="ru-RU"/>
          </a:p>
        </p:txBody>
      </p:sp>
    </p:spTree>
  </p:cSld>
  <p:clrMapOvr>
    <a:masterClrMapping/>
  </p:clrMapOvr>
  <p:transition spd="med">
    <p:pull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8B1387AF-9CFE-4A0F-A1B9-C99035BFC3E2}" type="datetimeFigureOut">
              <a:rPr lang="ru-RU" smtClean="0"/>
              <a:pPr/>
              <a:t>14.02.2022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B37B936-6FD0-4905-BC91-6980CAA585DB}" type="slidenum">
              <a:rPr lang="ru-RU" smtClean="0"/>
              <a:pPr/>
              <a:t>‹#›</a:t>
            </a:fld>
            <a:endParaRPr lang="ru-RU"/>
          </a:p>
        </p:txBody>
      </p:sp>
    </p:spTree>
  </p:cSld>
  <p:clrMapOvr>
    <a:masterClrMapping/>
  </p:clrMapOvr>
  <p:transition spd="med">
    <p:pull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8488C4"/>
            </a:gs>
            <a:gs pos="53000">
              <a:srgbClr val="D4DEFF"/>
            </a:gs>
            <a:gs pos="83000">
              <a:srgbClr val="D4DEFF"/>
            </a:gs>
            <a:gs pos="100000">
              <a:srgbClr val="96AB94"/>
            </a:gs>
          </a:gsLst>
          <a:lin ang="18900000" scaled="1"/>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B1387AF-9CFE-4A0F-A1B9-C99035BFC3E2}" type="datetimeFigureOut">
              <a:rPr lang="ru-RU" smtClean="0"/>
              <a:pPr/>
              <a:t>14.02.2022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B37B936-6FD0-4905-BC91-6980CAA585DB}"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p:pull dir="r"/>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8" Type="http://schemas.openxmlformats.org/officeDocument/2006/relationships/hyperlink" Target="http://www.newsru.com/world/18jun2003/buterbrod.html" TargetMode="External"/><Relationship Id="rId3" Type="http://schemas.openxmlformats.org/officeDocument/2006/relationships/hyperlink" Target="http://chayblog.ru/category/istoriya-chaya/" TargetMode="External"/><Relationship Id="rId7" Type="http://schemas.openxmlformats.org/officeDocument/2006/relationships/hyperlink" Target="http://ru.wikipedia.org/wiki/&#1041;&#1091;&#1090;&#1077;&#1088;&#1073;&#1088;&#1086;&#1076;" TargetMode="External"/><Relationship Id="rId2" Type="http://schemas.openxmlformats.org/officeDocument/2006/relationships/hyperlink" Target="http://ru.wikipedia.org/wiki/&#1050;&#1086;&#1092;&#1077;" TargetMode="External"/><Relationship Id="rId1" Type="http://schemas.openxmlformats.org/officeDocument/2006/relationships/slideLayout" Target="../slideLayouts/slideLayout7.xml"/><Relationship Id="rId6" Type="http://schemas.openxmlformats.org/officeDocument/2006/relationships/hyperlink" Target="http://ru.wikipedia.org/wiki/&#1050;&#1072;&#1082;&#1072;&#1086;" TargetMode="External"/><Relationship Id="rId5" Type="http://schemas.openxmlformats.org/officeDocument/2006/relationships/hyperlink" Target="http://www.kedem.ru/serving/" TargetMode="External"/><Relationship Id="rId4" Type="http://schemas.openxmlformats.org/officeDocument/2006/relationships/hyperlink" Target="http://www.vip777.de/salfetki"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53310" y="2204864"/>
            <a:ext cx="7772400" cy="1686049"/>
          </a:xfrm>
        </p:spPr>
        <p:txBody>
          <a:bodyPr>
            <a:normAutofit/>
          </a:bodyPr>
          <a:lstStyle/>
          <a:p>
            <a:r>
              <a:rPr lang="ru-RU" sz="4800" b="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УРОК ПО ТЕХНОЛОГИИ</a:t>
            </a:r>
            <a:br>
              <a:rPr lang="ru-RU" sz="4800" b="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br>
            <a:r>
              <a:rPr lang="ru-RU" sz="4800" b="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5 класс</a:t>
            </a:r>
            <a:endParaRPr lang="ru-RU" sz="4800" b="1"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3707904" y="4725144"/>
            <a:ext cx="4888632" cy="1368152"/>
          </a:xfrm>
        </p:spPr>
        <p:txBody>
          <a:bodyPr>
            <a:noAutofit/>
          </a:bodyPr>
          <a:lstStyle/>
          <a:p>
            <a:pPr algn="r"/>
            <a:r>
              <a:rPr lang="ru-RU" sz="2400" dirty="0" smtClean="0">
                <a:solidFill>
                  <a:schemeClr val="tx1"/>
                </a:solidFill>
                <a:latin typeface="Times New Roman" pitchFamily="18" charset="0"/>
                <a:cs typeface="Times New Roman" pitchFamily="18" charset="0"/>
              </a:rPr>
              <a:t>Енкова Наталья Евгеньевна</a:t>
            </a:r>
          </a:p>
          <a:p>
            <a:pPr algn="r"/>
            <a:r>
              <a:rPr lang="ru-RU" sz="2400" i="1" dirty="0" smtClean="0">
                <a:solidFill>
                  <a:schemeClr val="tx1"/>
                </a:solidFill>
                <a:latin typeface="Times New Roman" pitchFamily="18" charset="0"/>
                <a:cs typeface="Times New Roman" pitchFamily="18" charset="0"/>
              </a:rPr>
              <a:t>учитель технологии </a:t>
            </a:r>
          </a:p>
          <a:p>
            <a:pPr algn="r"/>
            <a:r>
              <a:rPr lang="ru-RU" sz="2400" i="1" dirty="0" smtClean="0">
                <a:solidFill>
                  <a:schemeClr val="tx1"/>
                </a:solidFill>
                <a:latin typeface="Times New Roman" pitchFamily="18" charset="0"/>
                <a:cs typeface="Times New Roman" pitchFamily="18" charset="0"/>
              </a:rPr>
              <a:t>высшей категория</a:t>
            </a:r>
            <a:endParaRPr lang="ru-RU" sz="2400" i="1" dirty="0">
              <a:solidFill>
                <a:schemeClr val="tx1"/>
              </a:solidFill>
              <a:latin typeface="Times New Roman" pitchFamily="18" charset="0"/>
              <a:cs typeface="Times New Roman" pitchFamily="18" charset="0"/>
            </a:endParaRPr>
          </a:p>
        </p:txBody>
      </p:sp>
      <p:sp>
        <p:nvSpPr>
          <p:cNvPr id="4" name="TextBox 3"/>
          <p:cNvSpPr txBox="1"/>
          <p:nvPr/>
        </p:nvSpPr>
        <p:spPr>
          <a:xfrm>
            <a:off x="467544" y="116632"/>
            <a:ext cx="8143932" cy="1015663"/>
          </a:xfrm>
          <a:prstGeom prst="rect">
            <a:avLst/>
          </a:prstGeom>
          <a:noFill/>
        </p:spPr>
        <p:txBody>
          <a:bodyPr wrap="square" rtlCol="0">
            <a:spAutoFit/>
          </a:bodyPr>
          <a:lstStyle/>
          <a:p>
            <a:pPr algn="ctr"/>
            <a:r>
              <a:rPr lang="ru-RU" sz="2000" i="1" dirty="0" smtClean="0">
                <a:latin typeface="Times New Roman" pitchFamily="18" charset="0"/>
                <a:cs typeface="Times New Roman" pitchFamily="18" charset="0"/>
              </a:rPr>
              <a:t>Муниципальное </a:t>
            </a:r>
            <a:r>
              <a:rPr lang="ru-RU" sz="2000" i="1" dirty="0" smtClean="0">
                <a:latin typeface="Times New Roman" pitchFamily="18" charset="0"/>
                <a:cs typeface="Times New Roman" pitchFamily="18" charset="0"/>
              </a:rPr>
              <a:t>бюджетное </a:t>
            </a:r>
            <a:r>
              <a:rPr lang="ru-RU" sz="2000" i="1" dirty="0" smtClean="0">
                <a:latin typeface="Times New Roman" pitchFamily="18" charset="0"/>
                <a:cs typeface="Times New Roman" pitchFamily="18" charset="0"/>
              </a:rPr>
              <a:t>общеобразовательное учреждение</a:t>
            </a:r>
          </a:p>
          <a:p>
            <a:pPr algn="ctr"/>
            <a:r>
              <a:rPr lang="ru-RU" sz="2000" i="1" dirty="0" smtClean="0">
                <a:latin typeface="Times New Roman" pitchFamily="18" charset="0"/>
                <a:cs typeface="Times New Roman" pitchFamily="18" charset="0"/>
              </a:rPr>
              <a:t>«Школа-интернат среднего общего образования»</a:t>
            </a:r>
          </a:p>
          <a:p>
            <a:pPr algn="ctr"/>
            <a:r>
              <a:rPr lang="ru-RU" sz="2000" i="1" dirty="0" smtClean="0">
                <a:latin typeface="Times New Roman" pitchFamily="18" charset="0"/>
                <a:cs typeface="Times New Roman" pitchFamily="18" charset="0"/>
              </a:rPr>
              <a:t>с. Самбург Пуровского района </a:t>
            </a:r>
            <a:endParaRPr lang="ru-RU" sz="2000" i="1" dirty="0">
              <a:latin typeface="Times New Roman" pitchFamily="18" charset="0"/>
              <a:cs typeface="Times New Roman" pitchFamily="18" charset="0"/>
            </a:endParaRPr>
          </a:p>
        </p:txBody>
      </p:sp>
    </p:spTree>
  </p:cSld>
  <p:clrMapOvr>
    <a:masterClrMapping/>
  </p:clrMapOvr>
  <p:transition spd="med">
    <p:pull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980728"/>
          </a:xfrm>
        </p:spPr>
        <p:txBody>
          <a:bodyPr>
            <a:normAutofit/>
          </a:bodyPr>
          <a:lstStyle/>
          <a:p>
            <a:r>
              <a:rPr lang="ru-RU" sz="3200" b="1" i="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Требования к качеству бутербродов</a:t>
            </a:r>
            <a:endParaRPr lang="ru-RU" sz="3200" b="1" i="1"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3" name="Содержимое 2"/>
          <p:cNvSpPr>
            <a:spLocks noGrp="1"/>
          </p:cNvSpPr>
          <p:nvPr>
            <p:ph idx="1"/>
          </p:nvPr>
        </p:nvSpPr>
        <p:spPr>
          <a:xfrm>
            <a:off x="457200" y="1214422"/>
            <a:ext cx="8229600" cy="5143536"/>
          </a:xfrm>
        </p:spPr>
        <p:txBody>
          <a:bodyPr>
            <a:normAutofit fontScale="85000" lnSpcReduction="10000"/>
          </a:bodyPr>
          <a:lstStyle/>
          <a:p>
            <a:pPr algn="just"/>
            <a:r>
              <a:rPr lang="ru-RU" sz="3300" dirty="0" smtClean="0">
                <a:latin typeface="Times New Roman" pitchFamily="18" charset="0"/>
                <a:cs typeface="Times New Roman" pitchFamily="18" charset="0"/>
              </a:rPr>
              <a:t>Бутерброды должны быть приготовлены непосредственно перед подачей.</a:t>
            </a:r>
          </a:p>
          <a:p>
            <a:pPr algn="just"/>
            <a:r>
              <a:rPr lang="ru-RU" sz="3300" dirty="0" smtClean="0">
                <a:latin typeface="Times New Roman" pitchFamily="18" charset="0"/>
                <a:cs typeface="Times New Roman" pitchFamily="18" charset="0"/>
              </a:rPr>
              <a:t>Горячие бутерброды должны быть определённой температуры.</a:t>
            </a:r>
          </a:p>
          <a:p>
            <a:pPr algn="just"/>
            <a:r>
              <a:rPr lang="ru-RU" sz="3300" dirty="0" smtClean="0">
                <a:latin typeface="Times New Roman" pitchFamily="18" charset="0"/>
                <a:cs typeface="Times New Roman" pitchFamily="18" charset="0"/>
              </a:rPr>
              <a:t>Продукты, входящие в состав бутербродов, должны быть свежими.</a:t>
            </a:r>
          </a:p>
          <a:p>
            <a:pPr algn="just"/>
            <a:r>
              <a:rPr lang="ru-RU" sz="3300" dirty="0" smtClean="0">
                <a:latin typeface="Times New Roman" pitchFamily="18" charset="0"/>
                <a:cs typeface="Times New Roman" pitchFamily="18" charset="0"/>
              </a:rPr>
              <a:t>Хлеб не должен быть слишком толстым или тонким.</a:t>
            </a:r>
          </a:p>
          <a:p>
            <a:pPr algn="just"/>
            <a:r>
              <a:rPr lang="ru-RU" sz="3300" dirty="0" smtClean="0">
                <a:latin typeface="Times New Roman" pitchFamily="18" charset="0"/>
                <a:cs typeface="Times New Roman" pitchFamily="18" charset="0"/>
              </a:rPr>
              <a:t>Хлеб должен быть полностью покрыт продуктами.</a:t>
            </a:r>
          </a:p>
          <a:p>
            <a:pPr algn="just">
              <a:buNone/>
            </a:pPr>
            <a:r>
              <a:rPr lang="ru-RU" sz="3300" dirty="0" smtClean="0">
                <a:latin typeface="Times New Roman" pitchFamily="18" charset="0"/>
                <a:cs typeface="Times New Roman" pitchFamily="18" charset="0"/>
              </a:rPr>
              <a:t>		</a:t>
            </a:r>
            <a:r>
              <a:rPr lang="ru-RU" sz="3300" b="1" i="1" dirty="0" smtClean="0">
                <a:latin typeface="Times New Roman" pitchFamily="18" charset="0"/>
                <a:cs typeface="Times New Roman" pitchFamily="18" charset="0"/>
              </a:rPr>
              <a:t>Срок хранения бутербродов в холодильнике при температуре 4-8°С 3 часа.</a:t>
            </a:r>
          </a:p>
          <a:p>
            <a:pPr algn="just"/>
            <a:endParaRPr lang="ru-RU" dirty="0"/>
          </a:p>
        </p:txBody>
      </p:sp>
    </p:spTree>
  </p:cSld>
  <p:clrMapOvr>
    <a:masterClrMapping/>
  </p:clrMapOvr>
  <p:transition spd="med">
    <p:pull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anim calcmode="lin" valueType="num">
                                      <p:cBhvr>
                                        <p:cTn id="8" dur="2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8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0" dur="200" accel="100000" fill="hold">
                                          <p:stCondLst>
                                            <p:cond delay="18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par>
                          <p:cTn id="11" fill="hold">
                            <p:stCondLst>
                              <p:cond delay="2000"/>
                            </p:stCondLst>
                            <p:childTnLst>
                              <p:par>
                                <p:cTn id="12" presetID="37" presetClass="entr" presetSubtype="0" fill="hold" grpId="0" nodeType="after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2000"/>
                                        <p:tgtEl>
                                          <p:spTgt spid="3">
                                            <p:txEl>
                                              <p:pRg st="1" end="1"/>
                                            </p:txEl>
                                          </p:spTgt>
                                        </p:tgtEl>
                                      </p:cBhvr>
                                    </p:animEffect>
                                    <p:anim calcmode="lin" valueType="num">
                                      <p:cBhvr>
                                        <p:cTn id="15" dur="2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8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17" dur="200" accel="100000" fill="hold">
                                          <p:stCondLst>
                                            <p:cond delay="1800"/>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par>
                          <p:cTn id="18" fill="hold">
                            <p:stCondLst>
                              <p:cond delay="4000"/>
                            </p:stCondLst>
                            <p:childTnLst>
                              <p:par>
                                <p:cTn id="19" presetID="37" presetClass="entr" presetSubtype="0" fill="hold" grpId="0" nodeType="after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2000"/>
                                        <p:tgtEl>
                                          <p:spTgt spid="3">
                                            <p:txEl>
                                              <p:pRg st="2" end="2"/>
                                            </p:txEl>
                                          </p:spTgt>
                                        </p:tgtEl>
                                      </p:cBhvr>
                                    </p:animEffect>
                                    <p:anim calcmode="lin" valueType="num">
                                      <p:cBhvr>
                                        <p:cTn id="22" dur="2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8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24" dur="200" accel="100000" fill="hold">
                                          <p:stCondLst>
                                            <p:cond delay="1800"/>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par>
                          <p:cTn id="25" fill="hold">
                            <p:stCondLst>
                              <p:cond delay="6000"/>
                            </p:stCondLst>
                            <p:childTnLst>
                              <p:par>
                                <p:cTn id="26" presetID="37" presetClass="entr" presetSubtype="0" fill="hold" grpId="0" nodeType="after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2000"/>
                                        <p:tgtEl>
                                          <p:spTgt spid="3">
                                            <p:txEl>
                                              <p:pRg st="3" end="3"/>
                                            </p:txEl>
                                          </p:spTgt>
                                        </p:tgtEl>
                                      </p:cBhvr>
                                    </p:animEffect>
                                    <p:anim calcmode="lin" valueType="num">
                                      <p:cBhvr>
                                        <p:cTn id="29" dur="2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800" decel="100000" fill="hold"/>
                                        <p:tgtEl>
                                          <p:spTgt spid="3">
                                            <p:txEl>
                                              <p:pRg st="3" end="3"/>
                                            </p:txEl>
                                          </p:spTgt>
                                        </p:tgtEl>
                                        <p:attrNameLst>
                                          <p:attrName>ppt_y</p:attrName>
                                        </p:attrNameLst>
                                      </p:cBhvr>
                                      <p:tavLst>
                                        <p:tav tm="0">
                                          <p:val>
                                            <p:strVal val="#ppt_y+1"/>
                                          </p:val>
                                        </p:tav>
                                        <p:tav tm="100000">
                                          <p:val>
                                            <p:strVal val="#ppt_y-.03"/>
                                          </p:val>
                                        </p:tav>
                                      </p:tavLst>
                                    </p:anim>
                                    <p:anim calcmode="lin" valueType="num">
                                      <p:cBhvr>
                                        <p:cTn id="31" dur="200" accel="100000" fill="hold">
                                          <p:stCondLst>
                                            <p:cond delay="1800"/>
                                          </p:stCondLst>
                                        </p:cTn>
                                        <p:tgtEl>
                                          <p:spTgt spid="3">
                                            <p:txEl>
                                              <p:pRg st="3" end="3"/>
                                            </p:txEl>
                                          </p:spTgt>
                                        </p:tgtEl>
                                        <p:attrNameLst>
                                          <p:attrName>ppt_y</p:attrName>
                                        </p:attrNameLst>
                                      </p:cBhvr>
                                      <p:tavLst>
                                        <p:tav tm="0">
                                          <p:val>
                                            <p:strVal val="#ppt_y-.03"/>
                                          </p:val>
                                        </p:tav>
                                        <p:tav tm="100000">
                                          <p:val>
                                            <p:strVal val="#ppt_y"/>
                                          </p:val>
                                        </p:tav>
                                      </p:tavLst>
                                    </p:anim>
                                  </p:childTnLst>
                                </p:cTn>
                              </p:par>
                            </p:childTnLst>
                          </p:cTn>
                        </p:par>
                        <p:par>
                          <p:cTn id="32" fill="hold">
                            <p:stCondLst>
                              <p:cond delay="8000"/>
                            </p:stCondLst>
                            <p:childTnLst>
                              <p:par>
                                <p:cTn id="33" presetID="37" presetClass="entr" presetSubtype="0" fill="hold" grpId="0" nodeType="after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2000"/>
                                        <p:tgtEl>
                                          <p:spTgt spid="3">
                                            <p:txEl>
                                              <p:pRg st="4" end="4"/>
                                            </p:txEl>
                                          </p:spTgt>
                                        </p:tgtEl>
                                      </p:cBhvr>
                                    </p:animEffect>
                                    <p:anim calcmode="lin" valueType="num">
                                      <p:cBhvr>
                                        <p:cTn id="36" dur="2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800" decel="100000" fill="hold"/>
                                        <p:tgtEl>
                                          <p:spTgt spid="3">
                                            <p:txEl>
                                              <p:pRg st="4" end="4"/>
                                            </p:txEl>
                                          </p:spTgt>
                                        </p:tgtEl>
                                        <p:attrNameLst>
                                          <p:attrName>ppt_y</p:attrName>
                                        </p:attrNameLst>
                                      </p:cBhvr>
                                      <p:tavLst>
                                        <p:tav tm="0">
                                          <p:val>
                                            <p:strVal val="#ppt_y+1"/>
                                          </p:val>
                                        </p:tav>
                                        <p:tav tm="100000">
                                          <p:val>
                                            <p:strVal val="#ppt_y-.03"/>
                                          </p:val>
                                        </p:tav>
                                      </p:tavLst>
                                    </p:anim>
                                    <p:anim calcmode="lin" valueType="num">
                                      <p:cBhvr>
                                        <p:cTn id="38" dur="200" accel="100000" fill="hold">
                                          <p:stCondLst>
                                            <p:cond delay="1800"/>
                                          </p:stCondLst>
                                        </p:cTn>
                                        <p:tgtEl>
                                          <p:spTgt spid="3">
                                            <p:txEl>
                                              <p:pRg st="4" end="4"/>
                                            </p:txEl>
                                          </p:spTgt>
                                        </p:tgtEl>
                                        <p:attrNameLst>
                                          <p:attrName>ppt_y</p:attrName>
                                        </p:attrNameLst>
                                      </p:cBhvr>
                                      <p:tavLst>
                                        <p:tav tm="0">
                                          <p:val>
                                            <p:strVal val="#ppt_y-.03"/>
                                          </p:val>
                                        </p:tav>
                                        <p:tav tm="100000">
                                          <p:val>
                                            <p:strVal val="#ppt_y"/>
                                          </p:val>
                                        </p:tav>
                                      </p:tavLst>
                                    </p:anim>
                                  </p:childTnLst>
                                </p:cTn>
                              </p:par>
                            </p:childTnLst>
                          </p:cTn>
                        </p:par>
                        <p:par>
                          <p:cTn id="39" fill="hold">
                            <p:stCondLst>
                              <p:cond delay="10000"/>
                            </p:stCondLst>
                            <p:childTnLst>
                              <p:par>
                                <p:cTn id="40" presetID="37" presetClass="entr" presetSubtype="0" fill="hold" grpId="0" nodeType="after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2000"/>
                                        <p:tgtEl>
                                          <p:spTgt spid="3">
                                            <p:txEl>
                                              <p:pRg st="5" end="5"/>
                                            </p:txEl>
                                          </p:spTgt>
                                        </p:tgtEl>
                                      </p:cBhvr>
                                    </p:animEffect>
                                    <p:anim calcmode="lin" valueType="num">
                                      <p:cBhvr>
                                        <p:cTn id="43" dur="2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800" decel="100000" fill="hold"/>
                                        <p:tgtEl>
                                          <p:spTgt spid="3">
                                            <p:txEl>
                                              <p:pRg st="5" end="5"/>
                                            </p:txEl>
                                          </p:spTgt>
                                        </p:tgtEl>
                                        <p:attrNameLst>
                                          <p:attrName>ppt_y</p:attrName>
                                        </p:attrNameLst>
                                      </p:cBhvr>
                                      <p:tavLst>
                                        <p:tav tm="0">
                                          <p:val>
                                            <p:strVal val="#ppt_y+1"/>
                                          </p:val>
                                        </p:tav>
                                        <p:tav tm="100000">
                                          <p:val>
                                            <p:strVal val="#ppt_y-.03"/>
                                          </p:val>
                                        </p:tav>
                                      </p:tavLst>
                                    </p:anim>
                                    <p:anim calcmode="lin" valueType="num">
                                      <p:cBhvr>
                                        <p:cTn id="45" dur="200" accel="100000" fill="hold">
                                          <p:stCondLst>
                                            <p:cond delay="1800"/>
                                          </p:stCondLst>
                                        </p:cTn>
                                        <p:tgtEl>
                                          <p:spTgt spid="3">
                                            <p:txEl>
                                              <p:pRg st="5" end="5"/>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620688"/>
            <a:ext cx="8858280" cy="1143000"/>
          </a:xfrm>
        </p:spPr>
        <p:txBody>
          <a:bodyPr>
            <a:normAutofit fontScale="90000"/>
          </a:bodyPr>
          <a:lstStyle/>
          <a:p>
            <a:r>
              <a:rPr lang="ru-RU" sz="3600" b="1" i="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К определениям бутербродов слева в таблице подберите правильные названия справа</a:t>
            </a:r>
            <a:endParaRPr lang="ru-RU" sz="3600" b="1" i="1"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endParaRPr>
          </a:p>
        </p:txBody>
      </p:sp>
      <p:graphicFrame>
        <p:nvGraphicFramePr>
          <p:cNvPr id="10" name="Содержимое 9"/>
          <p:cNvGraphicFramePr>
            <a:graphicFrameLocks noGrp="1"/>
          </p:cNvGraphicFramePr>
          <p:nvPr>
            <p:ph idx="1"/>
          </p:nvPr>
        </p:nvGraphicFramePr>
        <p:xfrm>
          <a:off x="323528" y="1988840"/>
          <a:ext cx="8501121" cy="3958461"/>
        </p:xfrm>
        <a:graphic>
          <a:graphicData uri="http://schemas.openxmlformats.org/drawingml/2006/table">
            <a:tbl>
              <a:tblPr firstRow="1" bandRow="1">
                <a:tableStyleId>{5C22544A-7EE6-4342-B048-85BDC9FD1C3A}</a:tableStyleId>
              </a:tblPr>
              <a:tblGrid>
                <a:gridCol w="757949"/>
                <a:gridCol w="3528330"/>
                <a:gridCol w="2143140"/>
                <a:gridCol w="2071702"/>
              </a:tblGrid>
              <a:tr h="1014093">
                <a:tc>
                  <a:txBody>
                    <a:bodyPr/>
                    <a:lstStyle/>
                    <a:p>
                      <a:pPr algn="ctr">
                        <a:lnSpc>
                          <a:spcPct val="115000"/>
                        </a:lnSpc>
                        <a:spcAft>
                          <a:spcPts val="0"/>
                        </a:spcAft>
                      </a:pPr>
                      <a:r>
                        <a:rPr lang="ru-RU" sz="2800" b="1" dirty="0" smtClean="0">
                          <a:latin typeface="Times New Roman"/>
                          <a:ea typeface="Times New Roman"/>
                        </a:rPr>
                        <a:t>№ </a:t>
                      </a:r>
                      <a:endParaRPr lang="ru-RU" sz="2800" dirty="0">
                        <a:latin typeface="Times New Roman"/>
                        <a:ea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ru-RU" sz="2800" b="1" dirty="0">
                          <a:latin typeface="Times New Roman"/>
                          <a:ea typeface="Times New Roman"/>
                        </a:rPr>
                        <a:t>Определение</a:t>
                      </a:r>
                      <a:endParaRPr lang="ru-RU" sz="2800" dirty="0">
                        <a:latin typeface="Times New Roman"/>
                        <a:ea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ru-RU" sz="2800" b="1" dirty="0" smtClean="0">
                          <a:latin typeface="Times New Roman"/>
                          <a:ea typeface="Times New Roman"/>
                        </a:rPr>
                        <a:t>Условное обозначение</a:t>
                      </a:r>
                      <a:endParaRPr lang="ru-RU" sz="2800" dirty="0">
                        <a:latin typeface="Times New Roman"/>
                        <a:ea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ru-RU" sz="2800" b="1" dirty="0">
                          <a:latin typeface="Times New Roman"/>
                          <a:ea typeface="Times New Roman"/>
                        </a:rPr>
                        <a:t>Название</a:t>
                      </a:r>
                      <a:endParaRPr lang="ru-RU" sz="2800" dirty="0">
                        <a:latin typeface="Times New Roman"/>
                        <a:ea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lnSpc>
                          <a:spcPct val="115000"/>
                        </a:lnSpc>
                        <a:spcAft>
                          <a:spcPts val="0"/>
                        </a:spcAft>
                      </a:pPr>
                      <a:r>
                        <a:rPr lang="ru-RU" sz="2800" dirty="0">
                          <a:latin typeface="Times New Roman"/>
                          <a:ea typeface="Times New Roman"/>
                        </a:rPr>
                        <a:t>1</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ru-RU" sz="2800" dirty="0">
                          <a:latin typeface="Times New Roman"/>
                          <a:ea typeface="Times New Roman"/>
                        </a:rPr>
                        <a:t>Бутерброд, в котором виден продукт</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ru-RU" sz="2800" b="1" dirty="0">
                          <a:latin typeface="Times New Roman"/>
                          <a:ea typeface="Times New Roman"/>
                        </a:rPr>
                        <a:t>А</a:t>
                      </a:r>
                      <a:endParaRPr lang="ru-RU" sz="2800" dirty="0">
                        <a:latin typeface="Times New Roman"/>
                        <a:ea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ru-RU" sz="2800">
                          <a:latin typeface="Times New Roman"/>
                          <a:ea typeface="Times New Roman"/>
                        </a:rPr>
                        <a:t>Сандвич</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lnSpc>
                          <a:spcPct val="115000"/>
                        </a:lnSpc>
                        <a:spcAft>
                          <a:spcPts val="0"/>
                        </a:spcAft>
                      </a:pPr>
                      <a:r>
                        <a:rPr lang="ru-RU" sz="2800">
                          <a:latin typeface="Times New Roman"/>
                          <a:ea typeface="Times New Roman"/>
                        </a:rPr>
                        <a:t>2</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ru-RU" sz="2800" dirty="0">
                          <a:latin typeface="Times New Roman"/>
                          <a:ea typeface="Times New Roman"/>
                        </a:rPr>
                        <a:t>Бутерброд, в котором продукт не виден</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ru-RU" sz="2800" b="1" dirty="0">
                          <a:latin typeface="Times New Roman"/>
                          <a:ea typeface="Times New Roman"/>
                        </a:rPr>
                        <a:t>Б</a:t>
                      </a:r>
                      <a:endParaRPr lang="ru-RU" sz="2800" dirty="0">
                        <a:latin typeface="Times New Roman"/>
                        <a:ea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ru-RU" sz="2800">
                          <a:latin typeface="Times New Roman"/>
                          <a:ea typeface="Times New Roman"/>
                        </a:rPr>
                        <a:t>Канапе</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lnSpc>
                          <a:spcPct val="115000"/>
                        </a:lnSpc>
                        <a:spcAft>
                          <a:spcPts val="0"/>
                        </a:spcAft>
                      </a:pPr>
                      <a:r>
                        <a:rPr lang="ru-RU" sz="2800">
                          <a:latin typeface="Times New Roman"/>
                          <a:ea typeface="Times New Roman"/>
                        </a:rPr>
                        <a:t>3</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ru-RU" sz="2800" dirty="0">
                          <a:latin typeface="Times New Roman"/>
                          <a:ea typeface="Times New Roman"/>
                        </a:rPr>
                        <a:t>Бутерброд, имеющий небольшой размер</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ru-RU" sz="2800" b="1" dirty="0">
                          <a:latin typeface="Times New Roman"/>
                          <a:ea typeface="Times New Roman"/>
                        </a:rPr>
                        <a:t>В</a:t>
                      </a:r>
                      <a:endParaRPr lang="ru-RU" sz="2800" dirty="0">
                        <a:latin typeface="Times New Roman"/>
                        <a:ea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ru-RU" sz="2800" dirty="0">
                          <a:latin typeface="Times New Roman"/>
                          <a:ea typeface="Times New Roman"/>
                        </a:rPr>
                        <a:t>Открытый бутерброд</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4" name="TextBox 3"/>
          <p:cNvSpPr txBox="1"/>
          <p:nvPr/>
        </p:nvSpPr>
        <p:spPr>
          <a:xfrm>
            <a:off x="0" y="0"/>
            <a:ext cx="2116285" cy="523220"/>
          </a:xfrm>
          <a:prstGeom prst="rect">
            <a:avLst/>
          </a:prstGeom>
          <a:noFill/>
        </p:spPr>
        <p:txBody>
          <a:bodyPr wrap="none" rtlCol="0">
            <a:spAutoFit/>
          </a:bodyPr>
          <a:lstStyle/>
          <a:p>
            <a:r>
              <a:rPr lang="ru-RU" sz="2800" i="1" u="sng" dirty="0" smtClean="0">
                <a:latin typeface="Times New Roman" pitchFamily="18" charset="0"/>
                <a:cs typeface="Times New Roman" pitchFamily="18" charset="0"/>
              </a:rPr>
              <a:t>Задание № 3</a:t>
            </a:r>
            <a:endParaRPr lang="ru-RU" sz="2800" i="1" u="sng" dirty="0">
              <a:latin typeface="Times New Roman" pitchFamily="18" charset="0"/>
              <a:cs typeface="Times New Roman" pitchFamily="18" charset="0"/>
            </a:endParaRPr>
          </a:p>
        </p:txBody>
      </p:sp>
    </p:spTree>
  </p:cSld>
  <p:clrMapOvr>
    <a:masterClrMapping/>
  </p:clrMapOvr>
  <p:transition spd="med">
    <p:pull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57166"/>
            <a:ext cx="8229600" cy="6072230"/>
          </a:xfrm>
        </p:spPr>
        <p:txBody>
          <a:bodyPr/>
          <a:lstStyle/>
          <a:p>
            <a:pPr>
              <a:buNone/>
            </a:pPr>
            <a:r>
              <a:rPr lang="ru-RU" b="1" i="1"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b="1" i="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Горячие напитки</a:t>
            </a:r>
          </a:p>
          <a:p>
            <a:pPr algn="just">
              <a:buNone/>
            </a:pPr>
            <a:endParaRPr lang="ru-RU" dirty="0">
              <a:latin typeface="Times New Roman" pitchFamily="18" charset="0"/>
              <a:cs typeface="Times New Roman" pitchFamily="18" charset="0"/>
            </a:endParaRPr>
          </a:p>
        </p:txBody>
      </p:sp>
      <p:sp>
        <p:nvSpPr>
          <p:cNvPr id="5" name="TextBox 4"/>
          <p:cNvSpPr txBox="1"/>
          <p:nvPr/>
        </p:nvSpPr>
        <p:spPr>
          <a:xfrm>
            <a:off x="2714613" y="2786058"/>
            <a:ext cx="5929354" cy="1846659"/>
          </a:xfrm>
          <a:prstGeom prst="rect">
            <a:avLst/>
          </a:prstGeom>
          <a:noFill/>
        </p:spPr>
        <p:txBody>
          <a:bodyPr wrap="square" rtlCol="0">
            <a:spAutoFit/>
          </a:bodyPr>
          <a:lstStyle/>
          <a:p>
            <a:pPr algn="just"/>
            <a:r>
              <a:rPr lang="ru-RU" sz="2400" b="1" i="1" dirty="0" smtClean="0">
                <a:effectLst>
                  <a:outerShdw blurRad="38100" dist="38100" dir="2700000" algn="tl">
                    <a:srgbClr val="000000">
                      <a:alpha val="43137"/>
                    </a:srgbClr>
                  </a:outerShdw>
                </a:effectLst>
                <a:latin typeface="Times New Roman" pitchFamily="18" charset="0"/>
                <a:cs typeface="Times New Roman" pitchFamily="18" charset="0"/>
              </a:rPr>
              <a:t>Кофе</a:t>
            </a:r>
            <a:r>
              <a:rPr lang="ru-RU" sz="2400" dirty="0" smtClean="0">
                <a:latin typeface="Times New Roman" pitchFamily="18" charset="0"/>
                <a:cs typeface="Times New Roman" pitchFamily="18" charset="0"/>
              </a:rPr>
              <a:t> — напиток, изготавливаемый из жареных зёрен кофейного дерева. Благодаря содержанию кофеина оказывает стимулирующее действие.</a:t>
            </a:r>
          </a:p>
          <a:p>
            <a:endParaRPr lang="ru-RU" dirty="0"/>
          </a:p>
        </p:txBody>
      </p:sp>
      <p:sp>
        <p:nvSpPr>
          <p:cNvPr id="7" name="TextBox 6"/>
          <p:cNvSpPr txBox="1"/>
          <p:nvPr/>
        </p:nvSpPr>
        <p:spPr>
          <a:xfrm>
            <a:off x="214283" y="928670"/>
            <a:ext cx="6143667" cy="1569660"/>
          </a:xfrm>
          <a:prstGeom prst="rect">
            <a:avLst/>
          </a:prstGeom>
          <a:noFill/>
        </p:spPr>
        <p:txBody>
          <a:bodyPr wrap="square" rtlCol="0">
            <a:spAutoFit/>
          </a:bodyPr>
          <a:lstStyle/>
          <a:p>
            <a:pPr algn="just"/>
            <a:r>
              <a:rPr lang="ru-RU" sz="2400" b="1" i="1" dirty="0" smtClean="0">
                <a:effectLst>
                  <a:outerShdw blurRad="38100" dist="38100" dir="2700000" algn="tl">
                    <a:srgbClr val="000000">
                      <a:alpha val="43137"/>
                    </a:srgbClr>
                  </a:outerShdw>
                </a:effectLst>
                <a:latin typeface="Times New Roman" pitchFamily="18" charset="0"/>
                <a:cs typeface="Times New Roman" pitchFamily="18" charset="0"/>
              </a:rPr>
              <a:t>Чай </a:t>
            </a:r>
            <a:r>
              <a:rPr lang="ru-RU" sz="2400" dirty="0" smtClean="0">
                <a:latin typeface="Times New Roman" pitchFamily="18" charset="0"/>
                <a:cs typeface="Times New Roman" pitchFamily="18" charset="0"/>
              </a:rPr>
              <a:t>– тонизирующий напиток, обладающий высокими вкусовыми и ароматическими свойствами. Он придаёт ощущение бодрости, улучшает пищеварение.</a:t>
            </a:r>
            <a:endParaRPr lang="ru-RU" sz="2400" dirty="0">
              <a:latin typeface="Times New Roman" pitchFamily="18" charset="0"/>
              <a:cs typeface="Times New Roman" pitchFamily="18" charset="0"/>
            </a:endParaRPr>
          </a:p>
        </p:txBody>
      </p:sp>
      <p:sp>
        <p:nvSpPr>
          <p:cNvPr id="9" name="TextBox 8"/>
          <p:cNvSpPr txBox="1"/>
          <p:nvPr/>
        </p:nvSpPr>
        <p:spPr>
          <a:xfrm>
            <a:off x="214282" y="4786322"/>
            <a:ext cx="5293822" cy="2308324"/>
          </a:xfrm>
          <a:prstGeom prst="rect">
            <a:avLst/>
          </a:prstGeom>
          <a:noFill/>
        </p:spPr>
        <p:txBody>
          <a:bodyPr wrap="square" rtlCol="0">
            <a:spAutoFit/>
          </a:bodyPr>
          <a:lstStyle/>
          <a:p>
            <a:pPr algn="just"/>
            <a:r>
              <a:rPr lang="ru-RU" sz="2400" b="1" i="1" dirty="0" smtClean="0">
                <a:effectLst>
                  <a:outerShdw blurRad="38100" dist="38100" dir="2700000" algn="tl">
                    <a:srgbClr val="000000">
                      <a:alpha val="43137"/>
                    </a:srgbClr>
                  </a:outerShdw>
                </a:effectLst>
                <a:latin typeface="Times New Roman" pitchFamily="18" charset="0"/>
                <a:cs typeface="Times New Roman" pitchFamily="18" charset="0"/>
              </a:rPr>
              <a:t>Какао</a:t>
            </a:r>
            <a:r>
              <a:rPr lang="ru-RU" sz="2400" dirty="0" smtClean="0">
                <a:latin typeface="Times New Roman" pitchFamily="18" charset="0"/>
                <a:cs typeface="Times New Roman" pitchFamily="18" charset="0"/>
              </a:rPr>
              <a:t> - питательный и вкусный напиток, полезный детям, порошок получают в результате переработки какао – бобов -  семян тропического древа какао. </a:t>
            </a:r>
          </a:p>
          <a:p>
            <a:r>
              <a:rPr lang="ru-RU" sz="2400" dirty="0" smtClean="0">
                <a:latin typeface="Times New Roman" pitchFamily="18" charset="0"/>
                <a:cs typeface="Times New Roman" pitchFamily="18" charset="0"/>
              </a:rPr>
              <a:t> </a:t>
            </a:r>
            <a:endParaRPr lang="ru-RU" sz="2400" dirty="0">
              <a:latin typeface="Times New Roman" pitchFamily="18" charset="0"/>
              <a:cs typeface="Times New Roman" pitchFamily="18" charset="0"/>
            </a:endParaRPr>
          </a:p>
        </p:txBody>
      </p:sp>
      <p:pic>
        <p:nvPicPr>
          <p:cNvPr id="2050" name="Picture 2"/>
          <p:cNvPicPr>
            <a:picLocks noChangeAspect="1" noChangeArrowheads="1"/>
          </p:cNvPicPr>
          <p:nvPr/>
        </p:nvPicPr>
        <p:blipFill>
          <a:blip r:embed="rId2" cstate="print"/>
          <a:srcRect/>
          <a:stretch>
            <a:fillRect/>
          </a:stretch>
        </p:blipFill>
        <p:spPr bwMode="auto">
          <a:xfrm>
            <a:off x="6372200" y="476672"/>
            <a:ext cx="2481262" cy="200501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2051" name="Picture 3"/>
          <p:cNvPicPr>
            <a:picLocks noChangeAspect="1" noChangeArrowheads="1"/>
          </p:cNvPicPr>
          <p:nvPr/>
        </p:nvPicPr>
        <p:blipFill>
          <a:blip r:embed="rId3" cstate="print"/>
          <a:srcRect/>
          <a:stretch>
            <a:fillRect/>
          </a:stretch>
        </p:blipFill>
        <p:spPr bwMode="auto">
          <a:xfrm>
            <a:off x="395536" y="2636912"/>
            <a:ext cx="2292350" cy="18351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2052" name="Picture 4"/>
          <p:cNvPicPr>
            <a:picLocks noChangeAspect="1" noChangeArrowheads="1"/>
          </p:cNvPicPr>
          <p:nvPr/>
        </p:nvPicPr>
        <p:blipFill>
          <a:blip r:embed="rId4" cstate="print"/>
          <a:srcRect/>
          <a:stretch>
            <a:fillRect/>
          </a:stretch>
        </p:blipFill>
        <p:spPr bwMode="auto">
          <a:xfrm>
            <a:off x="5724128" y="4509120"/>
            <a:ext cx="3049430" cy="187220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spd="med">
    <p:pull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anim calcmode="lin" valueType="num">
                                      <p:cBhvr>
                                        <p:cTn id="8" dur="2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8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0" dur="200" accel="100000" fill="hold">
                                          <p:stCondLst>
                                            <p:cond delay="18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par>
                          <p:cTn id="11" fill="hold">
                            <p:stCondLst>
                              <p:cond delay="2000"/>
                            </p:stCondLst>
                            <p:childTnLst>
                              <p:par>
                                <p:cTn id="12" presetID="37"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2000"/>
                                        <p:tgtEl>
                                          <p:spTgt spid="7"/>
                                        </p:tgtEl>
                                      </p:cBhvr>
                                    </p:animEffect>
                                    <p:anim calcmode="lin" valueType="num">
                                      <p:cBhvr>
                                        <p:cTn id="15" dur="2000" fill="hold"/>
                                        <p:tgtEl>
                                          <p:spTgt spid="7"/>
                                        </p:tgtEl>
                                        <p:attrNameLst>
                                          <p:attrName>ppt_x</p:attrName>
                                        </p:attrNameLst>
                                      </p:cBhvr>
                                      <p:tavLst>
                                        <p:tav tm="0">
                                          <p:val>
                                            <p:strVal val="#ppt_x"/>
                                          </p:val>
                                        </p:tav>
                                        <p:tav tm="100000">
                                          <p:val>
                                            <p:strVal val="#ppt_x"/>
                                          </p:val>
                                        </p:tav>
                                      </p:tavLst>
                                    </p:anim>
                                    <p:anim calcmode="lin" valueType="num">
                                      <p:cBhvr>
                                        <p:cTn id="16" dur="1800" decel="100000" fill="hold"/>
                                        <p:tgtEl>
                                          <p:spTgt spid="7"/>
                                        </p:tgtEl>
                                        <p:attrNameLst>
                                          <p:attrName>ppt_y</p:attrName>
                                        </p:attrNameLst>
                                      </p:cBhvr>
                                      <p:tavLst>
                                        <p:tav tm="0">
                                          <p:val>
                                            <p:strVal val="#ppt_y+1"/>
                                          </p:val>
                                        </p:tav>
                                        <p:tav tm="100000">
                                          <p:val>
                                            <p:strVal val="#ppt_y-.03"/>
                                          </p:val>
                                        </p:tav>
                                      </p:tavLst>
                                    </p:anim>
                                    <p:anim calcmode="lin" valueType="num">
                                      <p:cBhvr>
                                        <p:cTn id="17" dur="200" accel="100000" fill="hold">
                                          <p:stCondLst>
                                            <p:cond delay="1800"/>
                                          </p:stCondLst>
                                        </p:cTn>
                                        <p:tgtEl>
                                          <p:spTgt spid="7"/>
                                        </p:tgtEl>
                                        <p:attrNameLst>
                                          <p:attrName>ppt_y</p:attrName>
                                        </p:attrNameLst>
                                      </p:cBhvr>
                                      <p:tavLst>
                                        <p:tav tm="0">
                                          <p:val>
                                            <p:strVal val="#ppt_y-.03"/>
                                          </p:val>
                                        </p:tav>
                                        <p:tav tm="100000">
                                          <p:val>
                                            <p:strVal val="#ppt_y"/>
                                          </p:val>
                                        </p:tav>
                                      </p:tavLst>
                                    </p:anim>
                                  </p:childTnLst>
                                </p:cTn>
                              </p:par>
                            </p:childTnLst>
                          </p:cTn>
                        </p:par>
                        <p:par>
                          <p:cTn id="18" fill="hold">
                            <p:stCondLst>
                              <p:cond delay="4000"/>
                            </p:stCondLst>
                            <p:childTnLst>
                              <p:par>
                                <p:cTn id="19" presetID="8" presetClass="entr" presetSubtype="16" fill="hold" nodeType="afterEffect">
                                  <p:stCondLst>
                                    <p:cond delay="0"/>
                                  </p:stCondLst>
                                  <p:childTnLst>
                                    <p:set>
                                      <p:cBhvr>
                                        <p:cTn id="20" dur="1" fill="hold">
                                          <p:stCondLst>
                                            <p:cond delay="0"/>
                                          </p:stCondLst>
                                        </p:cTn>
                                        <p:tgtEl>
                                          <p:spTgt spid="2050"/>
                                        </p:tgtEl>
                                        <p:attrNameLst>
                                          <p:attrName>style.visibility</p:attrName>
                                        </p:attrNameLst>
                                      </p:cBhvr>
                                      <p:to>
                                        <p:strVal val="visible"/>
                                      </p:to>
                                    </p:set>
                                    <p:animEffect transition="in" filter="diamond(in)">
                                      <p:cBhvr>
                                        <p:cTn id="21" dur="2000"/>
                                        <p:tgtEl>
                                          <p:spTgt spid="2050"/>
                                        </p:tgtEl>
                                      </p:cBhvr>
                                    </p:animEffect>
                                  </p:childTnLst>
                                </p:cTn>
                              </p:par>
                            </p:childTnLst>
                          </p:cTn>
                        </p:par>
                      </p:childTnLst>
                    </p:cTn>
                  </p:par>
                  <p:par>
                    <p:cTn id="22" fill="hold">
                      <p:stCondLst>
                        <p:cond delay="indefinite"/>
                      </p:stCondLst>
                      <p:childTnLst>
                        <p:par>
                          <p:cTn id="23" fill="hold">
                            <p:stCondLst>
                              <p:cond delay="0"/>
                            </p:stCondLst>
                            <p:childTnLst>
                              <p:par>
                                <p:cTn id="24" presetID="37" presetClass="entr" presetSubtype="0" fill="hold" grpId="0" nodeType="click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fade">
                                      <p:cBhvr>
                                        <p:cTn id="26" dur="2000"/>
                                        <p:tgtEl>
                                          <p:spTgt spid="5"/>
                                        </p:tgtEl>
                                      </p:cBhvr>
                                    </p:animEffect>
                                    <p:anim calcmode="lin" valueType="num">
                                      <p:cBhvr>
                                        <p:cTn id="27" dur="2000" fill="hold"/>
                                        <p:tgtEl>
                                          <p:spTgt spid="5"/>
                                        </p:tgtEl>
                                        <p:attrNameLst>
                                          <p:attrName>ppt_x</p:attrName>
                                        </p:attrNameLst>
                                      </p:cBhvr>
                                      <p:tavLst>
                                        <p:tav tm="0">
                                          <p:val>
                                            <p:strVal val="#ppt_x"/>
                                          </p:val>
                                        </p:tav>
                                        <p:tav tm="100000">
                                          <p:val>
                                            <p:strVal val="#ppt_x"/>
                                          </p:val>
                                        </p:tav>
                                      </p:tavLst>
                                    </p:anim>
                                    <p:anim calcmode="lin" valueType="num">
                                      <p:cBhvr>
                                        <p:cTn id="28" dur="1800" decel="100000" fill="hold"/>
                                        <p:tgtEl>
                                          <p:spTgt spid="5"/>
                                        </p:tgtEl>
                                        <p:attrNameLst>
                                          <p:attrName>ppt_y</p:attrName>
                                        </p:attrNameLst>
                                      </p:cBhvr>
                                      <p:tavLst>
                                        <p:tav tm="0">
                                          <p:val>
                                            <p:strVal val="#ppt_y+1"/>
                                          </p:val>
                                        </p:tav>
                                        <p:tav tm="100000">
                                          <p:val>
                                            <p:strVal val="#ppt_y-.03"/>
                                          </p:val>
                                        </p:tav>
                                      </p:tavLst>
                                    </p:anim>
                                    <p:anim calcmode="lin" valueType="num">
                                      <p:cBhvr>
                                        <p:cTn id="29" dur="200" accel="100000" fill="hold">
                                          <p:stCondLst>
                                            <p:cond delay="1800"/>
                                          </p:stCondLst>
                                        </p:cTn>
                                        <p:tgtEl>
                                          <p:spTgt spid="5"/>
                                        </p:tgtEl>
                                        <p:attrNameLst>
                                          <p:attrName>ppt_y</p:attrName>
                                        </p:attrNameLst>
                                      </p:cBhvr>
                                      <p:tavLst>
                                        <p:tav tm="0">
                                          <p:val>
                                            <p:strVal val="#ppt_y-.03"/>
                                          </p:val>
                                        </p:tav>
                                        <p:tav tm="100000">
                                          <p:val>
                                            <p:strVal val="#ppt_y"/>
                                          </p:val>
                                        </p:tav>
                                      </p:tavLst>
                                    </p:anim>
                                  </p:childTnLst>
                                </p:cTn>
                              </p:par>
                            </p:childTnLst>
                          </p:cTn>
                        </p:par>
                        <p:par>
                          <p:cTn id="30" fill="hold">
                            <p:stCondLst>
                              <p:cond delay="2000"/>
                            </p:stCondLst>
                            <p:childTnLst>
                              <p:par>
                                <p:cTn id="31" presetID="8" presetClass="entr" presetSubtype="16" fill="hold" nodeType="afterEffect">
                                  <p:stCondLst>
                                    <p:cond delay="0"/>
                                  </p:stCondLst>
                                  <p:childTnLst>
                                    <p:set>
                                      <p:cBhvr>
                                        <p:cTn id="32" dur="1" fill="hold">
                                          <p:stCondLst>
                                            <p:cond delay="0"/>
                                          </p:stCondLst>
                                        </p:cTn>
                                        <p:tgtEl>
                                          <p:spTgt spid="2051"/>
                                        </p:tgtEl>
                                        <p:attrNameLst>
                                          <p:attrName>style.visibility</p:attrName>
                                        </p:attrNameLst>
                                      </p:cBhvr>
                                      <p:to>
                                        <p:strVal val="visible"/>
                                      </p:to>
                                    </p:set>
                                    <p:animEffect transition="in" filter="diamond(in)">
                                      <p:cBhvr>
                                        <p:cTn id="33" dur="2000"/>
                                        <p:tgtEl>
                                          <p:spTgt spid="2051"/>
                                        </p:tgtEl>
                                      </p:cBhvr>
                                    </p:animEffect>
                                  </p:childTnLst>
                                </p:cTn>
                              </p:par>
                            </p:childTnLst>
                          </p:cTn>
                        </p:par>
                      </p:childTnLst>
                    </p:cTn>
                  </p:par>
                  <p:par>
                    <p:cTn id="34" fill="hold">
                      <p:stCondLst>
                        <p:cond delay="indefinite"/>
                      </p:stCondLst>
                      <p:childTnLst>
                        <p:par>
                          <p:cTn id="35" fill="hold">
                            <p:stCondLst>
                              <p:cond delay="0"/>
                            </p:stCondLst>
                            <p:childTnLst>
                              <p:par>
                                <p:cTn id="36" presetID="37" presetClass="entr" presetSubtype="0" fill="hold" grpId="0" nodeType="clickEffect">
                                  <p:stCondLst>
                                    <p:cond delay="0"/>
                                  </p:stCondLst>
                                  <p:childTnLst>
                                    <p:set>
                                      <p:cBhvr>
                                        <p:cTn id="37" dur="1" fill="hold">
                                          <p:stCondLst>
                                            <p:cond delay="0"/>
                                          </p:stCondLst>
                                        </p:cTn>
                                        <p:tgtEl>
                                          <p:spTgt spid="9"/>
                                        </p:tgtEl>
                                        <p:attrNameLst>
                                          <p:attrName>style.visibility</p:attrName>
                                        </p:attrNameLst>
                                      </p:cBhvr>
                                      <p:to>
                                        <p:strVal val="visible"/>
                                      </p:to>
                                    </p:set>
                                    <p:animEffect transition="in" filter="fade">
                                      <p:cBhvr>
                                        <p:cTn id="38" dur="2000"/>
                                        <p:tgtEl>
                                          <p:spTgt spid="9"/>
                                        </p:tgtEl>
                                      </p:cBhvr>
                                    </p:animEffect>
                                    <p:anim calcmode="lin" valueType="num">
                                      <p:cBhvr>
                                        <p:cTn id="39" dur="2000" fill="hold"/>
                                        <p:tgtEl>
                                          <p:spTgt spid="9"/>
                                        </p:tgtEl>
                                        <p:attrNameLst>
                                          <p:attrName>ppt_x</p:attrName>
                                        </p:attrNameLst>
                                      </p:cBhvr>
                                      <p:tavLst>
                                        <p:tav tm="0">
                                          <p:val>
                                            <p:strVal val="#ppt_x"/>
                                          </p:val>
                                        </p:tav>
                                        <p:tav tm="100000">
                                          <p:val>
                                            <p:strVal val="#ppt_x"/>
                                          </p:val>
                                        </p:tav>
                                      </p:tavLst>
                                    </p:anim>
                                    <p:anim calcmode="lin" valueType="num">
                                      <p:cBhvr>
                                        <p:cTn id="40" dur="1800" decel="100000" fill="hold"/>
                                        <p:tgtEl>
                                          <p:spTgt spid="9"/>
                                        </p:tgtEl>
                                        <p:attrNameLst>
                                          <p:attrName>ppt_y</p:attrName>
                                        </p:attrNameLst>
                                      </p:cBhvr>
                                      <p:tavLst>
                                        <p:tav tm="0">
                                          <p:val>
                                            <p:strVal val="#ppt_y+1"/>
                                          </p:val>
                                        </p:tav>
                                        <p:tav tm="100000">
                                          <p:val>
                                            <p:strVal val="#ppt_y-.03"/>
                                          </p:val>
                                        </p:tav>
                                      </p:tavLst>
                                    </p:anim>
                                    <p:anim calcmode="lin" valueType="num">
                                      <p:cBhvr>
                                        <p:cTn id="41" dur="200" accel="100000" fill="hold">
                                          <p:stCondLst>
                                            <p:cond delay="1800"/>
                                          </p:stCondLst>
                                        </p:cTn>
                                        <p:tgtEl>
                                          <p:spTgt spid="9"/>
                                        </p:tgtEl>
                                        <p:attrNameLst>
                                          <p:attrName>ppt_y</p:attrName>
                                        </p:attrNameLst>
                                      </p:cBhvr>
                                      <p:tavLst>
                                        <p:tav tm="0">
                                          <p:val>
                                            <p:strVal val="#ppt_y-.03"/>
                                          </p:val>
                                        </p:tav>
                                        <p:tav tm="100000">
                                          <p:val>
                                            <p:strVal val="#ppt_y"/>
                                          </p:val>
                                        </p:tav>
                                      </p:tavLst>
                                    </p:anim>
                                  </p:childTnLst>
                                </p:cTn>
                              </p:par>
                            </p:childTnLst>
                          </p:cTn>
                        </p:par>
                        <p:par>
                          <p:cTn id="42" fill="hold">
                            <p:stCondLst>
                              <p:cond delay="2000"/>
                            </p:stCondLst>
                            <p:childTnLst>
                              <p:par>
                                <p:cTn id="43" presetID="8" presetClass="entr" presetSubtype="16" fill="hold" nodeType="afterEffect">
                                  <p:stCondLst>
                                    <p:cond delay="0"/>
                                  </p:stCondLst>
                                  <p:childTnLst>
                                    <p:set>
                                      <p:cBhvr>
                                        <p:cTn id="44" dur="1" fill="hold">
                                          <p:stCondLst>
                                            <p:cond delay="0"/>
                                          </p:stCondLst>
                                        </p:cTn>
                                        <p:tgtEl>
                                          <p:spTgt spid="2052"/>
                                        </p:tgtEl>
                                        <p:attrNameLst>
                                          <p:attrName>style.visibility</p:attrName>
                                        </p:attrNameLst>
                                      </p:cBhvr>
                                      <p:to>
                                        <p:strVal val="visible"/>
                                      </p:to>
                                    </p:set>
                                    <p:animEffect transition="in" filter="diamond(in)">
                                      <p:cBhvr>
                                        <p:cTn id="45" dur="2000"/>
                                        <p:tgtEl>
                                          <p:spTgt spid="20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P spid="7" grpId="0"/>
      <p:bldP spid="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14348" y="285728"/>
            <a:ext cx="7929618" cy="584775"/>
          </a:xfrm>
          <a:prstGeom prst="rect">
            <a:avLst/>
          </a:prstGeom>
          <a:noFill/>
        </p:spPr>
        <p:txBody>
          <a:bodyPr wrap="square" rtlCol="0">
            <a:spAutoFit/>
          </a:bodyPr>
          <a:lstStyle/>
          <a:p>
            <a:pPr algn="ctr"/>
            <a:r>
              <a:rPr lang="ru-RU" sz="3200" b="1" i="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Заполните схему</a:t>
            </a:r>
            <a:endParaRPr lang="ru-RU" sz="3200" b="1" i="1"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3" name="Скругленный прямоугольник 2"/>
          <p:cNvSpPr/>
          <p:nvPr/>
        </p:nvSpPr>
        <p:spPr>
          <a:xfrm>
            <a:off x="857224" y="928670"/>
            <a:ext cx="7572428" cy="78581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i="1" dirty="0" smtClean="0">
                <a:solidFill>
                  <a:srgbClr val="FFFF00"/>
                </a:solidFill>
                <a:latin typeface="Times New Roman" pitchFamily="18" charset="0"/>
                <a:cs typeface="Times New Roman" pitchFamily="18" charset="0"/>
              </a:rPr>
              <a:t>Горячие напитки</a:t>
            </a:r>
            <a:endParaRPr lang="ru-RU" sz="3200" b="1" i="1" dirty="0">
              <a:solidFill>
                <a:srgbClr val="FFFF00"/>
              </a:solidFill>
              <a:latin typeface="Times New Roman" pitchFamily="18" charset="0"/>
              <a:cs typeface="Times New Roman" pitchFamily="18" charset="0"/>
            </a:endParaRPr>
          </a:p>
        </p:txBody>
      </p:sp>
      <p:sp>
        <p:nvSpPr>
          <p:cNvPr id="13" name="Прямоугольник 12"/>
          <p:cNvSpPr/>
          <p:nvPr/>
        </p:nvSpPr>
        <p:spPr>
          <a:xfrm>
            <a:off x="1071538" y="2285992"/>
            <a:ext cx="2357454" cy="7143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dirty="0" smtClean="0">
                <a:latin typeface="Times New Roman" pitchFamily="18" charset="0"/>
                <a:cs typeface="Times New Roman" pitchFamily="18" charset="0"/>
              </a:rPr>
              <a:t>А</a:t>
            </a:r>
            <a:r>
              <a:rPr lang="ru-RU" sz="3200" dirty="0" smtClean="0">
                <a:latin typeface="Times New Roman" pitchFamily="18" charset="0"/>
                <a:cs typeface="Times New Roman" pitchFamily="18" charset="0"/>
              </a:rPr>
              <a:t>. чай</a:t>
            </a:r>
            <a:endParaRPr lang="ru-RU" sz="3200" dirty="0">
              <a:latin typeface="Times New Roman" pitchFamily="18" charset="0"/>
              <a:cs typeface="Times New Roman" pitchFamily="18" charset="0"/>
            </a:endParaRPr>
          </a:p>
        </p:txBody>
      </p:sp>
      <p:sp>
        <p:nvSpPr>
          <p:cNvPr id="14" name="Прямоугольник 13"/>
          <p:cNvSpPr/>
          <p:nvPr/>
        </p:nvSpPr>
        <p:spPr>
          <a:xfrm>
            <a:off x="3714744" y="2285992"/>
            <a:ext cx="2214578" cy="7143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dirty="0" smtClean="0">
                <a:latin typeface="Times New Roman" pitchFamily="18" charset="0"/>
                <a:cs typeface="Times New Roman" pitchFamily="18" charset="0"/>
              </a:rPr>
              <a:t>Б</a:t>
            </a:r>
            <a:r>
              <a:rPr lang="ru-RU" sz="3200" dirty="0" smtClean="0">
                <a:latin typeface="Times New Roman" pitchFamily="18" charset="0"/>
                <a:cs typeface="Times New Roman" pitchFamily="18" charset="0"/>
              </a:rPr>
              <a:t>. какао</a:t>
            </a:r>
            <a:endParaRPr lang="ru-RU" sz="3200" dirty="0">
              <a:latin typeface="Times New Roman" pitchFamily="18" charset="0"/>
              <a:cs typeface="Times New Roman" pitchFamily="18" charset="0"/>
            </a:endParaRPr>
          </a:p>
        </p:txBody>
      </p:sp>
      <p:sp>
        <p:nvSpPr>
          <p:cNvPr id="15" name="Прямоугольник 14"/>
          <p:cNvSpPr/>
          <p:nvPr/>
        </p:nvSpPr>
        <p:spPr>
          <a:xfrm>
            <a:off x="6215074" y="2285992"/>
            <a:ext cx="2071702" cy="7143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smtClean="0">
                <a:latin typeface="Times New Roman" pitchFamily="18" charset="0"/>
                <a:cs typeface="Times New Roman" pitchFamily="18" charset="0"/>
              </a:rPr>
              <a:t>В</a:t>
            </a:r>
            <a:r>
              <a:rPr lang="ru-RU" sz="2800" dirty="0" smtClean="0">
                <a:latin typeface="Times New Roman" pitchFamily="18" charset="0"/>
                <a:cs typeface="Times New Roman" pitchFamily="18" charset="0"/>
              </a:rPr>
              <a:t>. ________</a:t>
            </a:r>
            <a:endParaRPr lang="ru-RU" sz="2800" dirty="0">
              <a:latin typeface="Times New Roman" pitchFamily="18" charset="0"/>
              <a:cs typeface="Times New Roman" pitchFamily="18" charset="0"/>
            </a:endParaRPr>
          </a:p>
        </p:txBody>
      </p:sp>
      <p:cxnSp>
        <p:nvCxnSpPr>
          <p:cNvPr id="22" name="Прямая соединительная линия 21"/>
          <p:cNvCxnSpPr/>
          <p:nvPr/>
        </p:nvCxnSpPr>
        <p:spPr>
          <a:xfrm rot="5400000">
            <a:off x="-1353331" y="4457787"/>
            <a:ext cx="3642544" cy="794"/>
          </a:xfrm>
          <a:prstGeom prst="line">
            <a:avLst/>
          </a:prstGeom>
        </p:spPr>
        <p:style>
          <a:lnRef idx="2">
            <a:schemeClr val="dk1"/>
          </a:lnRef>
          <a:fillRef idx="0">
            <a:schemeClr val="dk1"/>
          </a:fillRef>
          <a:effectRef idx="1">
            <a:schemeClr val="dk1"/>
          </a:effectRef>
          <a:fontRef idx="minor">
            <a:schemeClr val="tx1"/>
          </a:fontRef>
        </p:style>
      </p:cxnSp>
      <p:cxnSp>
        <p:nvCxnSpPr>
          <p:cNvPr id="30" name="Прямая соединительная линия 29"/>
          <p:cNvCxnSpPr>
            <a:endCxn id="13" idx="1"/>
          </p:cNvCxnSpPr>
          <p:nvPr/>
        </p:nvCxnSpPr>
        <p:spPr>
          <a:xfrm>
            <a:off x="467544" y="2636912"/>
            <a:ext cx="603994" cy="6270"/>
          </a:xfrm>
          <a:prstGeom prst="line">
            <a:avLst/>
          </a:prstGeom>
        </p:spPr>
        <p:style>
          <a:lnRef idx="2">
            <a:schemeClr val="dk1"/>
          </a:lnRef>
          <a:fillRef idx="0">
            <a:schemeClr val="dk1"/>
          </a:fillRef>
          <a:effectRef idx="1">
            <a:schemeClr val="dk1"/>
          </a:effectRef>
          <a:fontRef idx="minor">
            <a:schemeClr val="tx1"/>
          </a:fontRef>
        </p:style>
      </p:cxnSp>
      <p:cxnSp>
        <p:nvCxnSpPr>
          <p:cNvPr id="39" name="Прямая соединительная линия 38"/>
          <p:cNvCxnSpPr/>
          <p:nvPr/>
        </p:nvCxnSpPr>
        <p:spPr>
          <a:xfrm>
            <a:off x="467544" y="5445224"/>
            <a:ext cx="857256" cy="1588"/>
          </a:xfrm>
          <a:prstGeom prst="line">
            <a:avLst/>
          </a:prstGeom>
        </p:spPr>
        <p:style>
          <a:lnRef idx="2">
            <a:schemeClr val="dk1"/>
          </a:lnRef>
          <a:fillRef idx="0">
            <a:schemeClr val="dk1"/>
          </a:fillRef>
          <a:effectRef idx="1">
            <a:schemeClr val="dk1"/>
          </a:effectRef>
          <a:fontRef idx="minor">
            <a:schemeClr val="tx1"/>
          </a:fontRef>
        </p:style>
      </p:cxnSp>
      <p:cxnSp>
        <p:nvCxnSpPr>
          <p:cNvPr id="45" name="Прямая соединительная линия 44"/>
          <p:cNvCxnSpPr/>
          <p:nvPr/>
        </p:nvCxnSpPr>
        <p:spPr>
          <a:xfrm>
            <a:off x="467544" y="6237312"/>
            <a:ext cx="714380" cy="0"/>
          </a:xfrm>
          <a:prstGeom prst="line">
            <a:avLst/>
          </a:prstGeom>
        </p:spPr>
        <p:style>
          <a:lnRef idx="2">
            <a:schemeClr val="dk1"/>
          </a:lnRef>
          <a:fillRef idx="0">
            <a:schemeClr val="dk1"/>
          </a:fillRef>
          <a:effectRef idx="1">
            <a:schemeClr val="dk1"/>
          </a:effectRef>
          <a:fontRef idx="minor">
            <a:schemeClr val="tx1"/>
          </a:fontRef>
        </p:style>
      </p:cxnSp>
      <p:sp>
        <p:nvSpPr>
          <p:cNvPr id="52" name="Прямоугольник 51"/>
          <p:cNvSpPr/>
          <p:nvPr/>
        </p:nvSpPr>
        <p:spPr>
          <a:xfrm>
            <a:off x="1214414" y="3214686"/>
            <a:ext cx="3286148" cy="5000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ru-RU" sz="2800" dirty="0" smtClean="0">
                <a:latin typeface="Times New Roman" pitchFamily="18" charset="0"/>
                <a:cs typeface="Times New Roman" pitchFamily="18" charset="0"/>
              </a:rPr>
              <a:t>1. _______________</a:t>
            </a:r>
            <a:endParaRPr lang="ru-RU" sz="2800" dirty="0">
              <a:latin typeface="Times New Roman" pitchFamily="18" charset="0"/>
              <a:cs typeface="Times New Roman" pitchFamily="18" charset="0"/>
            </a:endParaRPr>
          </a:p>
        </p:txBody>
      </p:sp>
      <p:sp>
        <p:nvSpPr>
          <p:cNvPr id="53" name="Прямоугольник 52"/>
          <p:cNvSpPr/>
          <p:nvPr/>
        </p:nvSpPr>
        <p:spPr>
          <a:xfrm>
            <a:off x="1214414" y="3857628"/>
            <a:ext cx="3286148" cy="5000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ru-RU" sz="2800" dirty="0" smtClean="0">
                <a:latin typeface="Times New Roman" pitchFamily="18" charset="0"/>
                <a:cs typeface="Times New Roman" pitchFamily="18" charset="0"/>
              </a:rPr>
              <a:t>2. ______________</a:t>
            </a:r>
            <a:endParaRPr lang="ru-RU" sz="2800" dirty="0">
              <a:latin typeface="Times New Roman" pitchFamily="18" charset="0"/>
              <a:cs typeface="Times New Roman" pitchFamily="18" charset="0"/>
            </a:endParaRPr>
          </a:p>
        </p:txBody>
      </p:sp>
      <p:sp>
        <p:nvSpPr>
          <p:cNvPr id="54" name="Прямоугольник 53"/>
          <p:cNvSpPr/>
          <p:nvPr/>
        </p:nvSpPr>
        <p:spPr>
          <a:xfrm>
            <a:off x="1214414" y="4500570"/>
            <a:ext cx="3286148" cy="5715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ru-RU" sz="2800" dirty="0" smtClean="0">
                <a:latin typeface="Times New Roman" pitchFamily="18" charset="0"/>
                <a:cs typeface="Times New Roman" pitchFamily="18" charset="0"/>
              </a:rPr>
              <a:t>3. Красный (</a:t>
            </a:r>
            <a:r>
              <a:rPr lang="ru-RU" sz="2800" dirty="0" err="1" smtClean="0">
                <a:latin typeface="Times New Roman" pitchFamily="18" charset="0"/>
                <a:cs typeface="Times New Roman" pitchFamily="18" charset="0"/>
              </a:rPr>
              <a:t>солонг</a:t>
            </a:r>
            <a:r>
              <a:rPr lang="ru-RU" sz="2800" dirty="0" smtClean="0">
                <a:latin typeface="Times New Roman" pitchFamily="18" charset="0"/>
                <a:cs typeface="Times New Roman" pitchFamily="18" charset="0"/>
              </a:rPr>
              <a:t>) </a:t>
            </a:r>
            <a:endParaRPr lang="ru-RU" sz="2800" dirty="0">
              <a:latin typeface="Times New Roman" pitchFamily="18" charset="0"/>
              <a:cs typeface="Times New Roman" pitchFamily="18" charset="0"/>
            </a:endParaRPr>
          </a:p>
        </p:txBody>
      </p:sp>
      <p:sp>
        <p:nvSpPr>
          <p:cNvPr id="55" name="Прямоугольник 54"/>
          <p:cNvSpPr/>
          <p:nvPr/>
        </p:nvSpPr>
        <p:spPr>
          <a:xfrm>
            <a:off x="1214414" y="5214950"/>
            <a:ext cx="3286148" cy="5715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ru-RU" sz="2800" dirty="0" smtClean="0">
                <a:latin typeface="Times New Roman" pitchFamily="18" charset="0"/>
                <a:cs typeface="Times New Roman" pitchFamily="18" charset="0"/>
              </a:rPr>
              <a:t>4. Жёлтый </a:t>
            </a:r>
            <a:endParaRPr lang="ru-RU" sz="2800" dirty="0">
              <a:latin typeface="Times New Roman" pitchFamily="18" charset="0"/>
              <a:cs typeface="Times New Roman" pitchFamily="18" charset="0"/>
            </a:endParaRPr>
          </a:p>
        </p:txBody>
      </p:sp>
      <p:sp>
        <p:nvSpPr>
          <p:cNvPr id="56" name="Прямоугольник 55"/>
          <p:cNvSpPr/>
          <p:nvPr/>
        </p:nvSpPr>
        <p:spPr>
          <a:xfrm>
            <a:off x="1214414" y="6000768"/>
            <a:ext cx="3286148" cy="5715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ru-RU" sz="2800" dirty="0" smtClean="0">
                <a:latin typeface="Times New Roman" pitchFamily="18" charset="0"/>
                <a:cs typeface="Times New Roman" pitchFamily="18" charset="0"/>
              </a:rPr>
              <a:t>5. _______________</a:t>
            </a:r>
            <a:endParaRPr lang="ru-RU" sz="2800" dirty="0">
              <a:latin typeface="Times New Roman" pitchFamily="18" charset="0"/>
              <a:cs typeface="Times New Roman" pitchFamily="18" charset="0"/>
            </a:endParaRPr>
          </a:p>
        </p:txBody>
      </p:sp>
      <p:cxnSp>
        <p:nvCxnSpPr>
          <p:cNvPr id="106" name="Прямая соединительная линия 105"/>
          <p:cNvCxnSpPr>
            <a:stCxn id="15" idx="3"/>
          </p:cNvCxnSpPr>
          <p:nvPr/>
        </p:nvCxnSpPr>
        <p:spPr>
          <a:xfrm>
            <a:off x="8286776" y="2643182"/>
            <a:ext cx="428628" cy="1588"/>
          </a:xfrm>
          <a:prstGeom prst="line">
            <a:avLst/>
          </a:prstGeom>
        </p:spPr>
        <p:style>
          <a:lnRef idx="2">
            <a:schemeClr val="dk1"/>
          </a:lnRef>
          <a:fillRef idx="0">
            <a:schemeClr val="dk1"/>
          </a:fillRef>
          <a:effectRef idx="1">
            <a:schemeClr val="dk1"/>
          </a:effectRef>
          <a:fontRef idx="minor">
            <a:schemeClr val="tx1"/>
          </a:fontRef>
        </p:style>
      </p:cxnSp>
      <p:cxnSp>
        <p:nvCxnSpPr>
          <p:cNvPr id="113" name="Прямая соединительная линия 112"/>
          <p:cNvCxnSpPr/>
          <p:nvPr/>
        </p:nvCxnSpPr>
        <p:spPr>
          <a:xfrm rot="5400000">
            <a:off x="7537471" y="3821115"/>
            <a:ext cx="2357454" cy="1588"/>
          </a:xfrm>
          <a:prstGeom prst="line">
            <a:avLst/>
          </a:prstGeom>
        </p:spPr>
        <p:style>
          <a:lnRef idx="2">
            <a:schemeClr val="dk1"/>
          </a:lnRef>
          <a:fillRef idx="0">
            <a:schemeClr val="dk1"/>
          </a:fillRef>
          <a:effectRef idx="1">
            <a:schemeClr val="dk1"/>
          </a:effectRef>
          <a:fontRef idx="minor">
            <a:schemeClr val="tx1"/>
          </a:fontRef>
        </p:style>
      </p:cxnSp>
      <p:cxnSp>
        <p:nvCxnSpPr>
          <p:cNvPr id="115" name="Прямая соединительная линия 114"/>
          <p:cNvCxnSpPr/>
          <p:nvPr/>
        </p:nvCxnSpPr>
        <p:spPr>
          <a:xfrm rot="10800000">
            <a:off x="8215338" y="3429000"/>
            <a:ext cx="500066" cy="1588"/>
          </a:xfrm>
          <a:prstGeom prst="line">
            <a:avLst/>
          </a:prstGeom>
        </p:spPr>
        <p:style>
          <a:lnRef idx="2">
            <a:schemeClr val="dk1"/>
          </a:lnRef>
          <a:fillRef idx="0">
            <a:schemeClr val="dk1"/>
          </a:fillRef>
          <a:effectRef idx="1">
            <a:schemeClr val="dk1"/>
          </a:effectRef>
          <a:fontRef idx="minor">
            <a:schemeClr val="tx1"/>
          </a:fontRef>
        </p:style>
      </p:cxnSp>
      <p:cxnSp>
        <p:nvCxnSpPr>
          <p:cNvPr id="117" name="Прямая соединительная линия 116"/>
          <p:cNvCxnSpPr/>
          <p:nvPr/>
        </p:nvCxnSpPr>
        <p:spPr>
          <a:xfrm rot="10800000">
            <a:off x="8215338" y="4286256"/>
            <a:ext cx="500066" cy="1588"/>
          </a:xfrm>
          <a:prstGeom prst="line">
            <a:avLst/>
          </a:prstGeom>
        </p:spPr>
        <p:style>
          <a:lnRef idx="2">
            <a:schemeClr val="dk1"/>
          </a:lnRef>
          <a:fillRef idx="0">
            <a:schemeClr val="dk1"/>
          </a:fillRef>
          <a:effectRef idx="1">
            <a:schemeClr val="dk1"/>
          </a:effectRef>
          <a:fontRef idx="minor">
            <a:schemeClr val="tx1"/>
          </a:fontRef>
        </p:style>
      </p:cxnSp>
      <p:sp>
        <p:nvSpPr>
          <p:cNvPr id="120" name="Прямоугольник 119"/>
          <p:cNvSpPr/>
          <p:nvPr/>
        </p:nvSpPr>
        <p:spPr>
          <a:xfrm>
            <a:off x="5429256" y="3214686"/>
            <a:ext cx="2928958" cy="5715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ru-RU" sz="2800" dirty="0" smtClean="0">
                <a:latin typeface="Times New Roman" pitchFamily="18" charset="0"/>
                <a:cs typeface="Times New Roman" pitchFamily="18" charset="0"/>
              </a:rPr>
              <a:t>1._____________</a:t>
            </a:r>
            <a:endParaRPr lang="ru-RU" sz="2800" dirty="0">
              <a:latin typeface="Times New Roman" pitchFamily="18" charset="0"/>
              <a:cs typeface="Times New Roman" pitchFamily="18" charset="0"/>
            </a:endParaRPr>
          </a:p>
        </p:txBody>
      </p:sp>
      <p:sp>
        <p:nvSpPr>
          <p:cNvPr id="121" name="Прямоугольник 120"/>
          <p:cNvSpPr/>
          <p:nvPr/>
        </p:nvSpPr>
        <p:spPr>
          <a:xfrm>
            <a:off x="5429256" y="4000504"/>
            <a:ext cx="2928958" cy="5715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ru-RU" sz="2800" dirty="0" smtClean="0">
                <a:latin typeface="Times New Roman" pitchFamily="18" charset="0"/>
                <a:cs typeface="Times New Roman" pitchFamily="18" charset="0"/>
              </a:rPr>
              <a:t>2. В зёрнах</a:t>
            </a:r>
            <a:endParaRPr lang="ru-RU" sz="2800" dirty="0">
              <a:latin typeface="Times New Roman" pitchFamily="18" charset="0"/>
              <a:cs typeface="Times New Roman" pitchFamily="18" charset="0"/>
            </a:endParaRPr>
          </a:p>
        </p:txBody>
      </p:sp>
      <p:cxnSp>
        <p:nvCxnSpPr>
          <p:cNvPr id="124" name="Прямая соединительная линия 123"/>
          <p:cNvCxnSpPr/>
          <p:nvPr/>
        </p:nvCxnSpPr>
        <p:spPr>
          <a:xfrm rot="10800000">
            <a:off x="8286776" y="5000636"/>
            <a:ext cx="428628" cy="1588"/>
          </a:xfrm>
          <a:prstGeom prst="line">
            <a:avLst/>
          </a:prstGeom>
        </p:spPr>
        <p:style>
          <a:lnRef idx="2">
            <a:schemeClr val="dk1"/>
          </a:lnRef>
          <a:fillRef idx="0">
            <a:schemeClr val="dk1"/>
          </a:fillRef>
          <a:effectRef idx="1">
            <a:schemeClr val="dk1"/>
          </a:effectRef>
          <a:fontRef idx="minor">
            <a:schemeClr val="tx1"/>
          </a:fontRef>
        </p:style>
      </p:cxnSp>
      <p:sp>
        <p:nvSpPr>
          <p:cNvPr id="129" name="Прямоугольник 128"/>
          <p:cNvSpPr/>
          <p:nvPr/>
        </p:nvSpPr>
        <p:spPr>
          <a:xfrm>
            <a:off x="5429256" y="4786322"/>
            <a:ext cx="2928958" cy="5715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ru-RU" sz="2800" dirty="0" smtClean="0">
                <a:latin typeface="Times New Roman" pitchFamily="18" charset="0"/>
                <a:cs typeface="Times New Roman" pitchFamily="18" charset="0"/>
              </a:rPr>
              <a:t>3. _____________</a:t>
            </a:r>
            <a:endParaRPr lang="ru-RU" sz="2800" dirty="0">
              <a:latin typeface="Times New Roman" pitchFamily="18" charset="0"/>
              <a:cs typeface="Times New Roman" pitchFamily="18" charset="0"/>
            </a:endParaRPr>
          </a:p>
        </p:txBody>
      </p:sp>
      <p:sp>
        <p:nvSpPr>
          <p:cNvPr id="130" name="Стрелка вниз 129"/>
          <p:cNvSpPr/>
          <p:nvPr/>
        </p:nvSpPr>
        <p:spPr>
          <a:xfrm>
            <a:off x="2143108" y="1714488"/>
            <a:ext cx="285752" cy="57150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31" name="Стрелка вниз 130"/>
          <p:cNvSpPr/>
          <p:nvPr/>
        </p:nvSpPr>
        <p:spPr>
          <a:xfrm>
            <a:off x="4643438" y="1714488"/>
            <a:ext cx="285752" cy="57150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32" name="Стрелка вниз 131"/>
          <p:cNvSpPr/>
          <p:nvPr/>
        </p:nvSpPr>
        <p:spPr>
          <a:xfrm>
            <a:off x="6929454" y="1714488"/>
            <a:ext cx="285752" cy="57150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1" name="TextBox 30"/>
          <p:cNvSpPr txBox="1"/>
          <p:nvPr/>
        </p:nvSpPr>
        <p:spPr>
          <a:xfrm>
            <a:off x="0" y="0"/>
            <a:ext cx="2116285" cy="523220"/>
          </a:xfrm>
          <a:prstGeom prst="rect">
            <a:avLst/>
          </a:prstGeom>
          <a:noFill/>
        </p:spPr>
        <p:txBody>
          <a:bodyPr wrap="none" rtlCol="0">
            <a:spAutoFit/>
          </a:bodyPr>
          <a:lstStyle/>
          <a:p>
            <a:r>
              <a:rPr lang="ru-RU" sz="2800" i="1" u="sng" dirty="0" smtClean="0">
                <a:latin typeface="Times New Roman" pitchFamily="18" charset="0"/>
                <a:cs typeface="Times New Roman" pitchFamily="18" charset="0"/>
              </a:rPr>
              <a:t>Задание № 4</a:t>
            </a:r>
            <a:endParaRPr lang="ru-RU" sz="2800" i="1" u="sng" dirty="0">
              <a:latin typeface="Times New Roman" pitchFamily="18" charset="0"/>
              <a:cs typeface="Times New Roman" pitchFamily="18" charset="0"/>
            </a:endParaRPr>
          </a:p>
        </p:txBody>
      </p:sp>
      <p:cxnSp>
        <p:nvCxnSpPr>
          <p:cNvPr id="36" name="Прямая соединительная линия 35"/>
          <p:cNvCxnSpPr/>
          <p:nvPr/>
        </p:nvCxnSpPr>
        <p:spPr>
          <a:xfrm>
            <a:off x="467544" y="4797152"/>
            <a:ext cx="714380" cy="0"/>
          </a:xfrm>
          <a:prstGeom prst="line">
            <a:avLst/>
          </a:prstGeom>
        </p:spPr>
        <p:style>
          <a:lnRef idx="2">
            <a:schemeClr val="dk1"/>
          </a:lnRef>
          <a:fillRef idx="0">
            <a:schemeClr val="dk1"/>
          </a:fillRef>
          <a:effectRef idx="1">
            <a:schemeClr val="dk1"/>
          </a:effectRef>
          <a:fontRef idx="minor">
            <a:schemeClr val="tx1"/>
          </a:fontRef>
        </p:style>
      </p:cxnSp>
      <p:cxnSp>
        <p:nvCxnSpPr>
          <p:cNvPr id="37" name="Прямая соединительная линия 36"/>
          <p:cNvCxnSpPr/>
          <p:nvPr/>
        </p:nvCxnSpPr>
        <p:spPr>
          <a:xfrm>
            <a:off x="467544" y="4149080"/>
            <a:ext cx="714380" cy="0"/>
          </a:xfrm>
          <a:prstGeom prst="line">
            <a:avLst/>
          </a:prstGeom>
        </p:spPr>
        <p:style>
          <a:lnRef idx="2">
            <a:schemeClr val="dk1"/>
          </a:lnRef>
          <a:fillRef idx="0">
            <a:schemeClr val="dk1"/>
          </a:fillRef>
          <a:effectRef idx="1">
            <a:schemeClr val="dk1"/>
          </a:effectRef>
          <a:fontRef idx="minor">
            <a:schemeClr val="tx1"/>
          </a:fontRef>
        </p:style>
      </p:cxnSp>
      <p:cxnSp>
        <p:nvCxnSpPr>
          <p:cNvPr id="38" name="Прямая соединительная линия 37"/>
          <p:cNvCxnSpPr/>
          <p:nvPr/>
        </p:nvCxnSpPr>
        <p:spPr>
          <a:xfrm>
            <a:off x="467544" y="3429000"/>
            <a:ext cx="71438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p:transition spd="med">
    <p:pull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0"/>
            <a:ext cx="8072494" cy="868346"/>
          </a:xfrm>
        </p:spPr>
        <p:txBody>
          <a:bodyPr>
            <a:normAutofit/>
          </a:bodyPr>
          <a:lstStyle/>
          <a:p>
            <a:r>
              <a:rPr lang="ru-RU" sz="3200" b="1" i="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История чая в Китае</a:t>
            </a:r>
            <a:endParaRPr lang="ru-RU" sz="3200" b="1" i="1"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3" name="Содержимое 2"/>
          <p:cNvSpPr>
            <a:spLocks noGrp="1"/>
          </p:cNvSpPr>
          <p:nvPr>
            <p:ph idx="1"/>
          </p:nvPr>
        </p:nvSpPr>
        <p:spPr>
          <a:xfrm>
            <a:off x="0" y="1142984"/>
            <a:ext cx="5072066" cy="5357850"/>
          </a:xfrm>
        </p:spPr>
        <p:txBody>
          <a:bodyPr>
            <a:normAutofit fontScale="85000" lnSpcReduction="20000"/>
          </a:bodyPr>
          <a:lstStyle/>
          <a:p>
            <a:pPr lvl="0" algn="just">
              <a:buNone/>
            </a:pPr>
            <a:r>
              <a:rPr lang="ru-RU" sz="2600" dirty="0" smtClean="0">
                <a:latin typeface="Times New Roman" pitchFamily="18" charset="0"/>
                <a:cs typeface="Times New Roman" pitchFamily="18" charset="0"/>
              </a:rPr>
              <a:t>		</a:t>
            </a:r>
            <a:r>
              <a:rPr lang="ru-RU" sz="2600" dirty="0" err="1" smtClean="0">
                <a:latin typeface="Times New Roman" pitchFamily="18" charset="0"/>
                <a:cs typeface="Times New Roman" pitchFamily="18" charset="0"/>
              </a:rPr>
              <a:t>Шен</a:t>
            </a:r>
            <a:r>
              <a:rPr lang="ru-RU" sz="2600" dirty="0" smtClean="0">
                <a:latin typeface="Times New Roman" pitchFamily="18" charset="0"/>
                <a:cs typeface="Times New Roman" pitchFamily="18" charset="0"/>
              </a:rPr>
              <a:t> </a:t>
            </a:r>
            <a:r>
              <a:rPr lang="ru-RU" sz="2600" dirty="0" err="1" smtClean="0">
                <a:latin typeface="Times New Roman" pitchFamily="18" charset="0"/>
                <a:cs typeface="Times New Roman" pitchFamily="18" charset="0"/>
              </a:rPr>
              <a:t>Нун</a:t>
            </a:r>
            <a:r>
              <a:rPr lang="ru-RU" sz="2600" dirty="0" smtClean="0">
                <a:latin typeface="Times New Roman" pitchFamily="18" charset="0"/>
                <a:cs typeface="Times New Roman" pitchFamily="18" charset="0"/>
              </a:rPr>
              <a:t> – мудрый правитель и ученый, император, заботясь о здоровье, требовал, чтобы всю питьевую воду кипятили. Как-то летним днем, на отдыхе во время путешествия по отдаленным местам слуги начали кипятить воду для свиты императора, и тут с ближайшего куста в воду слетело несколько сухих листьев. Вода вскипела и стала коричневой. В императоре пробудилась любознательность ученого, и он захотел попробовать жидкость. Это была его первая чашка чая.</a:t>
            </a:r>
          </a:p>
          <a:p>
            <a:pPr lvl="0" algn="just">
              <a:spcBef>
                <a:spcPts val="0"/>
              </a:spcBef>
              <a:buNone/>
            </a:pPr>
            <a:r>
              <a:rPr lang="ru-RU" sz="2600" dirty="0" smtClean="0">
                <a:latin typeface="Times New Roman" pitchFamily="18" charset="0"/>
                <a:cs typeface="Times New Roman" pitchFamily="18" charset="0"/>
              </a:rPr>
              <a:t>		Популярность различных сортов чая была описана в книге о чае китайским поэтом Лу Ю в 780 году.</a:t>
            </a:r>
          </a:p>
          <a:p>
            <a:endParaRPr lang="ru-RU" dirty="0"/>
          </a:p>
        </p:txBody>
      </p:sp>
      <p:pic>
        <p:nvPicPr>
          <p:cNvPr id="3074" name="Picture 2"/>
          <p:cNvPicPr>
            <a:picLocks noChangeAspect="1" noChangeArrowheads="1"/>
          </p:cNvPicPr>
          <p:nvPr/>
        </p:nvPicPr>
        <p:blipFill>
          <a:blip r:embed="rId2" cstate="print"/>
          <a:srcRect/>
          <a:stretch>
            <a:fillRect/>
          </a:stretch>
        </p:blipFill>
        <p:spPr bwMode="auto">
          <a:xfrm>
            <a:off x="5220072" y="1844824"/>
            <a:ext cx="3596883" cy="338437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spd="med">
    <p:pull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ppt_x</p:attrName>
                                        </p:attrNameLst>
                                      </p:cBhvr>
                                      <p:tavLst>
                                        <p:tav tm="0">
                                          <p:val>
                                            <p:strVal val="#ppt_x"/>
                                          </p:val>
                                        </p:tav>
                                        <p:tav tm="100000">
                                          <p:val>
                                            <p:strVal val="#ppt_x"/>
                                          </p:val>
                                        </p:tav>
                                      </p:tavLst>
                                    </p:anim>
                                    <p:anim calcmode="lin" valueType="num">
                                      <p:cBhvr>
                                        <p:cTn id="9" dur="1800" decel="100000" fill="hold"/>
                                        <p:tgtEl>
                                          <p:spTgt spid="2"/>
                                        </p:tgtEl>
                                        <p:attrNameLst>
                                          <p:attrName>ppt_y</p:attrName>
                                        </p:attrNameLst>
                                      </p:cBhvr>
                                      <p:tavLst>
                                        <p:tav tm="0">
                                          <p:val>
                                            <p:strVal val="#ppt_y+1"/>
                                          </p:val>
                                        </p:tav>
                                        <p:tav tm="100000">
                                          <p:val>
                                            <p:strVal val="#ppt_y-.03"/>
                                          </p:val>
                                        </p:tav>
                                      </p:tavLst>
                                    </p:anim>
                                    <p:anim calcmode="lin" valueType="num">
                                      <p:cBhvr>
                                        <p:cTn id="10" dur="200" accel="100000" fill="hold">
                                          <p:stCondLst>
                                            <p:cond delay="1800"/>
                                          </p:stCondLst>
                                        </p:cTn>
                                        <p:tgtEl>
                                          <p:spTgt spid="2"/>
                                        </p:tgtEl>
                                        <p:attrNameLst>
                                          <p:attrName>ppt_y</p:attrName>
                                        </p:attrNameLst>
                                      </p:cBhvr>
                                      <p:tavLst>
                                        <p:tav tm="0">
                                          <p:val>
                                            <p:strVal val="#ppt_y-.03"/>
                                          </p:val>
                                        </p:tav>
                                        <p:tav tm="100000">
                                          <p:val>
                                            <p:strVal val="#ppt_y"/>
                                          </p:val>
                                        </p:tav>
                                      </p:tavLst>
                                    </p:anim>
                                  </p:childTnLst>
                                </p:cTn>
                              </p:par>
                            </p:childTnLst>
                          </p:cTn>
                        </p:par>
                        <p:par>
                          <p:cTn id="11" fill="hold">
                            <p:stCondLst>
                              <p:cond delay="2000"/>
                            </p:stCondLst>
                            <p:childTnLst>
                              <p:par>
                                <p:cTn id="12" presetID="37" presetClass="entr" presetSubtype="0" fill="hold" grpId="0" nodeType="after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2000"/>
                                        <p:tgtEl>
                                          <p:spTgt spid="3">
                                            <p:txEl>
                                              <p:pRg st="0" end="0"/>
                                            </p:txEl>
                                          </p:spTgt>
                                        </p:tgtEl>
                                      </p:cBhvr>
                                    </p:animEffect>
                                    <p:anim calcmode="lin" valueType="num">
                                      <p:cBhvr>
                                        <p:cTn id="15" dur="2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8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7" dur="200" accel="100000" fill="hold">
                                          <p:stCondLst>
                                            <p:cond delay="1800"/>
                                          </p:stCondLst>
                                        </p:cTn>
                                        <p:tgtEl>
                                          <p:spTgt spid="3">
                                            <p:txEl>
                                              <p:pRg st="0" end="0"/>
                                            </p:txEl>
                                          </p:spTgt>
                                        </p:tgtEl>
                                        <p:attrNameLst>
                                          <p:attrName>ppt_y</p:attrName>
                                        </p:attrNameLst>
                                      </p:cBhvr>
                                      <p:tavLst>
                                        <p:tav tm="0">
                                          <p:val>
                                            <p:strVal val="#ppt_y-.03"/>
                                          </p:val>
                                        </p:tav>
                                        <p:tav tm="100000">
                                          <p:val>
                                            <p:strVal val="#ppt_y"/>
                                          </p:val>
                                        </p:tav>
                                      </p:tavLst>
                                    </p:anim>
                                  </p:childTnLst>
                                </p:cTn>
                              </p:par>
                              <p:par>
                                <p:cTn id="18" presetID="37" presetClass="entr" presetSubtype="0" fill="hold" grpId="0" nodeType="with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Effect transition="in" filter="fade">
                                      <p:cBhvr>
                                        <p:cTn id="20" dur="2000"/>
                                        <p:tgtEl>
                                          <p:spTgt spid="3">
                                            <p:txEl>
                                              <p:pRg st="1" end="1"/>
                                            </p:txEl>
                                          </p:spTgt>
                                        </p:tgtEl>
                                      </p:cBhvr>
                                    </p:animEffect>
                                    <p:anim calcmode="lin" valueType="num">
                                      <p:cBhvr>
                                        <p:cTn id="21" dur="2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2" dur="18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23" dur="200" accel="100000" fill="hold">
                                          <p:stCondLst>
                                            <p:cond delay="1800"/>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par>
                          <p:cTn id="24" fill="hold">
                            <p:stCondLst>
                              <p:cond delay="4000"/>
                            </p:stCondLst>
                            <p:childTnLst>
                              <p:par>
                                <p:cTn id="25" presetID="8" presetClass="entr" presetSubtype="16" fill="hold" nodeType="afterEffect">
                                  <p:stCondLst>
                                    <p:cond delay="0"/>
                                  </p:stCondLst>
                                  <p:childTnLst>
                                    <p:set>
                                      <p:cBhvr>
                                        <p:cTn id="26" dur="1" fill="hold">
                                          <p:stCondLst>
                                            <p:cond delay="0"/>
                                          </p:stCondLst>
                                        </p:cTn>
                                        <p:tgtEl>
                                          <p:spTgt spid="3074"/>
                                        </p:tgtEl>
                                        <p:attrNameLst>
                                          <p:attrName>style.visibility</p:attrName>
                                        </p:attrNameLst>
                                      </p:cBhvr>
                                      <p:to>
                                        <p:strVal val="visible"/>
                                      </p:to>
                                    </p:set>
                                    <p:animEffect transition="in" filter="diamond(in)">
                                      <p:cBhvr>
                                        <p:cTn id="27" dur="20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16632"/>
            <a:ext cx="8229600" cy="654032"/>
          </a:xfrm>
        </p:spPr>
        <p:txBody>
          <a:bodyPr>
            <a:normAutofit/>
          </a:bodyPr>
          <a:lstStyle/>
          <a:p>
            <a:r>
              <a:rPr lang="ru-RU" sz="3200" b="1" i="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История чая в России</a:t>
            </a:r>
            <a:endParaRPr lang="ru-RU" sz="3200" b="1" i="1"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3" name="Содержимое 2"/>
          <p:cNvSpPr>
            <a:spLocks noGrp="1"/>
          </p:cNvSpPr>
          <p:nvPr>
            <p:ph idx="1"/>
          </p:nvPr>
        </p:nvSpPr>
        <p:spPr>
          <a:xfrm>
            <a:off x="3357554" y="1000108"/>
            <a:ext cx="5572164" cy="5500726"/>
          </a:xfrm>
        </p:spPr>
        <p:txBody>
          <a:bodyPr>
            <a:normAutofit fontScale="85000" lnSpcReduction="20000"/>
          </a:bodyPr>
          <a:lstStyle/>
          <a:p>
            <a:pPr algn="just">
              <a:buNone/>
            </a:pPr>
            <a:r>
              <a:rPr lang="ru-RU" sz="2800" dirty="0" smtClean="0">
                <a:latin typeface="Times New Roman" pitchFamily="18" charset="0"/>
                <a:cs typeface="Times New Roman" pitchFamily="18" charset="0"/>
              </a:rPr>
              <a:t>		Впервые знакомство с чаем в России произошло в 1638 году в виде даров французов русскому послу Василию Старкову для царя Михаила Фёдоровича. Поначалу свою популярность чай обрел в виде лечебного напитка.</a:t>
            </a:r>
          </a:p>
          <a:p>
            <a:pPr algn="just">
              <a:buNone/>
            </a:pPr>
            <a:r>
              <a:rPr lang="ru-RU" sz="2800" dirty="0" smtClean="0">
                <a:latin typeface="Times New Roman" pitchFamily="18" charset="0"/>
                <a:cs typeface="Times New Roman" pitchFamily="18" charset="0"/>
              </a:rPr>
              <a:t>		В 1769 году был подписан договор на первую поставку чая в Россию с Китая. Этот период и считается началом чайных импортных отношений России и Китая. Доставка чая производилась по суше через Китай и Сибирь, в отличие от Европы и Америки. Именно чай был основным товаром на </a:t>
            </a:r>
            <a:r>
              <a:rPr lang="ru-RU" sz="2800" dirty="0" err="1" smtClean="0">
                <a:latin typeface="Times New Roman" pitchFamily="18" charset="0"/>
                <a:cs typeface="Times New Roman" pitchFamily="18" charset="0"/>
              </a:rPr>
              <a:t>Макарьевской</a:t>
            </a:r>
            <a:r>
              <a:rPr lang="ru-RU" sz="2800" dirty="0" smtClean="0">
                <a:latin typeface="Times New Roman" pitchFamily="18" charset="0"/>
                <a:cs typeface="Times New Roman" pitchFamily="18" charset="0"/>
              </a:rPr>
              <a:t> (Нижегородской) ярмарке до средины XIX века. </a:t>
            </a:r>
          </a:p>
          <a:p>
            <a:pPr>
              <a:buNone/>
            </a:pPr>
            <a:endParaRPr lang="ru-RU" dirty="0"/>
          </a:p>
        </p:txBody>
      </p:sp>
      <p:pic>
        <p:nvPicPr>
          <p:cNvPr id="4098" name="Picture 2"/>
          <p:cNvPicPr>
            <a:picLocks noChangeAspect="1" noChangeArrowheads="1"/>
          </p:cNvPicPr>
          <p:nvPr/>
        </p:nvPicPr>
        <p:blipFill>
          <a:blip r:embed="rId2" cstate="print"/>
          <a:srcRect/>
          <a:stretch>
            <a:fillRect/>
          </a:stretch>
        </p:blipFill>
        <p:spPr bwMode="auto">
          <a:xfrm>
            <a:off x="179512" y="1772816"/>
            <a:ext cx="3435227" cy="295232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spd="med">
    <p:pull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ppt_x</p:attrName>
                                        </p:attrNameLst>
                                      </p:cBhvr>
                                      <p:tavLst>
                                        <p:tav tm="0">
                                          <p:val>
                                            <p:strVal val="#ppt_x"/>
                                          </p:val>
                                        </p:tav>
                                        <p:tav tm="100000">
                                          <p:val>
                                            <p:strVal val="#ppt_x"/>
                                          </p:val>
                                        </p:tav>
                                      </p:tavLst>
                                    </p:anim>
                                    <p:anim calcmode="lin" valueType="num">
                                      <p:cBhvr>
                                        <p:cTn id="9" dur="1800" decel="100000" fill="hold"/>
                                        <p:tgtEl>
                                          <p:spTgt spid="2"/>
                                        </p:tgtEl>
                                        <p:attrNameLst>
                                          <p:attrName>ppt_y</p:attrName>
                                        </p:attrNameLst>
                                      </p:cBhvr>
                                      <p:tavLst>
                                        <p:tav tm="0">
                                          <p:val>
                                            <p:strVal val="#ppt_y+1"/>
                                          </p:val>
                                        </p:tav>
                                        <p:tav tm="100000">
                                          <p:val>
                                            <p:strVal val="#ppt_y-.03"/>
                                          </p:val>
                                        </p:tav>
                                      </p:tavLst>
                                    </p:anim>
                                    <p:anim calcmode="lin" valueType="num">
                                      <p:cBhvr>
                                        <p:cTn id="10" dur="200" accel="100000" fill="hold">
                                          <p:stCondLst>
                                            <p:cond delay="1800"/>
                                          </p:stCondLst>
                                        </p:cTn>
                                        <p:tgtEl>
                                          <p:spTgt spid="2"/>
                                        </p:tgtEl>
                                        <p:attrNameLst>
                                          <p:attrName>ppt_y</p:attrName>
                                        </p:attrNameLst>
                                      </p:cBhvr>
                                      <p:tavLst>
                                        <p:tav tm="0">
                                          <p:val>
                                            <p:strVal val="#ppt_y-.03"/>
                                          </p:val>
                                        </p:tav>
                                        <p:tav tm="100000">
                                          <p:val>
                                            <p:strVal val="#ppt_y"/>
                                          </p:val>
                                        </p:tav>
                                      </p:tavLst>
                                    </p:anim>
                                  </p:childTnLst>
                                </p:cTn>
                              </p:par>
                            </p:childTnLst>
                          </p:cTn>
                        </p:par>
                        <p:par>
                          <p:cTn id="11" fill="hold">
                            <p:stCondLst>
                              <p:cond delay="2000"/>
                            </p:stCondLst>
                            <p:childTnLst>
                              <p:par>
                                <p:cTn id="12" presetID="37" presetClass="entr" presetSubtype="0" fill="hold" grpId="0" nodeType="after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2000"/>
                                        <p:tgtEl>
                                          <p:spTgt spid="3">
                                            <p:txEl>
                                              <p:pRg st="0" end="0"/>
                                            </p:txEl>
                                          </p:spTgt>
                                        </p:tgtEl>
                                      </p:cBhvr>
                                    </p:animEffect>
                                    <p:anim calcmode="lin" valueType="num">
                                      <p:cBhvr>
                                        <p:cTn id="15" dur="2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8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7" dur="200" accel="100000" fill="hold">
                                          <p:stCondLst>
                                            <p:cond delay="1800"/>
                                          </p:stCondLst>
                                        </p:cTn>
                                        <p:tgtEl>
                                          <p:spTgt spid="3">
                                            <p:txEl>
                                              <p:pRg st="0" end="0"/>
                                            </p:txEl>
                                          </p:spTgt>
                                        </p:tgtEl>
                                        <p:attrNameLst>
                                          <p:attrName>ppt_y</p:attrName>
                                        </p:attrNameLst>
                                      </p:cBhvr>
                                      <p:tavLst>
                                        <p:tav tm="0">
                                          <p:val>
                                            <p:strVal val="#ppt_y-.03"/>
                                          </p:val>
                                        </p:tav>
                                        <p:tav tm="100000">
                                          <p:val>
                                            <p:strVal val="#ppt_y"/>
                                          </p:val>
                                        </p:tav>
                                      </p:tavLst>
                                    </p:anim>
                                  </p:childTnLst>
                                </p:cTn>
                              </p:par>
                              <p:par>
                                <p:cTn id="18" presetID="37" presetClass="entr" presetSubtype="0" fill="hold" grpId="0" nodeType="with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Effect transition="in" filter="fade">
                                      <p:cBhvr>
                                        <p:cTn id="20" dur="2000"/>
                                        <p:tgtEl>
                                          <p:spTgt spid="3">
                                            <p:txEl>
                                              <p:pRg st="1" end="1"/>
                                            </p:txEl>
                                          </p:spTgt>
                                        </p:tgtEl>
                                      </p:cBhvr>
                                    </p:animEffect>
                                    <p:anim calcmode="lin" valueType="num">
                                      <p:cBhvr>
                                        <p:cTn id="21" dur="2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2" dur="18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23" dur="200" accel="100000" fill="hold">
                                          <p:stCondLst>
                                            <p:cond delay="1800"/>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par>
                          <p:cTn id="24" fill="hold">
                            <p:stCondLst>
                              <p:cond delay="4000"/>
                            </p:stCondLst>
                            <p:childTnLst>
                              <p:par>
                                <p:cTn id="25" presetID="8" presetClass="entr" presetSubtype="16" fill="hold" nodeType="afterEffect">
                                  <p:stCondLst>
                                    <p:cond delay="0"/>
                                  </p:stCondLst>
                                  <p:childTnLst>
                                    <p:set>
                                      <p:cBhvr>
                                        <p:cTn id="26" dur="1" fill="hold">
                                          <p:stCondLst>
                                            <p:cond delay="0"/>
                                          </p:stCondLst>
                                        </p:cTn>
                                        <p:tgtEl>
                                          <p:spTgt spid="4098"/>
                                        </p:tgtEl>
                                        <p:attrNameLst>
                                          <p:attrName>style.visibility</p:attrName>
                                        </p:attrNameLst>
                                      </p:cBhvr>
                                      <p:to>
                                        <p:strVal val="visible"/>
                                      </p:to>
                                    </p:set>
                                    <p:animEffect transition="in" filter="diamond(in)">
                                      <p:cBhvr>
                                        <p:cTn id="27" dur="2000"/>
                                        <p:tgtEl>
                                          <p:spTgt spid="40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85720" y="1357298"/>
            <a:ext cx="8401080" cy="2714645"/>
          </a:xfrm>
        </p:spPr>
        <p:txBody>
          <a:bodyPr>
            <a:normAutofit fontScale="70000" lnSpcReduction="20000"/>
          </a:bodyPr>
          <a:lstStyle/>
          <a:p>
            <a:pPr algn="just">
              <a:buNone/>
            </a:pPr>
            <a:r>
              <a:rPr lang="ru-RU" dirty="0" smtClean="0">
                <a:latin typeface="Times New Roman" pitchFamily="18" charset="0"/>
                <a:cs typeface="Times New Roman" pitchFamily="18" charset="0"/>
              </a:rPr>
              <a:t>		История чая в Европе и Англии – весьма объемный материал, поэтому постараемся вкратце рассмотреть лишь основные ее аспекты. Впервые возить чайный напиток из далекого Китая в Европу начали где-то  в середке семнадцатого столетия корабли из Португалии, Голландии и Англии. Сначала,  чай стал известный в качестве целебного напитка, однако по истечению некоторых десятков лет его начали употреблять просто для удовольствия. Если вы помните и читали, то нечто подобное можно было наблюдать и в истории чая в Китае.</a:t>
            </a:r>
          </a:p>
          <a:p>
            <a:pPr>
              <a:buNone/>
            </a:pPr>
            <a:endParaRPr lang="ru-RU" dirty="0"/>
          </a:p>
        </p:txBody>
      </p:sp>
      <p:sp>
        <p:nvSpPr>
          <p:cNvPr id="5" name="TextBox 4"/>
          <p:cNvSpPr txBox="1"/>
          <p:nvPr/>
        </p:nvSpPr>
        <p:spPr>
          <a:xfrm>
            <a:off x="428564" y="285728"/>
            <a:ext cx="8715436" cy="1354217"/>
          </a:xfrm>
          <a:prstGeom prst="rect">
            <a:avLst/>
          </a:prstGeom>
          <a:noFill/>
        </p:spPr>
        <p:txBody>
          <a:bodyPr wrap="square" rtlCol="0">
            <a:spAutoFit/>
          </a:bodyPr>
          <a:lstStyle/>
          <a:p>
            <a:pPr algn="ctr"/>
            <a:r>
              <a:rPr lang="ru-RU" sz="3200" b="1" i="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История чая в Европе и Англии (Великобритании)</a:t>
            </a:r>
          </a:p>
          <a:p>
            <a:endParaRPr lang="ru-RU" b="1" i="1" dirty="0" smtClean="0">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5122" name="Picture 2"/>
          <p:cNvPicPr>
            <a:picLocks noChangeAspect="1" noChangeArrowheads="1"/>
          </p:cNvPicPr>
          <p:nvPr/>
        </p:nvPicPr>
        <p:blipFill>
          <a:blip r:embed="rId2" cstate="print"/>
          <a:srcRect/>
          <a:stretch>
            <a:fillRect/>
          </a:stretch>
        </p:blipFill>
        <p:spPr bwMode="auto">
          <a:xfrm>
            <a:off x="2915816" y="3861048"/>
            <a:ext cx="3326435" cy="280831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spd="med">
    <p:pull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anim calcmode="lin" valueType="num">
                                      <p:cBhvr>
                                        <p:cTn id="8" dur="2000" fill="hold"/>
                                        <p:tgtEl>
                                          <p:spTgt spid="5"/>
                                        </p:tgtEl>
                                        <p:attrNameLst>
                                          <p:attrName>ppt_x</p:attrName>
                                        </p:attrNameLst>
                                      </p:cBhvr>
                                      <p:tavLst>
                                        <p:tav tm="0">
                                          <p:val>
                                            <p:strVal val="#ppt_x"/>
                                          </p:val>
                                        </p:tav>
                                        <p:tav tm="100000">
                                          <p:val>
                                            <p:strVal val="#ppt_x"/>
                                          </p:val>
                                        </p:tav>
                                      </p:tavLst>
                                    </p:anim>
                                    <p:anim calcmode="lin" valueType="num">
                                      <p:cBhvr>
                                        <p:cTn id="9" dur="1800" decel="100000" fill="hold"/>
                                        <p:tgtEl>
                                          <p:spTgt spid="5"/>
                                        </p:tgtEl>
                                        <p:attrNameLst>
                                          <p:attrName>ppt_y</p:attrName>
                                        </p:attrNameLst>
                                      </p:cBhvr>
                                      <p:tavLst>
                                        <p:tav tm="0">
                                          <p:val>
                                            <p:strVal val="#ppt_y+1"/>
                                          </p:val>
                                        </p:tav>
                                        <p:tav tm="100000">
                                          <p:val>
                                            <p:strVal val="#ppt_y-.03"/>
                                          </p:val>
                                        </p:tav>
                                      </p:tavLst>
                                    </p:anim>
                                    <p:anim calcmode="lin" valueType="num">
                                      <p:cBhvr>
                                        <p:cTn id="10" dur="200" accel="100000" fill="hold">
                                          <p:stCondLst>
                                            <p:cond delay="1800"/>
                                          </p:stCondLst>
                                        </p:cTn>
                                        <p:tgtEl>
                                          <p:spTgt spid="5"/>
                                        </p:tgtEl>
                                        <p:attrNameLst>
                                          <p:attrName>ppt_y</p:attrName>
                                        </p:attrNameLst>
                                      </p:cBhvr>
                                      <p:tavLst>
                                        <p:tav tm="0">
                                          <p:val>
                                            <p:strVal val="#ppt_y-.03"/>
                                          </p:val>
                                        </p:tav>
                                        <p:tav tm="100000">
                                          <p:val>
                                            <p:strVal val="#ppt_y"/>
                                          </p:val>
                                        </p:tav>
                                      </p:tavLst>
                                    </p:anim>
                                  </p:childTnLst>
                                </p:cTn>
                              </p:par>
                            </p:childTnLst>
                          </p:cTn>
                        </p:par>
                        <p:par>
                          <p:cTn id="11" fill="hold">
                            <p:stCondLst>
                              <p:cond delay="2000"/>
                            </p:stCondLst>
                            <p:childTnLst>
                              <p:par>
                                <p:cTn id="12" presetID="37" presetClass="entr" presetSubtype="0" fill="hold" grpId="0" nodeType="after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2000"/>
                                        <p:tgtEl>
                                          <p:spTgt spid="3">
                                            <p:txEl>
                                              <p:pRg st="0" end="0"/>
                                            </p:txEl>
                                          </p:spTgt>
                                        </p:tgtEl>
                                      </p:cBhvr>
                                    </p:animEffect>
                                    <p:anim calcmode="lin" valueType="num">
                                      <p:cBhvr>
                                        <p:cTn id="15" dur="2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8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7" dur="200" accel="100000" fill="hold">
                                          <p:stCondLst>
                                            <p:cond delay="18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par>
                          <p:cTn id="18" fill="hold">
                            <p:stCondLst>
                              <p:cond delay="4000"/>
                            </p:stCondLst>
                            <p:childTnLst>
                              <p:par>
                                <p:cTn id="19" presetID="8" presetClass="entr" presetSubtype="16" fill="hold" nodeType="afterEffect">
                                  <p:stCondLst>
                                    <p:cond delay="0"/>
                                  </p:stCondLst>
                                  <p:childTnLst>
                                    <p:set>
                                      <p:cBhvr>
                                        <p:cTn id="20" dur="1" fill="hold">
                                          <p:stCondLst>
                                            <p:cond delay="0"/>
                                          </p:stCondLst>
                                        </p:cTn>
                                        <p:tgtEl>
                                          <p:spTgt spid="5122"/>
                                        </p:tgtEl>
                                        <p:attrNameLst>
                                          <p:attrName>style.visibility</p:attrName>
                                        </p:attrNameLst>
                                      </p:cBhvr>
                                      <p:to>
                                        <p:strVal val="visible"/>
                                      </p:to>
                                    </p:set>
                                    <p:animEffect transition="in" filter="diamond(in)">
                                      <p:cBhvr>
                                        <p:cTn id="21" dur="2000"/>
                                        <p:tgtEl>
                                          <p:spTgt spid="51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500034" y="214290"/>
            <a:ext cx="7929618" cy="861774"/>
          </a:xfrm>
          <a:prstGeom prst="rect">
            <a:avLst/>
          </a:prstGeom>
          <a:noFill/>
        </p:spPr>
        <p:txBody>
          <a:bodyPr wrap="square" rtlCol="0">
            <a:spAutoFit/>
          </a:bodyPr>
          <a:lstStyle/>
          <a:p>
            <a:pPr algn="ctr"/>
            <a:r>
              <a:rPr lang="ru-RU" sz="3200" b="1" i="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История кофе</a:t>
            </a:r>
          </a:p>
          <a:p>
            <a:endParaRPr lang="ru-RU" dirty="0"/>
          </a:p>
        </p:txBody>
      </p:sp>
      <p:sp>
        <p:nvSpPr>
          <p:cNvPr id="11" name="Содержимое 10"/>
          <p:cNvSpPr>
            <a:spLocks noGrp="1"/>
          </p:cNvSpPr>
          <p:nvPr>
            <p:ph idx="1"/>
          </p:nvPr>
        </p:nvSpPr>
        <p:spPr>
          <a:xfrm>
            <a:off x="0" y="785794"/>
            <a:ext cx="5857884" cy="6072206"/>
          </a:xfrm>
        </p:spPr>
        <p:txBody>
          <a:bodyPr>
            <a:normAutofit fontScale="47500" lnSpcReduction="20000"/>
          </a:bodyPr>
          <a:lstStyle/>
          <a:p>
            <a:pPr algn="just">
              <a:buNone/>
            </a:pPr>
            <a:r>
              <a:rPr lang="ru-RU" dirty="0" smtClean="0">
                <a:latin typeface="Times New Roman" pitchFamily="18" charset="0"/>
                <a:cs typeface="Times New Roman" pitchFamily="18" charset="0"/>
              </a:rPr>
              <a:t>		</a:t>
            </a:r>
            <a:r>
              <a:rPr lang="ru-RU" sz="4000" dirty="0" smtClean="0">
                <a:latin typeface="Times New Roman" pitchFamily="18" charset="0"/>
                <a:cs typeface="Times New Roman" pitchFamily="18" charset="0"/>
              </a:rPr>
              <a:t>В IX веке до н.э., когда знаменитый врач Авиценна рекомендовал своим пациентам кофе в качестве лекарства. Сейчас уже нет сомнений, что родиной кофе является Эфиопия (горная местность </a:t>
            </a:r>
            <a:r>
              <a:rPr lang="ru-RU" sz="4000" dirty="0" err="1" smtClean="0">
                <a:latin typeface="Times New Roman" pitchFamily="18" charset="0"/>
                <a:cs typeface="Times New Roman" pitchFamily="18" charset="0"/>
              </a:rPr>
              <a:t>Каффа</a:t>
            </a:r>
            <a:r>
              <a:rPr lang="ru-RU" sz="4000" dirty="0" smtClean="0">
                <a:latin typeface="Times New Roman" pitchFamily="18" charset="0"/>
                <a:cs typeface="Times New Roman" pitchFamily="18" charset="0"/>
              </a:rPr>
              <a:t>). Легенда гласит, что первым обратил внимание на кофейные деревья пастух по имени </a:t>
            </a:r>
            <a:r>
              <a:rPr lang="ru-RU" sz="4000" dirty="0" err="1" smtClean="0">
                <a:latin typeface="Times New Roman" pitchFamily="18" charset="0"/>
                <a:cs typeface="Times New Roman" pitchFamily="18" charset="0"/>
              </a:rPr>
              <a:t>Калдим</a:t>
            </a:r>
            <a:r>
              <a:rPr lang="ru-RU" sz="4000" dirty="0" smtClean="0">
                <a:latin typeface="Times New Roman" pitchFamily="18" charset="0"/>
                <a:cs typeface="Times New Roman" pitchFamily="18" charset="0"/>
              </a:rPr>
              <a:t>. Он заметил, что козы, щиплющие листья с кофейных деревьев, становятся особенно активными и бодрыми. </a:t>
            </a:r>
            <a:r>
              <a:rPr lang="ru-RU" sz="4000" dirty="0" err="1" smtClean="0">
                <a:latin typeface="Times New Roman" pitchFamily="18" charset="0"/>
                <a:cs typeface="Times New Roman" pitchFamily="18" charset="0"/>
              </a:rPr>
              <a:t>Калдим</a:t>
            </a:r>
            <a:r>
              <a:rPr lang="ru-RU" sz="4000" dirty="0" smtClean="0">
                <a:latin typeface="Times New Roman" pitchFamily="18" charset="0"/>
                <a:cs typeface="Times New Roman" pitchFamily="18" charset="0"/>
              </a:rPr>
              <a:t> собрал с дерева ягоды, замочил их в воде и попробовал напиток. Питье оказалось горьким. В сердцах </a:t>
            </a:r>
            <a:r>
              <a:rPr lang="ru-RU" sz="4000" dirty="0" err="1" smtClean="0">
                <a:latin typeface="Times New Roman" pitchFamily="18" charset="0"/>
                <a:cs typeface="Times New Roman" pitchFamily="18" charset="0"/>
              </a:rPr>
              <a:t>Калдим</a:t>
            </a:r>
            <a:r>
              <a:rPr lang="ru-RU" sz="4000" dirty="0" smtClean="0">
                <a:latin typeface="Times New Roman" pitchFamily="18" charset="0"/>
                <a:cs typeface="Times New Roman" pitchFamily="18" charset="0"/>
              </a:rPr>
              <a:t> бросил ветки с ягодами в костер – и вдруг ощутил исходивший от тлеющих ягод дурманящий аромат. </a:t>
            </a:r>
            <a:r>
              <a:rPr lang="ru-RU" sz="4000" dirty="0" err="1" smtClean="0">
                <a:latin typeface="Times New Roman" pitchFamily="18" charset="0"/>
                <a:cs typeface="Times New Roman" pitchFamily="18" charset="0"/>
              </a:rPr>
              <a:t>Калдим</a:t>
            </a:r>
            <a:r>
              <a:rPr lang="ru-RU" sz="4000" dirty="0" smtClean="0">
                <a:latin typeface="Times New Roman" pitchFamily="18" charset="0"/>
                <a:cs typeface="Times New Roman" pitchFamily="18" charset="0"/>
              </a:rPr>
              <a:t> разворошил костер, собрал поджаренные семена, залил кипятком и выпил настой. Вскоре он почувствовал необычный прилив бодрости. </a:t>
            </a:r>
            <a:r>
              <a:rPr lang="ru-RU" sz="4000" dirty="0" err="1" smtClean="0">
                <a:latin typeface="Times New Roman" pitchFamily="18" charset="0"/>
                <a:cs typeface="Times New Roman" pitchFamily="18" charset="0"/>
              </a:rPr>
              <a:t>Калдим</a:t>
            </a:r>
            <a:r>
              <a:rPr lang="ru-RU" sz="4000" dirty="0" smtClean="0">
                <a:latin typeface="Times New Roman" pitchFamily="18" charset="0"/>
                <a:cs typeface="Times New Roman" pitchFamily="18" charset="0"/>
              </a:rPr>
              <a:t> рассказал об этом странном случае настоятелю монастыря и тот решил испробовать на себе действие необычных зерен. Настоятель был поражен силой воздействия напитка и, дабы поддерживать бодрость монахов, засыпавших во время ночных молебнов, повелел им пить этот отвар. Напиток снимал усталость, давал свежие силы.</a:t>
            </a:r>
            <a:endParaRPr lang="ru-RU" sz="4000" dirty="0"/>
          </a:p>
        </p:txBody>
      </p:sp>
      <p:pic>
        <p:nvPicPr>
          <p:cNvPr id="6146" name="Picture 2"/>
          <p:cNvPicPr>
            <a:picLocks noChangeAspect="1" noChangeArrowheads="1"/>
          </p:cNvPicPr>
          <p:nvPr/>
        </p:nvPicPr>
        <p:blipFill>
          <a:blip r:embed="rId2" cstate="print"/>
          <a:srcRect/>
          <a:stretch>
            <a:fillRect/>
          </a:stretch>
        </p:blipFill>
        <p:spPr bwMode="auto">
          <a:xfrm>
            <a:off x="6012159" y="836712"/>
            <a:ext cx="2814675" cy="237626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6147" name="Picture 3"/>
          <p:cNvPicPr>
            <a:picLocks noChangeAspect="1" noChangeArrowheads="1"/>
          </p:cNvPicPr>
          <p:nvPr/>
        </p:nvPicPr>
        <p:blipFill>
          <a:blip r:embed="rId3" cstate="print"/>
          <a:srcRect/>
          <a:stretch>
            <a:fillRect/>
          </a:stretch>
        </p:blipFill>
        <p:spPr bwMode="auto">
          <a:xfrm>
            <a:off x="6084168" y="3573016"/>
            <a:ext cx="2665432" cy="288032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ransition spd="med">
    <p:pull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000"/>
                                        <p:tgtEl>
                                          <p:spTgt spid="9"/>
                                        </p:tgtEl>
                                      </p:cBhvr>
                                    </p:animEffect>
                                    <p:anim calcmode="lin" valueType="num">
                                      <p:cBhvr>
                                        <p:cTn id="8" dur="2000" fill="hold"/>
                                        <p:tgtEl>
                                          <p:spTgt spid="9"/>
                                        </p:tgtEl>
                                        <p:attrNameLst>
                                          <p:attrName>ppt_x</p:attrName>
                                        </p:attrNameLst>
                                      </p:cBhvr>
                                      <p:tavLst>
                                        <p:tav tm="0">
                                          <p:val>
                                            <p:strVal val="#ppt_x"/>
                                          </p:val>
                                        </p:tav>
                                        <p:tav tm="100000">
                                          <p:val>
                                            <p:strVal val="#ppt_x"/>
                                          </p:val>
                                        </p:tav>
                                      </p:tavLst>
                                    </p:anim>
                                    <p:anim calcmode="lin" valueType="num">
                                      <p:cBhvr>
                                        <p:cTn id="9" dur="1800" decel="100000" fill="hold"/>
                                        <p:tgtEl>
                                          <p:spTgt spid="9"/>
                                        </p:tgtEl>
                                        <p:attrNameLst>
                                          <p:attrName>ppt_y</p:attrName>
                                        </p:attrNameLst>
                                      </p:cBhvr>
                                      <p:tavLst>
                                        <p:tav tm="0">
                                          <p:val>
                                            <p:strVal val="#ppt_y+1"/>
                                          </p:val>
                                        </p:tav>
                                        <p:tav tm="100000">
                                          <p:val>
                                            <p:strVal val="#ppt_y-.03"/>
                                          </p:val>
                                        </p:tav>
                                      </p:tavLst>
                                    </p:anim>
                                    <p:anim calcmode="lin" valueType="num">
                                      <p:cBhvr>
                                        <p:cTn id="10" dur="200" accel="100000" fill="hold">
                                          <p:stCondLst>
                                            <p:cond delay="1800"/>
                                          </p:stCondLst>
                                        </p:cTn>
                                        <p:tgtEl>
                                          <p:spTgt spid="9"/>
                                        </p:tgtEl>
                                        <p:attrNameLst>
                                          <p:attrName>ppt_y</p:attrName>
                                        </p:attrNameLst>
                                      </p:cBhvr>
                                      <p:tavLst>
                                        <p:tav tm="0">
                                          <p:val>
                                            <p:strVal val="#ppt_y-.03"/>
                                          </p:val>
                                        </p:tav>
                                        <p:tav tm="100000">
                                          <p:val>
                                            <p:strVal val="#ppt_y"/>
                                          </p:val>
                                        </p:tav>
                                      </p:tavLst>
                                    </p:anim>
                                  </p:childTnLst>
                                </p:cTn>
                              </p:par>
                            </p:childTnLst>
                          </p:cTn>
                        </p:par>
                        <p:par>
                          <p:cTn id="11" fill="hold">
                            <p:stCondLst>
                              <p:cond delay="2000"/>
                            </p:stCondLst>
                            <p:childTnLst>
                              <p:par>
                                <p:cTn id="12" presetID="37" presetClass="entr" presetSubtype="0" fill="hold" grpId="0" nodeType="afterEffect">
                                  <p:stCondLst>
                                    <p:cond delay="0"/>
                                  </p:stCondLst>
                                  <p:childTnLst>
                                    <p:set>
                                      <p:cBhvr>
                                        <p:cTn id="13" dur="1" fill="hold">
                                          <p:stCondLst>
                                            <p:cond delay="0"/>
                                          </p:stCondLst>
                                        </p:cTn>
                                        <p:tgtEl>
                                          <p:spTgt spid="11">
                                            <p:txEl>
                                              <p:pRg st="0" end="0"/>
                                            </p:txEl>
                                          </p:spTgt>
                                        </p:tgtEl>
                                        <p:attrNameLst>
                                          <p:attrName>style.visibility</p:attrName>
                                        </p:attrNameLst>
                                      </p:cBhvr>
                                      <p:to>
                                        <p:strVal val="visible"/>
                                      </p:to>
                                    </p:set>
                                    <p:animEffect transition="in" filter="fade">
                                      <p:cBhvr>
                                        <p:cTn id="14" dur="2000"/>
                                        <p:tgtEl>
                                          <p:spTgt spid="11">
                                            <p:txEl>
                                              <p:pRg st="0" end="0"/>
                                            </p:txEl>
                                          </p:spTgt>
                                        </p:tgtEl>
                                      </p:cBhvr>
                                    </p:animEffect>
                                    <p:anim calcmode="lin" valueType="num">
                                      <p:cBhvr>
                                        <p:cTn id="15" dur="2000" fill="hold"/>
                                        <p:tgtEl>
                                          <p:spTgt spid="11">
                                            <p:txEl>
                                              <p:pRg st="0" end="0"/>
                                            </p:txEl>
                                          </p:spTgt>
                                        </p:tgtEl>
                                        <p:attrNameLst>
                                          <p:attrName>ppt_x</p:attrName>
                                        </p:attrNameLst>
                                      </p:cBhvr>
                                      <p:tavLst>
                                        <p:tav tm="0">
                                          <p:val>
                                            <p:strVal val="#ppt_x"/>
                                          </p:val>
                                        </p:tav>
                                        <p:tav tm="100000">
                                          <p:val>
                                            <p:strVal val="#ppt_x"/>
                                          </p:val>
                                        </p:tav>
                                      </p:tavLst>
                                    </p:anim>
                                    <p:anim calcmode="lin" valueType="num">
                                      <p:cBhvr>
                                        <p:cTn id="16" dur="1800" decel="100000" fill="hold"/>
                                        <p:tgtEl>
                                          <p:spTgt spid="11">
                                            <p:txEl>
                                              <p:pRg st="0" end="0"/>
                                            </p:txEl>
                                          </p:spTgt>
                                        </p:tgtEl>
                                        <p:attrNameLst>
                                          <p:attrName>ppt_y</p:attrName>
                                        </p:attrNameLst>
                                      </p:cBhvr>
                                      <p:tavLst>
                                        <p:tav tm="0">
                                          <p:val>
                                            <p:strVal val="#ppt_y+1"/>
                                          </p:val>
                                        </p:tav>
                                        <p:tav tm="100000">
                                          <p:val>
                                            <p:strVal val="#ppt_y-.03"/>
                                          </p:val>
                                        </p:tav>
                                      </p:tavLst>
                                    </p:anim>
                                    <p:anim calcmode="lin" valueType="num">
                                      <p:cBhvr>
                                        <p:cTn id="17" dur="200" accel="100000" fill="hold">
                                          <p:stCondLst>
                                            <p:cond delay="1800"/>
                                          </p:stCondLst>
                                        </p:cTn>
                                        <p:tgtEl>
                                          <p:spTgt spid="11">
                                            <p:txEl>
                                              <p:pRg st="0" end="0"/>
                                            </p:txEl>
                                          </p:spTgt>
                                        </p:tgtEl>
                                        <p:attrNameLst>
                                          <p:attrName>ppt_y</p:attrName>
                                        </p:attrNameLst>
                                      </p:cBhvr>
                                      <p:tavLst>
                                        <p:tav tm="0">
                                          <p:val>
                                            <p:strVal val="#ppt_y-.03"/>
                                          </p:val>
                                        </p:tav>
                                        <p:tav tm="100000">
                                          <p:val>
                                            <p:strVal val="#ppt_y"/>
                                          </p:val>
                                        </p:tav>
                                      </p:tavLst>
                                    </p:anim>
                                  </p:childTnLst>
                                </p:cTn>
                              </p:par>
                              <p:par>
                                <p:cTn id="18" presetID="8" presetClass="entr" presetSubtype="16" fill="hold" nodeType="withEffect">
                                  <p:stCondLst>
                                    <p:cond delay="0"/>
                                  </p:stCondLst>
                                  <p:childTnLst>
                                    <p:set>
                                      <p:cBhvr>
                                        <p:cTn id="19" dur="1" fill="hold">
                                          <p:stCondLst>
                                            <p:cond delay="0"/>
                                          </p:stCondLst>
                                        </p:cTn>
                                        <p:tgtEl>
                                          <p:spTgt spid="6146"/>
                                        </p:tgtEl>
                                        <p:attrNameLst>
                                          <p:attrName>style.visibility</p:attrName>
                                        </p:attrNameLst>
                                      </p:cBhvr>
                                      <p:to>
                                        <p:strVal val="visible"/>
                                      </p:to>
                                    </p:set>
                                    <p:animEffect transition="in" filter="diamond(in)">
                                      <p:cBhvr>
                                        <p:cTn id="20" dur="2000"/>
                                        <p:tgtEl>
                                          <p:spTgt spid="6146"/>
                                        </p:tgtEl>
                                      </p:cBhvr>
                                    </p:animEffect>
                                  </p:childTnLst>
                                </p:cTn>
                              </p:par>
                            </p:childTnLst>
                          </p:cTn>
                        </p:par>
                        <p:par>
                          <p:cTn id="21" fill="hold">
                            <p:stCondLst>
                              <p:cond delay="4000"/>
                            </p:stCondLst>
                            <p:childTnLst>
                              <p:par>
                                <p:cTn id="22" presetID="8" presetClass="entr" presetSubtype="16" fill="hold" nodeType="afterEffect">
                                  <p:stCondLst>
                                    <p:cond delay="0"/>
                                  </p:stCondLst>
                                  <p:childTnLst>
                                    <p:set>
                                      <p:cBhvr>
                                        <p:cTn id="23" dur="1" fill="hold">
                                          <p:stCondLst>
                                            <p:cond delay="0"/>
                                          </p:stCondLst>
                                        </p:cTn>
                                        <p:tgtEl>
                                          <p:spTgt spid="6147"/>
                                        </p:tgtEl>
                                        <p:attrNameLst>
                                          <p:attrName>style.visibility</p:attrName>
                                        </p:attrNameLst>
                                      </p:cBhvr>
                                      <p:to>
                                        <p:strVal val="visible"/>
                                      </p:to>
                                    </p:set>
                                    <p:animEffect transition="in" filter="diamond(in)">
                                      <p:cBhvr>
                                        <p:cTn id="24" dur="2000"/>
                                        <p:tgtEl>
                                          <p:spTgt spid="61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16632"/>
            <a:ext cx="8229600" cy="850106"/>
          </a:xfrm>
        </p:spPr>
        <p:txBody>
          <a:bodyPr>
            <a:normAutofit/>
          </a:bodyPr>
          <a:lstStyle/>
          <a:p>
            <a:r>
              <a:rPr lang="ru-RU" sz="3200" b="1" i="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История какао</a:t>
            </a:r>
            <a:endParaRPr lang="ru-RU" sz="3200" b="1" i="1"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3" name="Содержимое 2"/>
          <p:cNvSpPr>
            <a:spLocks noGrp="1"/>
          </p:cNvSpPr>
          <p:nvPr>
            <p:ph idx="1"/>
          </p:nvPr>
        </p:nvSpPr>
        <p:spPr>
          <a:xfrm>
            <a:off x="2928926" y="1142984"/>
            <a:ext cx="5857916" cy="5715016"/>
          </a:xfrm>
        </p:spPr>
        <p:txBody>
          <a:bodyPr>
            <a:normAutofit fontScale="62500" lnSpcReduction="20000"/>
          </a:bodyPr>
          <a:lstStyle/>
          <a:p>
            <a:pPr algn="just">
              <a:buNone/>
            </a:pPr>
            <a:r>
              <a:rPr lang="ru-RU" dirty="0" smtClean="0">
                <a:latin typeface="Times New Roman" pitchFamily="18" charset="0"/>
                <a:cs typeface="Times New Roman" pitchFamily="18" charset="0"/>
              </a:rPr>
              <a:t>		Культура возделывания какао берет свое начало в Мексике. Прежние её жители - ацтеки, использовали какао так: растирали плоды, добавляли острые специи, иногда - мед, и готовили ароматный напиток под названием «</a:t>
            </a:r>
            <a:r>
              <a:rPr lang="ru-RU" dirty="0" err="1" smtClean="0">
                <a:latin typeface="Times New Roman" pitchFamily="18" charset="0"/>
                <a:cs typeface="Times New Roman" pitchFamily="18" charset="0"/>
              </a:rPr>
              <a:t>чоколатль</a:t>
            </a:r>
            <a:r>
              <a:rPr lang="ru-RU" dirty="0" smtClean="0">
                <a:latin typeface="Times New Roman" pitchFamily="18" charset="0"/>
                <a:cs typeface="Times New Roman" pitchFamily="18" charset="0"/>
              </a:rPr>
              <a:t>». По некоторым данным, знаменитый император инков Монтесума выпивал до 50 мисочек «</a:t>
            </a:r>
            <a:r>
              <a:rPr lang="ru-RU" dirty="0" err="1" smtClean="0">
                <a:latin typeface="Times New Roman" pitchFamily="18" charset="0"/>
                <a:cs typeface="Times New Roman" pitchFamily="18" charset="0"/>
              </a:rPr>
              <a:t>чоколатля</a:t>
            </a:r>
            <a:r>
              <a:rPr lang="ru-RU" dirty="0" smtClean="0">
                <a:latin typeface="Times New Roman" pitchFamily="18" charset="0"/>
                <a:cs typeface="Times New Roman" pitchFamily="18" charset="0"/>
              </a:rPr>
              <a:t>» в день, что придавало ему необыкновенную бодрость, силу и энергию. Эти качества настолько ценились ацтеками, что плоды какао использовали даже как денежную единицу. Например, за 500 семян какао можно было купить раба. Испанские конкистадоры, завоевавшие в ХVI веке Мексику, привезли своему королю в числе прочих драгоценных даров плоды какао и рассказали, как их употребляют ацтеки. Долгое время шоколад оставался привилегией королей. Лишь приблизительно через 150 лет он вошел в моду во всей Европе. И остается популярным поныне, хотя то, что мы сегодня называем какао, сильно отличается от ацтекского «</a:t>
            </a:r>
            <a:r>
              <a:rPr lang="ru-RU" dirty="0" err="1" smtClean="0">
                <a:latin typeface="Times New Roman" pitchFamily="18" charset="0"/>
                <a:cs typeface="Times New Roman" pitchFamily="18" charset="0"/>
              </a:rPr>
              <a:t>чоколатля</a:t>
            </a:r>
            <a:r>
              <a:rPr lang="ru-RU" dirty="0" smtClean="0">
                <a:latin typeface="Times New Roman" pitchFamily="18" charset="0"/>
                <a:cs typeface="Times New Roman" pitchFamily="18" charset="0"/>
              </a:rPr>
              <a:t>».</a:t>
            </a:r>
          </a:p>
        </p:txBody>
      </p:sp>
      <p:pic>
        <p:nvPicPr>
          <p:cNvPr id="7170" name="Picture 2"/>
          <p:cNvPicPr>
            <a:picLocks noChangeAspect="1" noChangeArrowheads="1"/>
          </p:cNvPicPr>
          <p:nvPr/>
        </p:nvPicPr>
        <p:blipFill>
          <a:blip r:embed="rId2" cstate="print"/>
          <a:srcRect/>
          <a:stretch>
            <a:fillRect/>
          </a:stretch>
        </p:blipFill>
        <p:spPr bwMode="auto">
          <a:xfrm>
            <a:off x="251520" y="1484784"/>
            <a:ext cx="2811451" cy="396044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spd="med">
    <p:pull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ppt_x</p:attrName>
                                        </p:attrNameLst>
                                      </p:cBhvr>
                                      <p:tavLst>
                                        <p:tav tm="0">
                                          <p:val>
                                            <p:strVal val="#ppt_x"/>
                                          </p:val>
                                        </p:tav>
                                        <p:tav tm="100000">
                                          <p:val>
                                            <p:strVal val="#ppt_x"/>
                                          </p:val>
                                        </p:tav>
                                      </p:tavLst>
                                    </p:anim>
                                    <p:anim calcmode="lin" valueType="num">
                                      <p:cBhvr>
                                        <p:cTn id="9" dur="1800" decel="100000" fill="hold"/>
                                        <p:tgtEl>
                                          <p:spTgt spid="2"/>
                                        </p:tgtEl>
                                        <p:attrNameLst>
                                          <p:attrName>ppt_y</p:attrName>
                                        </p:attrNameLst>
                                      </p:cBhvr>
                                      <p:tavLst>
                                        <p:tav tm="0">
                                          <p:val>
                                            <p:strVal val="#ppt_y+1"/>
                                          </p:val>
                                        </p:tav>
                                        <p:tav tm="100000">
                                          <p:val>
                                            <p:strVal val="#ppt_y-.03"/>
                                          </p:val>
                                        </p:tav>
                                      </p:tavLst>
                                    </p:anim>
                                    <p:anim calcmode="lin" valueType="num">
                                      <p:cBhvr>
                                        <p:cTn id="10" dur="200" accel="100000" fill="hold">
                                          <p:stCondLst>
                                            <p:cond delay="1800"/>
                                          </p:stCondLst>
                                        </p:cTn>
                                        <p:tgtEl>
                                          <p:spTgt spid="2"/>
                                        </p:tgtEl>
                                        <p:attrNameLst>
                                          <p:attrName>ppt_y</p:attrName>
                                        </p:attrNameLst>
                                      </p:cBhvr>
                                      <p:tavLst>
                                        <p:tav tm="0">
                                          <p:val>
                                            <p:strVal val="#ppt_y-.03"/>
                                          </p:val>
                                        </p:tav>
                                        <p:tav tm="100000">
                                          <p:val>
                                            <p:strVal val="#ppt_y"/>
                                          </p:val>
                                        </p:tav>
                                      </p:tavLst>
                                    </p:anim>
                                  </p:childTnLst>
                                </p:cTn>
                              </p:par>
                            </p:childTnLst>
                          </p:cTn>
                        </p:par>
                        <p:par>
                          <p:cTn id="11" fill="hold">
                            <p:stCondLst>
                              <p:cond delay="2000"/>
                            </p:stCondLst>
                            <p:childTnLst>
                              <p:par>
                                <p:cTn id="12" presetID="37" presetClass="entr" presetSubtype="0" fill="hold" grpId="0" nodeType="after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2000"/>
                                        <p:tgtEl>
                                          <p:spTgt spid="3">
                                            <p:txEl>
                                              <p:pRg st="0" end="0"/>
                                            </p:txEl>
                                          </p:spTgt>
                                        </p:tgtEl>
                                      </p:cBhvr>
                                    </p:animEffect>
                                    <p:anim calcmode="lin" valueType="num">
                                      <p:cBhvr>
                                        <p:cTn id="15" dur="2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8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7" dur="200" accel="100000" fill="hold">
                                          <p:stCondLst>
                                            <p:cond delay="18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par>
                          <p:cTn id="18" fill="hold">
                            <p:stCondLst>
                              <p:cond delay="4000"/>
                            </p:stCondLst>
                            <p:childTnLst>
                              <p:par>
                                <p:cTn id="19" presetID="8" presetClass="entr" presetSubtype="16" fill="hold" nodeType="afterEffect">
                                  <p:stCondLst>
                                    <p:cond delay="0"/>
                                  </p:stCondLst>
                                  <p:childTnLst>
                                    <p:set>
                                      <p:cBhvr>
                                        <p:cTn id="20" dur="1" fill="hold">
                                          <p:stCondLst>
                                            <p:cond delay="0"/>
                                          </p:stCondLst>
                                        </p:cTn>
                                        <p:tgtEl>
                                          <p:spTgt spid="7170"/>
                                        </p:tgtEl>
                                        <p:attrNameLst>
                                          <p:attrName>style.visibility</p:attrName>
                                        </p:attrNameLst>
                                      </p:cBhvr>
                                      <p:to>
                                        <p:strVal val="visible"/>
                                      </p:to>
                                    </p:set>
                                    <p:animEffect transition="in" filter="diamond(in)">
                                      <p:cBhvr>
                                        <p:cTn id="21" dur="2000"/>
                                        <p:tgtEl>
                                          <p:spTgt spid="71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1520" y="404664"/>
            <a:ext cx="8712968" cy="584775"/>
          </a:xfrm>
          <a:prstGeom prst="rect">
            <a:avLst/>
          </a:prstGeom>
          <a:noFill/>
        </p:spPr>
        <p:txBody>
          <a:bodyPr wrap="square" rtlCol="0">
            <a:spAutoFit/>
          </a:bodyPr>
          <a:lstStyle/>
          <a:p>
            <a:pPr algn="ctr"/>
            <a:r>
              <a:rPr lang="ru-RU" sz="3200" b="1" i="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Дополните схему недостающей информацией</a:t>
            </a:r>
            <a:endParaRPr lang="ru-RU" sz="3200" b="1" i="1"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3" name="Скругленный прямоугольник 2"/>
          <p:cNvSpPr/>
          <p:nvPr/>
        </p:nvSpPr>
        <p:spPr>
          <a:xfrm>
            <a:off x="755576" y="3140968"/>
            <a:ext cx="7704856" cy="100811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i="1" dirty="0" smtClean="0">
                <a:solidFill>
                  <a:srgbClr val="FFFF00"/>
                </a:solidFill>
                <a:latin typeface="Times New Roman" pitchFamily="18" charset="0"/>
                <a:cs typeface="Times New Roman" pitchFamily="18" charset="0"/>
              </a:rPr>
              <a:t>Технология приготовления горячих напитков</a:t>
            </a:r>
            <a:endParaRPr lang="ru-RU" sz="2800" i="1" dirty="0" smtClean="0">
              <a:solidFill>
                <a:srgbClr val="FFFF00"/>
              </a:solidFill>
              <a:latin typeface="Times New Roman" pitchFamily="18" charset="0"/>
              <a:cs typeface="Times New Roman" pitchFamily="18" charset="0"/>
            </a:endParaRPr>
          </a:p>
        </p:txBody>
      </p:sp>
      <p:sp>
        <p:nvSpPr>
          <p:cNvPr id="8" name="Прямоугольник 7"/>
          <p:cNvSpPr/>
          <p:nvPr/>
        </p:nvSpPr>
        <p:spPr>
          <a:xfrm>
            <a:off x="539552" y="1052736"/>
            <a:ext cx="3816424" cy="13681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ru-RU" sz="2000" dirty="0" smtClean="0">
                <a:latin typeface="Times New Roman" pitchFamily="18" charset="0"/>
                <a:cs typeface="Times New Roman" pitchFamily="18" charset="0"/>
              </a:rPr>
              <a:t>1.	Напитки приготовляют непосредственно перед ____________________________</a:t>
            </a:r>
          </a:p>
          <a:p>
            <a:pPr algn="ctr"/>
            <a:endParaRPr lang="ru-RU" dirty="0"/>
          </a:p>
        </p:txBody>
      </p:sp>
      <p:sp>
        <p:nvSpPr>
          <p:cNvPr id="9" name="Прямоугольник 8"/>
          <p:cNvSpPr/>
          <p:nvPr/>
        </p:nvSpPr>
        <p:spPr>
          <a:xfrm>
            <a:off x="4860032" y="1052736"/>
            <a:ext cx="3960440" cy="13681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ru-RU" sz="2000" dirty="0" smtClean="0">
                <a:latin typeface="Times New Roman" pitchFamily="18" charset="0"/>
                <a:cs typeface="Times New Roman" pitchFamily="18" charset="0"/>
              </a:rPr>
              <a:t>2. ______________ использовать чайную заварку через 3-4 час или сутки.</a:t>
            </a:r>
          </a:p>
          <a:p>
            <a:pPr algn="ctr"/>
            <a:endParaRPr lang="ru-RU" dirty="0"/>
          </a:p>
        </p:txBody>
      </p:sp>
      <p:sp>
        <p:nvSpPr>
          <p:cNvPr id="10" name="Прямоугольник 9"/>
          <p:cNvSpPr/>
          <p:nvPr/>
        </p:nvSpPr>
        <p:spPr>
          <a:xfrm>
            <a:off x="467544" y="4869160"/>
            <a:ext cx="3888432" cy="15121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ru-RU" sz="2000" dirty="0" smtClean="0">
                <a:latin typeface="Times New Roman" pitchFamily="18" charset="0"/>
                <a:cs typeface="Times New Roman" pitchFamily="18" charset="0"/>
              </a:rPr>
              <a:t>3.	Напиток должен быть</a:t>
            </a:r>
          </a:p>
          <a:p>
            <a:pPr algn="just"/>
            <a:r>
              <a:rPr lang="ru-RU" sz="2000" dirty="0" smtClean="0">
                <a:latin typeface="Times New Roman" pitchFamily="18" charset="0"/>
                <a:cs typeface="Times New Roman" pitchFamily="18" charset="0"/>
              </a:rPr>
              <a:t>прозрачным. Цвет у чая красно-коричневый или зеленоватый, а у кофе ________________________</a:t>
            </a:r>
          </a:p>
          <a:p>
            <a:pPr algn="ctr"/>
            <a:endParaRPr lang="ru-RU" dirty="0"/>
          </a:p>
        </p:txBody>
      </p:sp>
      <p:sp>
        <p:nvSpPr>
          <p:cNvPr id="11" name="Прямоугольник 10"/>
          <p:cNvSpPr/>
          <p:nvPr/>
        </p:nvSpPr>
        <p:spPr>
          <a:xfrm>
            <a:off x="4860032" y="4869160"/>
            <a:ext cx="3960440" cy="15121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ru-RU" sz="2000" dirty="0" smtClean="0">
                <a:latin typeface="Times New Roman" pitchFamily="18" charset="0"/>
                <a:cs typeface="Times New Roman" pitchFamily="18" charset="0"/>
              </a:rPr>
              <a:t>4. Готовый кофе подают горячим или холодным, но не _____________________________</a:t>
            </a:r>
          </a:p>
        </p:txBody>
      </p:sp>
      <p:sp>
        <p:nvSpPr>
          <p:cNvPr id="12" name="Стрелка вниз 11"/>
          <p:cNvSpPr/>
          <p:nvPr/>
        </p:nvSpPr>
        <p:spPr>
          <a:xfrm>
            <a:off x="2051720" y="4149080"/>
            <a:ext cx="484632" cy="69037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3" name="Стрелка вниз 12"/>
          <p:cNvSpPr/>
          <p:nvPr/>
        </p:nvSpPr>
        <p:spPr>
          <a:xfrm>
            <a:off x="6588224" y="4149080"/>
            <a:ext cx="484632" cy="690376"/>
          </a:xfrm>
          <a:prstGeom prst="downArrow">
            <a:avLst>
              <a:gd name="adj1" fmla="val 50000"/>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4" name="Стрелка вверх 13"/>
          <p:cNvSpPr/>
          <p:nvPr/>
        </p:nvSpPr>
        <p:spPr>
          <a:xfrm>
            <a:off x="2051720" y="2420888"/>
            <a:ext cx="484632" cy="72008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5" name="Стрелка вверх 14"/>
          <p:cNvSpPr/>
          <p:nvPr/>
        </p:nvSpPr>
        <p:spPr>
          <a:xfrm>
            <a:off x="6588224" y="2420888"/>
            <a:ext cx="484632" cy="72008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6" name="TextBox 15"/>
          <p:cNvSpPr txBox="1"/>
          <p:nvPr/>
        </p:nvSpPr>
        <p:spPr>
          <a:xfrm>
            <a:off x="0" y="0"/>
            <a:ext cx="2116285" cy="523220"/>
          </a:xfrm>
          <a:prstGeom prst="rect">
            <a:avLst/>
          </a:prstGeom>
          <a:noFill/>
        </p:spPr>
        <p:txBody>
          <a:bodyPr wrap="none" rtlCol="0">
            <a:spAutoFit/>
          </a:bodyPr>
          <a:lstStyle/>
          <a:p>
            <a:r>
              <a:rPr lang="ru-RU" sz="2800" i="1" u="sng" dirty="0" smtClean="0">
                <a:latin typeface="Times New Roman" pitchFamily="18" charset="0"/>
                <a:cs typeface="Times New Roman" pitchFamily="18" charset="0"/>
              </a:rPr>
              <a:t>Задание № 5</a:t>
            </a:r>
            <a:endParaRPr lang="ru-RU" sz="2800" i="1" u="sng" dirty="0">
              <a:latin typeface="Times New Roman" pitchFamily="18" charset="0"/>
              <a:cs typeface="Times New Roman" pitchFamily="18" charset="0"/>
            </a:endParaRPr>
          </a:p>
        </p:txBody>
      </p:sp>
    </p:spTree>
  </p:cSld>
  <p:clrMapOvr>
    <a:masterClrMapping/>
  </p:clrMapOvr>
  <p:transition spd="med">
    <p:pull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116632"/>
            <a:ext cx="8229600" cy="490066"/>
          </a:xfrm>
        </p:spPr>
        <p:txBody>
          <a:bodyPr>
            <a:noAutofit/>
          </a:bodyPr>
          <a:lstStyle/>
          <a:p>
            <a:pPr lvl="0"/>
            <a:r>
              <a:rPr lang="ru-RU" sz="3200" b="1" i="1" dirty="0" smtClean="0">
                <a:effectLst>
                  <a:outerShdw blurRad="38100" dist="38100" dir="2700000" algn="tl">
                    <a:srgbClr val="000000">
                      <a:alpha val="43137"/>
                    </a:srgbClr>
                  </a:outerShdw>
                </a:effectLst>
                <a:latin typeface="Times New Roman" pitchFamily="18" charset="0"/>
                <a:cs typeface="Times New Roman" pitchFamily="18" charset="0"/>
              </a:rPr>
              <a:t>Заполните схему</a:t>
            </a:r>
            <a:endParaRPr lang="ru-RU" sz="3200" i="1"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4" name="Скругленный прямоугольник 3"/>
          <p:cNvSpPr/>
          <p:nvPr/>
        </p:nvSpPr>
        <p:spPr>
          <a:xfrm>
            <a:off x="2123728" y="692696"/>
            <a:ext cx="4968552" cy="43204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i="1" dirty="0" smtClean="0">
                <a:solidFill>
                  <a:srgbClr val="FFFF00"/>
                </a:solidFill>
                <a:latin typeface="Times New Roman" pitchFamily="18" charset="0"/>
                <a:cs typeface="Times New Roman" pitchFamily="18" charset="0"/>
              </a:rPr>
              <a:t>Продукты питания</a:t>
            </a:r>
            <a:endParaRPr lang="ru-RU" sz="3200" b="1" i="1" dirty="0">
              <a:solidFill>
                <a:srgbClr val="FFFF00"/>
              </a:solidFill>
              <a:latin typeface="Times New Roman" pitchFamily="18" charset="0"/>
              <a:cs typeface="Times New Roman" pitchFamily="18" charset="0"/>
            </a:endParaRPr>
          </a:p>
        </p:txBody>
      </p:sp>
      <p:sp>
        <p:nvSpPr>
          <p:cNvPr id="5" name="Скругленный прямоугольник 4"/>
          <p:cNvSpPr/>
          <p:nvPr/>
        </p:nvSpPr>
        <p:spPr>
          <a:xfrm>
            <a:off x="467544" y="2204864"/>
            <a:ext cx="2232248" cy="7200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dirty="0" smtClean="0">
                <a:latin typeface="Times New Roman" pitchFamily="18" charset="0"/>
                <a:cs typeface="Times New Roman" pitchFamily="18" charset="0"/>
              </a:rPr>
              <a:t>А. </a:t>
            </a:r>
            <a:r>
              <a:rPr lang="ru-RU" sz="3200" dirty="0" smtClean="0">
                <a:latin typeface="Times New Roman" pitchFamily="18" charset="0"/>
                <a:cs typeface="Times New Roman" pitchFamily="18" charset="0"/>
              </a:rPr>
              <a:t>_______</a:t>
            </a:r>
            <a:r>
              <a:rPr lang="ru-RU" sz="3200" b="1" dirty="0" smtClean="0">
                <a:latin typeface="Times New Roman" pitchFamily="18" charset="0"/>
                <a:cs typeface="Times New Roman" pitchFamily="18" charset="0"/>
              </a:rPr>
              <a:t> </a:t>
            </a:r>
            <a:endParaRPr lang="ru-RU" sz="3200" b="1" dirty="0">
              <a:latin typeface="Times New Roman" pitchFamily="18" charset="0"/>
              <a:cs typeface="Times New Roman" pitchFamily="18" charset="0"/>
            </a:endParaRPr>
          </a:p>
        </p:txBody>
      </p:sp>
      <p:sp>
        <p:nvSpPr>
          <p:cNvPr id="6" name="Скругленный прямоугольник 5"/>
          <p:cNvSpPr/>
          <p:nvPr/>
        </p:nvSpPr>
        <p:spPr>
          <a:xfrm>
            <a:off x="2339752" y="1340768"/>
            <a:ext cx="4608512" cy="43204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dirty="0" smtClean="0">
                <a:latin typeface="Times New Roman" pitchFamily="18" charset="0"/>
                <a:cs typeface="Times New Roman" pitchFamily="18" charset="0"/>
              </a:rPr>
              <a:t>Питательные вещества</a:t>
            </a:r>
            <a:endParaRPr lang="ru-RU" sz="3200" dirty="0">
              <a:latin typeface="Times New Roman" pitchFamily="18" charset="0"/>
              <a:cs typeface="Times New Roman" pitchFamily="18" charset="0"/>
            </a:endParaRPr>
          </a:p>
        </p:txBody>
      </p:sp>
      <p:sp>
        <p:nvSpPr>
          <p:cNvPr id="7" name="Скругленный прямоугольник 6"/>
          <p:cNvSpPr/>
          <p:nvPr/>
        </p:nvSpPr>
        <p:spPr>
          <a:xfrm>
            <a:off x="3419872" y="2132856"/>
            <a:ext cx="2232248" cy="7200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dirty="0" smtClean="0">
                <a:latin typeface="Times New Roman" pitchFamily="18" charset="0"/>
                <a:cs typeface="Times New Roman" pitchFamily="18" charset="0"/>
              </a:rPr>
              <a:t>Б. </a:t>
            </a:r>
            <a:r>
              <a:rPr lang="ru-RU" sz="3200" dirty="0" smtClean="0">
                <a:latin typeface="Times New Roman" pitchFamily="18" charset="0"/>
                <a:cs typeface="Times New Roman" pitchFamily="18" charset="0"/>
              </a:rPr>
              <a:t>Жиры</a:t>
            </a:r>
            <a:endParaRPr lang="ru-RU" sz="3200" dirty="0">
              <a:latin typeface="Times New Roman" pitchFamily="18" charset="0"/>
              <a:cs typeface="Times New Roman" pitchFamily="18" charset="0"/>
            </a:endParaRPr>
          </a:p>
        </p:txBody>
      </p:sp>
      <p:sp>
        <p:nvSpPr>
          <p:cNvPr id="8" name="Скругленный прямоугольник 7"/>
          <p:cNvSpPr/>
          <p:nvPr/>
        </p:nvSpPr>
        <p:spPr>
          <a:xfrm>
            <a:off x="6372200" y="2204864"/>
            <a:ext cx="2232248" cy="7200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dirty="0" smtClean="0">
                <a:latin typeface="Times New Roman" pitchFamily="18" charset="0"/>
                <a:cs typeface="Times New Roman" pitchFamily="18" charset="0"/>
              </a:rPr>
              <a:t>В. </a:t>
            </a:r>
            <a:r>
              <a:rPr lang="ru-RU" sz="3200" dirty="0" smtClean="0">
                <a:latin typeface="Times New Roman" pitchFamily="18" charset="0"/>
                <a:cs typeface="Times New Roman" pitchFamily="18" charset="0"/>
              </a:rPr>
              <a:t>_______</a:t>
            </a:r>
            <a:endParaRPr lang="ru-RU" sz="3200" dirty="0">
              <a:latin typeface="Times New Roman" pitchFamily="18" charset="0"/>
              <a:cs typeface="Times New Roman" pitchFamily="18" charset="0"/>
            </a:endParaRPr>
          </a:p>
        </p:txBody>
      </p:sp>
      <p:sp>
        <p:nvSpPr>
          <p:cNvPr id="9" name="Скругленный прямоугольник 8"/>
          <p:cNvSpPr/>
          <p:nvPr/>
        </p:nvSpPr>
        <p:spPr>
          <a:xfrm>
            <a:off x="107504" y="3429000"/>
            <a:ext cx="2952328" cy="64807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dirty="0" smtClean="0">
                <a:latin typeface="Times New Roman" pitchFamily="18" charset="0"/>
                <a:cs typeface="Times New Roman" pitchFamily="18" charset="0"/>
              </a:rPr>
              <a:t>1. Аминокислоты</a:t>
            </a:r>
            <a:endParaRPr lang="ru-RU" sz="2800" dirty="0">
              <a:latin typeface="Times New Roman" pitchFamily="18" charset="0"/>
              <a:cs typeface="Times New Roman" pitchFamily="18" charset="0"/>
            </a:endParaRPr>
          </a:p>
        </p:txBody>
      </p:sp>
      <p:sp>
        <p:nvSpPr>
          <p:cNvPr id="10" name="Скругленный прямоугольник 9"/>
          <p:cNvSpPr/>
          <p:nvPr/>
        </p:nvSpPr>
        <p:spPr>
          <a:xfrm>
            <a:off x="3275856" y="3429000"/>
            <a:ext cx="1224136" cy="64807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ru-RU" sz="2800" dirty="0" smtClean="0">
                <a:latin typeface="Times New Roman" pitchFamily="18" charset="0"/>
                <a:cs typeface="Times New Roman" pitchFamily="18" charset="0"/>
              </a:rPr>
              <a:t>2.</a:t>
            </a:r>
            <a:endParaRPr lang="ru-RU" sz="2800" dirty="0">
              <a:latin typeface="Times New Roman" pitchFamily="18" charset="0"/>
              <a:cs typeface="Times New Roman" pitchFamily="18" charset="0"/>
            </a:endParaRPr>
          </a:p>
        </p:txBody>
      </p:sp>
      <p:sp>
        <p:nvSpPr>
          <p:cNvPr id="11" name="Скругленный прямоугольник 10"/>
          <p:cNvSpPr/>
          <p:nvPr/>
        </p:nvSpPr>
        <p:spPr>
          <a:xfrm>
            <a:off x="4716016" y="3429000"/>
            <a:ext cx="1224136" cy="64807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ru-RU" sz="2800" dirty="0" smtClean="0">
                <a:latin typeface="Times New Roman" pitchFamily="18" charset="0"/>
                <a:cs typeface="Times New Roman" pitchFamily="18" charset="0"/>
              </a:rPr>
              <a:t>3.</a:t>
            </a:r>
            <a:endParaRPr lang="ru-RU" sz="2800" dirty="0">
              <a:latin typeface="Times New Roman" pitchFamily="18" charset="0"/>
              <a:cs typeface="Times New Roman" pitchFamily="18" charset="0"/>
            </a:endParaRPr>
          </a:p>
        </p:txBody>
      </p:sp>
      <p:sp>
        <p:nvSpPr>
          <p:cNvPr id="12" name="Скругленный прямоугольник 11"/>
          <p:cNvSpPr/>
          <p:nvPr/>
        </p:nvSpPr>
        <p:spPr>
          <a:xfrm>
            <a:off x="6084168" y="3429000"/>
            <a:ext cx="2952328" cy="64807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dirty="0" smtClean="0">
                <a:latin typeface="Times New Roman" pitchFamily="18" charset="0"/>
                <a:cs typeface="Times New Roman" pitchFamily="18" charset="0"/>
              </a:rPr>
              <a:t>4. Моносахариды</a:t>
            </a:r>
            <a:endParaRPr lang="ru-RU" sz="2800" dirty="0">
              <a:latin typeface="Times New Roman" pitchFamily="18" charset="0"/>
              <a:cs typeface="Times New Roman" pitchFamily="18" charset="0"/>
            </a:endParaRPr>
          </a:p>
        </p:txBody>
      </p:sp>
      <p:sp>
        <p:nvSpPr>
          <p:cNvPr id="13" name="Скругленный прямоугольник 12"/>
          <p:cNvSpPr/>
          <p:nvPr/>
        </p:nvSpPr>
        <p:spPr>
          <a:xfrm>
            <a:off x="2195736" y="4797152"/>
            <a:ext cx="5328592" cy="57606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dirty="0" smtClean="0">
                <a:latin typeface="Times New Roman" pitchFamily="18" charset="0"/>
                <a:cs typeface="Times New Roman" pitchFamily="18" charset="0"/>
              </a:rPr>
              <a:t> 5. </a:t>
            </a:r>
            <a:r>
              <a:rPr lang="ru-RU" sz="3200" smtClean="0">
                <a:latin typeface="Times New Roman" pitchFamily="18" charset="0"/>
                <a:cs typeface="Times New Roman" pitchFamily="18" charset="0"/>
              </a:rPr>
              <a:t>______________________</a:t>
            </a:r>
            <a:endParaRPr lang="ru-RU" sz="3200" dirty="0">
              <a:latin typeface="Times New Roman" pitchFamily="18" charset="0"/>
              <a:cs typeface="Times New Roman" pitchFamily="18" charset="0"/>
            </a:endParaRPr>
          </a:p>
        </p:txBody>
      </p:sp>
      <p:sp>
        <p:nvSpPr>
          <p:cNvPr id="14" name="Скругленный прямоугольник 13"/>
          <p:cNvSpPr/>
          <p:nvPr/>
        </p:nvSpPr>
        <p:spPr>
          <a:xfrm>
            <a:off x="2267744" y="5805264"/>
            <a:ext cx="5256584" cy="57606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dirty="0" smtClean="0">
                <a:latin typeface="Times New Roman" pitchFamily="18" charset="0"/>
                <a:cs typeface="Times New Roman" pitchFamily="18" charset="0"/>
              </a:rPr>
              <a:t>6. </a:t>
            </a:r>
            <a:r>
              <a:rPr lang="ru-RU" sz="2800" dirty="0" smtClean="0">
                <a:latin typeface="Times New Roman" pitchFamily="18" charset="0"/>
                <a:cs typeface="Times New Roman" pitchFamily="18" charset="0"/>
              </a:rPr>
              <a:t>Клетки тканей организма</a:t>
            </a:r>
            <a:endParaRPr lang="ru-RU" sz="2800" dirty="0">
              <a:latin typeface="Times New Roman" pitchFamily="18" charset="0"/>
              <a:cs typeface="Times New Roman" pitchFamily="18" charset="0"/>
            </a:endParaRPr>
          </a:p>
        </p:txBody>
      </p:sp>
      <p:cxnSp>
        <p:nvCxnSpPr>
          <p:cNvPr id="19" name="Прямая со стрелкой 18"/>
          <p:cNvCxnSpPr/>
          <p:nvPr/>
        </p:nvCxnSpPr>
        <p:spPr>
          <a:xfrm rot="5400000">
            <a:off x="4392377" y="1232359"/>
            <a:ext cx="216024" cy="79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4" name="Прямая со стрелкой 33"/>
          <p:cNvCxnSpPr>
            <a:stCxn id="6" idx="3"/>
            <a:endCxn id="8" idx="0"/>
          </p:cNvCxnSpPr>
          <p:nvPr/>
        </p:nvCxnSpPr>
        <p:spPr>
          <a:xfrm>
            <a:off x="6948264" y="1556792"/>
            <a:ext cx="540060" cy="64807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6" name="Прямая со стрелкой 35"/>
          <p:cNvCxnSpPr>
            <a:stCxn id="6" idx="1"/>
          </p:cNvCxnSpPr>
          <p:nvPr/>
        </p:nvCxnSpPr>
        <p:spPr>
          <a:xfrm rot="10800000" flipV="1">
            <a:off x="1763688" y="1556792"/>
            <a:ext cx="576064" cy="64807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8" name="Прямая со стрелкой 37"/>
          <p:cNvCxnSpPr>
            <a:stCxn id="6" idx="2"/>
          </p:cNvCxnSpPr>
          <p:nvPr/>
        </p:nvCxnSpPr>
        <p:spPr>
          <a:xfrm rot="5400000">
            <a:off x="4463988" y="1952836"/>
            <a:ext cx="360040"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52" name="Прямая со стрелкой 51"/>
          <p:cNvCxnSpPr/>
          <p:nvPr/>
        </p:nvCxnSpPr>
        <p:spPr>
          <a:xfrm rot="5400000">
            <a:off x="1151620" y="3176972"/>
            <a:ext cx="504056"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54" name="Прямая со стрелкой 53"/>
          <p:cNvCxnSpPr/>
          <p:nvPr/>
        </p:nvCxnSpPr>
        <p:spPr>
          <a:xfrm rot="5400000">
            <a:off x="3564682" y="3140174"/>
            <a:ext cx="576064"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56" name="Прямая со стрелкой 55"/>
          <p:cNvCxnSpPr/>
          <p:nvPr/>
        </p:nvCxnSpPr>
        <p:spPr>
          <a:xfrm rot="5400000">
            <a:off x="4860826" y="3140174"/>
            <a:ext cx="576064"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58" name="Прямая со стрелкой 57"/>
          <p:cNvCxnSpPr/>
          <p:nvPr/>
        </p:nvCxnSpPr>
        <p:spPr>
          <a:xfrm rot="5400000">
            <a:off x="7704348" y="3176972"/>
            <a:ext cx="504056"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79" name="Прямая со стрелкой 78"/>
          <p:cNvCxnSpPr>
            <a:stCxn id="13" idx="2"/>
          </p:cNvCxnSpPr>
          <p:nvPr/>
        </p:nvCxnSpPr>
        <p:spPr>
          <a:xfrm rot="5400000">
            <a:off x="4644405" y="5588843"/>
            <a:ext cx="431254"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81" name="Прямая со стрелкой 80"/>
          <p:cNvCxnSpPr/>
          <p:nvPr/>
        </p:nvCxnSpPr>
        <p:spPr>
          <a:xfrm>
            <a:off x="1691680" y="4077072"/>
            <a:ext cx="864096" cy="72008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83" name="Прямая со стрелкой 82"/>
          <p:cNvCxnSpPr>
            <a:stCxn id="10" idx="2"/>
          </p:cNvCxnSpPr>
          <p:nvPr/>
        </p:nvCxnSpPr>
        <p:spPr>
          <a:xfrm rot="16200000" flipH="1">
            <a:off x="3545886" y="4419110"/>
            <a:ext cx="720080" cy="3600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85" name="Прямая со стрелкой 84"/>
          <p:cNvCxnSpPr>
            <a:stCxn id="11" idx="2"/>
          </p:cNvCxnSpPr>
          <p:nvPr/>
        </p:nvCxnSpPr>
        <p:spPr>
          <a:xfrm rot="16200000" flipH="1">
            <a:off x="4986046" y="4419110"/>
            <a:ext cx="720080" cy="3600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87" name="Прямая со стрелкой 86"/>
          <p:cNvCxnSpPr/>
          <p:nvPr/>
        </p:nvCxnSpPr>
        <p:spPr>
          <a:xfrm rot="5400000">
            <a:off x="6912260" y="4113076"/>
            <a:ext cx="720080" cy="64807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7" name="TextBox 26"/>
          <p:cNvSpPr txBox="1"/>
          <p:nvPr/>
        </p:nvSpPr>
        <p:spPr>
          <a:xfrm>
            <a:off x="0" y="0"/>
            <a:ext cx="2109873" cy="523220"/>
          </a:xfrm>
          <a:prstGeom prst="rect">
            <a:avLst/>
          </a:prstGeom>
          <a:noFill/>
        </p:spPr>
        <p:txBody>
          <a:bodyPr wrap="none" rtlCol="0">
            <a:spAutoFit/>
          </a:bodyPr>
          <a:lstStyle/>
          <a:p>
            <a:r>
              <a:rPr lang="ru-RU" sz="2800" i="1" u="sng" dirty="0" smtClean="0">
                <a:latin typeface="Times New Roman" pitchFamily="18" charset="0"/>
                <a:cs typeface="Times New Roman" pitchFamily="18" charset="0"/>
              </a:rPr>
              <a:t>Задание № 1</a:t>
            </a:r>
            <a:endParaRPr lang="ru-RU" sz="2800" i="1" u="sng" dirty="0">
              <a:latin typeface="Times New Roman" pitchFamily="18" charset="0"/>
              <a:cs typeface="Times New Roman" pitchFamily="18" charset="0"/>
            </a:endParaRPr>
          </a:p>
        </p:txBody>
      </p:sp>
    </p:spTree>
  </p:cSld>
  <p:clrMapOvr>
    <a:masterClrMapping/>
  </p:clrMapOvr>
  <p:transition spd="med">
    <p:pull dir="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16632"/>
            <a:ext cx="8229600" cy="1143000"/>
          </a:xfrm>
        </p:spPr>
        <p:txBody>
          <a:bodyPr>
            <a:normAutofit/>
          </a:bodyPr>
          <a:lstStyle/>
          <a:p>
            <a:r>
              <a:rPr lang="ru-RU" sz="3200" b="1" i="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Сервировка стола к завтраку</a:t>
            </a:r>
            <a:endParaRPr lang="ru-RU" sz="3200" i="1"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3" name="Содержимое 2"/>
          <p:cNvSpPr>
            <a:spLocks noGrp="1"/>
          </p:cNvSpPr>
          <p:nvPr>
            <p:ph idx="1"/>
          </p:nvPr>
        </p:nvSpPr>
        <p:spPr>
          <a:xfrm>
            <a:off x="0" y="1214422"/>
            <a:ext cx="4500562" cy="5357850"/>
          </a:xfrm>
        </p:spPr>
        <p:txBody>
          <a:bodyPr>
            <a:normAutofit fontScale="70000" lnSpcReduction="20000"/>
          </a:bodyPr>
          <a:lstStyle/>
          <a:p>
            <a:pPr algn="just">
              <a:buNone/>
            </a:pPr>
            <a:r>
              <a:rPr lang="ru-RU" dirty="0" smtClean="0"/>
              <a:t>		</a:t>
            </a:r>
            <a:endParaRPr lang="ru-RU" dirty="0" smtClean="0">
              <a:latin typeface="Times New Roman" pitchFamily="18" charset="0"/>
              <a:cs typeface="Times New Roman" pitchFamily="18" charset="0"/>
            </a:endParaRPr>
          </a:p>
          <a:p>
            <a:pPr algn="just">
              <a:buNone/>
            </a:pPr>
            <a:r>
              <a:rPr lang="ru-RU" dirty="0" smtClean="0">
                <a:latin typeface="Times New Roman" pitchFamily="18" charset="0"/>
                <a:cs typeface="Times New Roman" pitchFamily="18" charset="0"/>
              </a:rPr>
              <a:t>		</a:t>
            </a:r>
            <a:r>
              <a:rPr lang="ru-RU" sz="4000" b="1" i="1" dirty="0" smtClean="0">
                <a:latin typeface="Times New Roman" pitchFamily="18" charset="0"/>
                <a:cs typeface="Times New Roman" pitchFamily="18" charset="0"/>
              </a:rPr>
              <a:t>Сервировка стола </a:t>
            </a:r>
            <a:r>
              <a:rPr lang="ru-RU" dirty="0" smtClean="0">
                <a:latin typeface="Times New Roman" pitchFamily="18" charset="0"/>
                <a:cs typeface="Times New Roman" pitchFamily="18" charset="0"/>
              </a:rPr>
              <a:t>- искусство правильной расстановки посуды и столовых приборов, а также особенное декорирование стола.</a:t>
            </a:r>
          </a:p>
          <a:p>
            <a:pPr algn="just">
              <a:buNone/>
            </a:pPr>
            <a:r>
              <a:rPr lang="ru-RU" dirty="0" smtClean="0">
                <a:latin typeface="Times New Roman" pitchFamily="18" charset="0"/>
                <a:cs typeface="Times New Roman" pitchFamily="18" charset="0"/>
              </a:rPr>
              <a:t>		Сервировка стола может меняться в нюансах в зависимости от целевого направления: застолье, романтический ужин, деловой обед и пр.</a:t>
            </a:r>
          </a:p>
          <a:p>
            <a:pPr algn="just">
              <a:buNone/>
            </a:pPr>
            <a:r>
              <a:rPr lang="ru-RU" dirty="0" smtClean="0">
                <a:latin typeface="Times New Roman" pitchFamily="18" charset="0"/>
                <a:cs typeface="Times New Roman" pitchFamily="18" charset="0"/>
              </a:rPr>
              <a:t>		В меню завтрака включают холодные закуски, сливочное масло, второе блюдо и, как правило, горячие напитки — кофе, чай, какао или молока.</a:t>
            </a:r>
            <a:endParaRPr lang="ru-RU" dirty="0">
              <a:latin typeface="Times New Roman" pitchFamily="18" charset="0"/>
              <a:cs typeface="Times New Roman" pitchFamily="18" charset="0"/>
            </a:endParaRPr>
          </a:p>
        </p:txBody>
      </p:sp>
      <p:pic>
        <p:nvPicPr>
          <p:cNvPr id="8194" name="Picture 2"/>
          <p:cNvPicPr>
            <a:picLocks noChangeAspect="1" noChangeArrowheads="1"/>
          </p:cNvPicPr>
          <p:nvPr/>
        </p:nvPicPr>
        <p:blipFill>
          <a:blip r:embed="rId2" cstate="print"/>
          <a:srcRect/>
          <a:stretch>
            <a:fillRect/>
          </a:stretch>
        </p:blipFill>
        <p:spPr bwMode="auto">
          <a:xfrm>
            <a:off x="4716016" y="2060848"/>
            <a:ext cx="4002975" cy="345638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spd="med">
    <p:pull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ppt_x</p:attrName>
                                        </p:attrNameLst>
                                      </p:cBhvr>
                                      <p:tavLst>
                                        <p:tav tm="0">
                                          <p:val>
                                            <p:strVal val="#ppt_x"/>
                                          </p:val>
                                        </p:tav>
                                        <p:tav tm="100000">
                                          <p:val>
                                            <p:strVal val="#ppt_x"/>
                                          </p:val>
                                        </p:tav>
                                      </p:tavLst>
                                    </p:anim>
                                    <p:anim calcmode="lin" valueType="num">
                                      <p:cBhvr>
                                        <p:cTn id="9" dur="1800" decel="100000" fill="hold"/>
                                        <p:tgtEl>
                                          <p:spTgt spid="2"/>
                                        </p:tgtEl>
                                        <p:attrNameLst>
                                          <p:attrName>ppt_y</p:attrName>
                                        </p:attrNameLst>
                                      </p:cBhvr>
                                      <p:tavLst>
                                        <p:tav tm="0">
                                          <p:val>
                                            <p:strVal val="#ppt_y+1"/>
                                          </p:val>
                                        </p:tav>
                                        <p:tav tm="100000">
                                          <p:val>
                                            <p:strVal val="#ppt_y-.03"/>
                                          </p:val>
                                        </p:tav>
                                      </p:tavLst>
                                    </p:anim>
                                    <p:anim calcmode="lin" valueType="num">
                                      <p:cBhvr>
                                        <p:cTn id="10" dur="200" accel="100000" fill="hold">
                                          <p:stCondLst>
                                            <p:cond delay="1800"/>
                                          </p:stCondLst>
                                        </p:cTn>
                                        <p:tgtEl>
                                          <p:spTgt spid="2"/>
                                        </p:tgtEl>
                                        <p:attrNameLst>
                                          <p:attrName>ppt_y</p:attrName>
                                        </p:attrNameLst>
                                      </p:cBhvr>
                                      <p:tavLst>
                                        <p:tav tm="0">
                                          <p:val>
                                            <p:strVal val="#ppt_y-.03"/>
                                          </p:val>
                                        </p:tav>
                                        <p:tav tm="100000">
                                          <p:val>
                                            <p:strVal val="#ppt_y"/>
                                          </p:val>
                                        </p:tav>
                                      </p:tavLst>
                                    </p:anim>
                                  </p:childTnLst>
                                </p:cTn>
                              </p:par>
                            </p:childTnLst>
                          </p:cTn>
                        </p:par>
                        <p:par>
                          <p:cTn id="11" fill="hold">
                            <p:stCondLst>
                              <p:cond delay="2000"/>
                            </p:stCondLst>
                            <p:childTnLst>
                              <p:par>
                                <p:cTn id="12" presetID="37" presetClass="entr" presetSubtype="0" fill="hold" grpId="0" nodeType="after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2000"/>
                                        <p:tgtEl>
                                          <p:spTgt spid="3">
                                            <p:txEl>
                                              <p:pRg st="0" end="0"/>
                                            </p:txEl>
                                          </p:spTgt>
                                        </p:tgtEl>
                                      </p:cBhvr>
                                    </p:animEffect>
                                    <p:anim calcmode="lin" valueType="num">
                                      <p:cBhvr>
                                        <p:cTn id="15" dur="2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8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7" dur="200" accel="100000" fill="hold">
                                          <p:stCondLst>
                                            <p:cond delay="1800"/>
                                          </p:stCondLst>
                                        </p:cTn>
                                        <p:tgtEl>
                                          <p:spTgt spid="3">
                                            <p:txEl>
                                              <p:pRg st="0" end="0"/>
                                            </p:txEl>
                                          </p:spTgt>
                                        </p:tgtEl>
                                        <p:attrNameLst>
                                          <p:attrName>ppt_y</p:attrName>
                                        </p:attrNameLst>
                                      </p:cBhvr>
                                      <p:tavLst>
                                        <p:tav tm="0">
                                          <p:val>
                                            <p:strVal val="#ppt_y-.03"/>
                                          </p:val>
                                        </p:tav>
                                        <p:tav tm="100000">
                                          <p:val>
                                            <p:strVal val="#ppt_y"/>
                                          </p:val>
                                        </p:tav>
                                      </p:tavLst>
                                    </p:anim>
                                  </p:childTnLst>
                                </p:cTn>
                              </p:par>
                              <p:par>
                                <p:cTn id="18" presetID="37" presetClass="entr" presetSubtype="0" fill="hold" grpId="0" nodeType="with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Effect transition="in" filter="fade">
                                      <p:cBhvr>
                                        <p:cTn id="20" dur="2000"/>
                                        <p:tgtEl>
                                          <p:spTgt spid="3">
                                            <p:txEl>
                                              <p:pRg st="1" end="1"/>
                                            </p:txEl>
                                          </p:spTgt>
                                        </p:tgtEl>
                                      </p:cBhvr>
                                    </p:animEffect>
                                    <p:anim calcmode="lin" valueType="num">
                                      <p:cBhvr>
                                        <p:cTn id="21" dur="2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2" dur="18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23" dur="200" accel="100000" fill="hold">
                                          <p:stCondLst>
                                            <p:cond delay="1800"/>
                                          </p:stCondLst>
                                        </p:cTn>
                                        <p:tgtEl>
                                          <p:spTgt spid="3">
                                            <p:txEl>
                                              <p:pRg st="1" end="1"/>
                                            </p:txEl>
                                          </p:spTgt>
                                        </p:tgtEl>
                                        <p:attrNameLst>
                                          <p:attrName>ppt_y</p:attrName>
                                        </p:attrNameLst>
                                      </p:cBhvr>
                                      <p:tavLst>
                                        <p:tav tm="0">
                                          <p:val>
                                            <p:strVal val="#ppt_y-.03"/>
                                          </p:val>
                                        </p:tav>
                                        <p:tav tm="100000">
                                          <p:val>
                                            <p:strVal val="#ppt_y"/>
                                          </p:val>
                                        </p:tav>
                                      </p:tavLst>
                                    </p:anim>
                                  </p:childTnLst>
                                </p:cTn>
                              </p:par>
                              <p:par>
                                <p:cTn id="24" presetID="37" presetClass="entr" presetSubtype="0" fill="hold" grpId="0" nodeType="with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Effect transition="in" filter="fade">
                                      <p:cBhvr>
                                        <p:cTn id="26" dur="2000"/>
                                        <p:tgtEl>
                                          <p:spTgt spid="3">
                                            <p:txEl>
                                              <p:pRg st="2" end="2"/>
                                            </p:txEl>
                                          </p:spTgt>
                                        </p:tgtEl>
                                      </p:cBhvr>
                                    </p:animEffect>
                                    <p:anim calcmode="lin" valueType="num">
                                      <p:cBhvr>
                                        <p:cTn id="27" dur="2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8" dur="18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29" dur="200" accel="100000" fill="hold">
                                          <p:stCondLst>
                                            <p:cond delay="1800"/>
                                          </p:stCondLst>
                                        </p:cTn>
                                        <p:tgtEl>
                                          <p:spTgt spid="3">
                                            <p:txEl>
                                              <p:pRg st="2" end="2"/>
                                            </p:txEl>
                                          </p:spTgt>
                                        </p:tgtEl>
                                        <p:attrNameLst>
                                          <p:attrName>ppt_y</p:attrName>
                                        </p:attrNameLst>
                                      </p:cBhvr>
                                      <p:tavLst>
                                        <p:tav tm="0">
                                          <p:val>
                                            <p:strVal val="#ppt_y-.03"/>
                                          </p:val>
                                        </p:tav>
                                        <p:tav tm="100000">
                                          <p:val>
                                            <p:strVal val="#ppt_y"/>
                                          </p:val>
                                        </p:tav>
                                      </p:tavLst>
                                    </p:anim>
                                  </p:childTnLst>
                                </p:cTn>
                              </p:par>
                              <p:par>
                                <p:cTn id="30" presetID="37" presetClass="entr" presetSubtype="0" fill="hold" grpId="0" nodeType="with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Effect transition="in" filter="fade">
                                      <p:cBhvr>
                                        <p:cTn id="32" dur="2000"/>
                                        <p:tgtEl>
                                          <p:spTgt spid="3">
                                            <p:txEl>
                                              <p:pRg st="3" end="3"/>
                                            </p:txEl>
                                          </p:spTgt>
                                        </p:tgtEl>
                                      </p:cBhvr>
                                    </p:animEffect>
                                    <p:anim calcmode="lin" valueType="num">
                                      <p:cBhvr>
                                        <p:cTn id="33" dur="2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4" dur="1800" decel="100000" fill="hold"/>
                                        <p:tgtEl>
                                          <p:spTgt spid="3">
                                            <p:txEl>
                                              <p:pRg st="3" end="3"/>
                                            </p:txEl>
                                          </p:spTgt>
                                        </p:tgtEl>
                                        <p:attrNameLst>
                                          <p:attrName>ppt_y</p:attrName>
                                        </p:attrNameLst>
                                      </p:cBhvr>
                                      <p:tavLst>
                                        <p:tav tm="0">
                                          <p:val>
                                            <p:strVal val="#ppt_y+1"/>
                                          </p:val>
                                        </p:tav>
                                        <p:tav tm="100000">
                                          <p:val>
                                            <p:strVal val="#ppt_y-.03"/>
                                          </p:val>
                                        </p:tav>
                                      </p:tavLst>
                                    </p:anim>
                                    <p:anim calcmode="lin" valueType="num">
                                      <p:cBhvr>
                                        <p:cTn id="35" dur="200" accel="100000" fill="hold">
                                          <p:stCondLst>
                                            <p:cond delay="1800"/>
                                          </p:stCondLst>
                                        </p:cTn>
                                        <p:tgtEl>
                                          <p:spTgt spid="3">
                                            <p:txEl>
                                              <p:pRg st="3" end="3"/>
                                            </p:txEl>
                                          </p:spTgt>
                                        </p:tgtEl>
                                        <p:attrNameLst>
                                          <p:attrName>ppt_y</p:attrName>
                                        </p:attrNameLst>
                                      </p:cBhvr>
                                      <p:tavLst>
                                        <p:tav tm="0">
                                          <p:val>
                                            <p:strVal val="#ppt_y-.03"/>
                                          </p:val>
                                        </p:tav>
                                        <p:tav tm="100000">
                                          <p:val>
                                            <p:strVal val="#ppt_y"/>
                                          </p:val>
                                        </p:tav>
                                      </p:tavLst>
                                    </p:anim>
                                  </p:childTnLst>
                                </p:cTn>
                              </p:par>
                            </p:childTnLst>
                          </p:cTn>
                        </p:par>
                        <p:par>
                          <p:cTn id="36" fill="hold">
                            <p:stCondLst>
                              <p:cond delay="4000"/>
                            </p:stCondLst>
                            <p:childTnLst>
                              <p:par>
                                <p:cTn id="37" presetID="8" presetClass="entr" presetSubtype="16" fill="hold" nodeType="afterEffect">
                                  <p:stCondLst>
                                    <p:cond delay="0"/>
                                  </p:stCondLst>
                                  <p:childTnLst>
                                    <p:set>
                                      <p:cBhvr>
                                        <p:cTn id="38" dur="1" fill="hold">
                                          <p:stCondLst>
                                            <p:cond delay="0"/>
                                          </p:stCondLst>
                                        </p:cTn>
                                        <p:tgtEl>
                                          <p:spTgt spid="8194"/>
                                        </p:tgtEl>
                                        <p:attrNameLst>
                                          <p:attrName>style.visibility</p:attrName>
                                        </p:attrNameLst>
                                      </p:cBhvr>
                                      <p:to>
                                        <p:strVal val="visible"/>
                                      </p:to>
                                    </p:set>
                                    <p:animEffect transition="in" filter="diamond(in)">
                                      <p:cBhvr>
                                        <p:cTn id="39" dur="2000"/>
                                        <p:tgtEl>
                                          <p:spTgt spid="81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404664"/>
            <a:ext cx="8712968" cy="1080120"/>
          </a:xfrm>
        </p:spPr>
        <p:txBody>
          <a:bodyPr>
            <a:noAutofit/>
          </a:bodyPr>
          <a:lstStyle/>
          <a:p>
            <a:r>
              <a:rPr lang="ru-RU" sz="3200" b="1" i="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Заполните схемы трех завтраков, используя названия блюд, приведенных под схемами</a:t>
            </a:r>
            <a:endParaRPr lang="ru-RU" sz="3200" b="1" i="1"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4" name="Прямоугольник 3"/>
          <p:cNvSpPr/>
          <p:nvPr/>
        </p:nvSpPr>
        <p:spPr>
          <a:xfrm>
            <a:off x="755576" y="1484784"/>
            <a:ext cx="2160240" cy="98640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_____________</a:t>
            </a:r>
            <a:endParaRPr lang="ru-RU" dirty="0"/>
          </a:p>
        </p:txBody>
      </p:sp>
      <p:sp>
        <p:nvSpPr>
          <p:cNvPr id="6" name="Прямоугольник 5"/>
          <p:cNvSpPr/>
          <p:nvPr/>
        </p:nvSpPr>
        <p:spPr>
          <a:xfrm>
            <a:off x="755576" y="2852936"/>
            <a:ext cx="2160240" cy="100811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dirty="0" smtClean="0">
                <a:latin typeface="Times New Roman" pitchFamily="18" charset="0"/>
                <a:cs typeface="Times New Roman" pitchFamily="18" charset="0"/>
              </a:rPr>
              <a:t>Омлет</a:t>
            </a:r>
          </a:p>
        </p:txBody>
      </p:sp>
      <p:sp>
        <p:nvSpPr>
          <p:cNvPr id="8" name="Прямоугольник 7"/>
          <p:cNvSpPr/>
          <p:nvPr/>
        </p:nvSpPr>
        <p:spPr>
          <a:xfrm>
            <a:off x="755576" y="4221088"/>
            <a:ext cx="2160240" cy="100811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dirty="0" smtClean="0">
                <a:latin typeface="Times New Roman" pitchFamily="18" charset="0"/>
                <a:cs typeface="Times New Roman" pitchFamily="18" charset="0"/>
              </a:rPr>
              <a:t>Салат из помидор, огурцов и сладкого перца</a:t>
            </a:r>
          </a:p>
        </p:txBody>
      </p:sp>
      <p:sp>
        <p:nvSpPr>
          <p:cNvPr id="9" name="Прямоугольник 8"/>
          <p:cNvSpPr/>
          <p:nvPr/>
        </p:nvSpPr>
        <p:spPr>
          <a:xfrm>
            <a:off x="3635896" y="1484784"/>
            <a:ext cx="2088232" cy="100811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dirty="0" smtClean="0">
                <a:latin typeface="Times New Roman" pitchFamily="18" charset="0"/>
                <a:cs typeface="Times New Roman" pitchFamily="18" charset="0"/>
              </a:rPr>
              <a:t>Бутерброды с колбасой</a:t>
            </a:r>
          </a:p>
        </p:txBody>
      </p:sp>
      <p:sp>
        <p:nvSpPr>
          <p:cNvPr id="10" name="Прямоугольник 9"/>
          <p:cNvSpPr/>
          <p:nvPr/>
        </p:nvSpPr>
        <p:spPr>
          <a:xfrm>
            <a:off x="3635896" y="2852936"/>
            <a:ext cx="2088232" cy="105841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dirty="0" smtClean="0">
                <a:latin typeface="Times New Roman" pitchFamily="18" charset="0"/>
                <a:cs typeface="Times New Roman" pitchFamily="18" charset="0"/>
              </a:rPr>
              <a:t>Канапе с сыром</a:t>
            </a:r>
          </a:p>
        </p:txBody>
      </p:sp>
      <p:sp>
        <p:nvSpPr>
          <p:cNvPr id="11" name="Прямоугольник 10"/>
          <p:cNvSpPr/>
          <p:nvPr/>
        </p:nvSpPr>
        <p:spPr>
          <a:xfrm>
            <a:off x="3635896" y="4221088"/>
            <a:ext cx="2088232" cy="100811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______________</a:t>
            </a:r>
            <a:endParaRPr lang="ru-RU" dirty="0"/>
          </a:p>
        </p:txBody>
      </p:sp>
      <p:sp>
        <p:nvSpPr>
          <p:cNvPr id="12" name="Прямоугольник 11"/>
          <p:cNvSpPr/>
          <p:nvPr/>
        </p:nvSpPr>
        <p:spPr>
          <a:xfrm>
            <a:off x="6372200" y="1484784"/>
            <a:ext cx="2160240" cy="100811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dirty="0" smtClean="0">
                <a:latin typeface="Times New Roman" pitchFamily="18" charset="0"/>
                <a:cs typeface="Times New Roman" pitchFamily="18" charset="0"/>
              </a:rPr>
              <a:t>Чай с сахаром</a:t>
            </a:r>
          </a:p>
        </p:txBody>
      </p:sp>
      <p:sp>
        <p:nvSpPr>
          <p:cNvPr id="13" name="Прямоугольник 12"/>
          <p:cNvSpPr/>
          <p:nvPr/>
        </p:nvSpPr>
        <p:spPr>
          <a:xfrm>
            <a:off x="6372200" y="2852936"/>
            <a:ext cx="2160240" cy="105841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______________</a:t>
            </a:r>
            <a:endParaRPr lang="ru-RU" dirty="0"/>
          </a:p>
        </p:txBody>
      </p:sp>
      <p:sp>
        <p:nvSpPr>
          <p:cNvPr id="14" name="Прямоугольник 13"/>
          <p:cNvSpPr/>
          <p:nvPr/>
        </p:nvSpPr>
        <p:spPr>
          <a:xfrm>
            <a:off x="6372200" y="4221088"/>
            <a:ext cx="2160240" cy="100811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dirty="0" smtClean="0">
                <a:latin typeface="Times New Roman" pitchFamily="18" charset="0"/>
                <a:cs typeface="Times New Roman" pitchFamily="18" charset="0"/>
              </a:rPr>
              <a:t>Кофе с молоком</a:t>
            </a:r>
          </a:p>
        </p:txBody>
      </p:sp>
      <p:sp>
        <p:nvSpPr>
          <p:cNvPr id="15" name="TextBox 14"/>
          <p:cNvSpPr txBox="1"/>
          <p:nvPr/>
        </p:nvSpPr>
        <p:spPr>
          <a:xfrm>
            <a:off x="323528" y="1772816"/>
            <a:ext cx="415498" cy="461665"/>
          </a:xfrm>
          <a:prstGeom prst="rect">
            <a:avLst/>
          </a:prstGeom>
          <a:noFill/>
        </p:spPr>
        <p:txBody>
          <a:bodyPr wrap="none" rtlCol="0">
            <a:spAutoFit/>
          </a:bodyPr>
          <a:lstStyle/>
          <a:p>
            <a:r>
              <a:rPr lang="ru-RU" sz="2400" b="1" dirty="0" smtClean="0">
                <a:latin typeface="Times New Roman" pitchFamily="18" charset="0"/>
                <a:cs typeface="Times New Roman" pitchFamily="18" charset="0"/>
              </a:rPr>
              <a:t>1.</a:t>
            </a:r>
            <a:endParaRPr lang="ru-RU" sz="2400" b="1" dirty="0">
              <a:latin typeface="Times New Roman" pitchFamily="18" charset="0"/>
              <a:cs typeface="Times New Roman" pitchFamily="18" charset="0"/>
            </a:endParaRPr>
          </a:p>
        </p:txBody>
      </p:sp>
      <p:sp>
        <p:nvSpPr>
          <p:cNvPr id="16" name="TextBox 15"/>
          <p:cNvSpPr txBox="1"/>
          <p:nvPr/>
        </p:nvSpPr>
        <p:spPr>
          <a:xfrm>
            <a:off x="323528" y="3140968"/>
            <a:ext cx="421910" cy="461665"/>
          </a:xfrm>
          <a:prstGeom prst="rect">
            <a:avLst/>
          </a:prstGeom>
          <a:noFill/>
        </p:spPr>
        <p:txBody>
          <a:bodyPr wrap="none" rtlCol="0">
            <a:spAutoFit/>
          </a:bodyPr>
          <a:lstStyle/>
          <a:p>
            <a:r>
              <a:rPr lang="ru-RU" sz="2400" b="1" dirty="0" smtClean="0">
                <a:latin typeface="Times New Roman" pitchFamily="18" charset="0"/>
                <a:cs typeface="Times New Roman" pitchFamily="18" charset="0"/>
              </a:rPr>
              <a:t>2.</a:t>
            </a:r>
            <a:endParaRPr lang="ru-RU" sz="2400" b="1" dirty="0">
              <a:latin typeface="Times New Roman" pitchFamily="18" charset="0"/>
              <a:cs typeface="Times New Roman" pitchFamily="18" charset="0"/>
            </a:endParaRPr>
          </a:p>
        </p:txBody>
      </p:sp>
      <p:sp>
        <p:nvSpPr>
          <p:cNvPr id="17" name="TextBox 16"/>
          <p:cNvSpPr txBox="1"/>
          <p:nvPr/>
        </p:nvSpPr>
        <p:spPr>
          <a:xfrm>
            <a:off x="323528" y="4437112"/>
            <a:ext cx="421910" cy="461665"/>
          </a:xfrm>
          <a:prstGeom prst="rect">
            <a:avLst/>
          </a:prstGeom>
          <a:noFill/>
        </p:spPr>
        <p:txBody>
          <a:bodyPr wrap="none" rtlCol="0">
            <a:spAutoFit/>
          </a:bodyPr>
          <a:lstStyle/>
          <a:p>
            <a:r>
              <a:rPr lang="ru-RU" sz="2400" b="1" dirty="0" smtClean="0">
                <a:latin typeface="Times New Roman" pitchFamily="18" charset="0"/>
                <a:cs typeface="Times New Roman" pitchFamily="18" charset="0"/>
              </a:rPr>
              <a:t>3.</a:t>
            </a:r>
            <a:endParaRPr lang="ru-RU" sz="2400" b="1" dirty="0">
              <a:latin typeface="Times New Roman" pitchFamily="18" charset="0"/>
              <a:cs typeface="Times New Roman" pitchFamily="18" charset="0"/>
            </a:endParaRPr>
          </a:p>
        </p:txBody>
      </p:sp>
      <p:sp>
        <p:nvSpPr>
          <p:cNvPr id="18" name="Скругленный прямоугольник 17"/>
          <p:cNvSpPr/>
          <p:nvPr/>
        </p:nvSpPr>
        <p:spPr>
          <a:xfrm>
            <a:off x="1043608" y="5517232"/>
            <a:ext cx="1418456"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b="1" dirty="0" smtClean="0">
                <a:latin typeface="Times New Roman" pitchFamily="18" charset="0"/>
                <a:cs typeface="Times New Roman" pitchFamily="18" charset="0"/>
              </a:rPr>
              <a:t>А.</a:t>
            </a:r>
            <a:endParaRPr lang="ru-RU" sz="2000" dirty="0" smtClean="0">
              <a:latin typeface="Times New Roman" pitchFamily="18" charset="0"/>
              <a:cs typeface="Times New Roman" pitchFamily="18" charset="0"/>
            </a:endParaRPr>
          </a:p>
          <a:p>
            <a:pPr algn="ctr"/>
            <a:r>
              <a:rPr lang="ru-RU" sz="2000" dirty="0" smtClean="0">
                <a:latin typeface="Times New Roman" pitchFamily="18" charset="0"/>
                <a:cs typeface="Times New Roman" pitchFamily="18" charset="0"/>
              </a:rPr>
              <a:t>Винегрет из овощей</a:t>
            </a:r>
          </a:p>
        </p:txBody>
      </p:sp>
      <p:sp>
        <p:nvSpPr>
          <p:cNvPr id="19" name="Скругленный прямоугольник 18"/>
          <p:cNvSpPr/>
          <p:nvPr/>
        </p:nvSpPr>
        <p:spPr>
          <a:xfrm>
            <a:off x="4067944" y="5517232"/>
            <a:ext cx="1418456"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b="1" dirty="0" smtClean="0">
                <a:latin typeface="Times New Roman" pitchFamily="18" charset="0"/>
                <a:cs typeface="Times New Roman" pitchFamily="18" charset="0"/>
              </a:rPr>
              <a:t>Б.</a:t>
            </a:r>
            <a:endParaRPr lang="ru-RU" sz="2000" dirty="0" smtClean="0">
              <a:latin typeface="Times New Roman" pitchFamily="18" charset="0"/>
              <a:cs typeface="Times New Roman" pitchFamily="18" charset="0"/>
            </a:endParaRPr>
          </a:p>
          <a:p>
            <a:pPr algn="ctr"/>
            <a:r>
              <a:rPr lang="ru-RU" sz="2000" dirty="0" smtClean="0">
                <a:latin typeface="Times New Roman" pitchFamily="18" charset="0"/>
                <a:cs typeface="Times New Roman" pitchFamily="18" charset="0"/>
              </a:rPr>
              <a:t>Гренки с сосисками</a:t>
            </a:r>
          </a:p>
        </p:txBody>
      </p:sp>
      <p:sp>
        <p:nvSpPr>
          <p:cNvPr id="20" name="Скругленный прямоугольник 19"/>
          <p:cNvSpPr/>
          <p:nvPr/>
        </p:nvSpPr>
        <p:spPr>
          <a:xfrm>
            <a:off x="6732240" y="5517232"/>
            <a:ext cx="1418456"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b="1" dirty="0" smtClean="0">
                <a:latin typeface="Times New Roman" pitchFamily="18" charset="0"/>
                <a:cs typeface="Times New Roman" pitchFamily="18" charset="0"/>
              </a:rPr>
              <a:t>В.</a:t>
            </a:r>
            <a:endParaRPr lang="ru-RU" sz="2000" dirty="0" smtClean="0">
              <a:latin typeface="Times New Roman" pitchFamily="18" charset="0"/>
              <a:cs typeface="Times New Roman" pitchFamily="18" charset="0"/>
            </a:endParaRPr>
          </a:p>
          <a:p>
            <a:pPr algn="ctr"/>
            <a:r>
              <a:rPr lang="ru-RU" sz="2000" dirty="0" smtClean="0">
                <a:latin typeface="Times New Roman" pitchFamily="18" charset="0"/>
                <a:cs typeface="Times New Roman" pitchFamily="18" charset="0"/>
              </a:rPr>
              <a:t>Молоко</a:t>
            </a:r>
          </a:p>
          <a:p>
            <a:pPr algn="ctr"/>
            <a:endParaRPr lang="ru-RU" sz="2000" dirty="0" smtClean="0">
              <a:latin typeface="Times New Roman" pitchFamily="18" charset="0"/>
              <a:cs typeface="Times New Roman" pitchFamily="18" charset="0"/>
            </a:endParaRPr>
          </a:p>
        </p:txBody>
      </p:sp>
      <p:sp>
        <p:nvSpPr>
          <p:cNvPr id="21" name="Стрелка вправо 20"/>
          <p:cNvSpPr/>
          <p:nvPr/>
        </p:nvSpPr>
        <p:spPr>
          <a:xfrm>
            <a:off x="2915816" y="1772816"/>
            <a:ext cx="690376"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2" name="Стрелка вправо 21"/>
          <p:cNvSpPr/>
          <p:nvPr/>
        </p:nvSpPr>
        <p:spPr>
          <a:xfrm>
            <a:off x="5724128" y="1844824"/>
            <a:ext cx="61836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3" name="Стрелка вправо 22"/>
          <p:cNvSpPr/>
          <p:nvPr/>
        </p:nvSpPr>
        <p:spPr>
          <a:xfrm>
            <a:off x="2915816" y="3140968"/>
            <a:ext cx="690376"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4" name="Стрелка вправо 23"/>
          <p:cNvSpPr/>
          <p:nvPr/>
        </p:nvSpPr>
        <p:spPr>
          <a:xfrm>
            <a:off x="5724128" y="3212976"/>
            <a:ext cx="61836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5" name="Стрелка вправо 24"/>
          <p:cNvSpPr/>
          <p:nvPr/>
        </p:nvSpPr>
        <p:spPr>
          <a:xfrm>
            <a:off x="2915816" y="4437112"/>
            <a:ext cx="690376"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6" name="Стрелка вправо 25"/>
          <p:cNvSpPr/>
          <p:nvPr/>
        </p:nvSpPr>
        <p:spPr>
          <a:xfrm>
            <a:off x="5724128" y="4509120"/>
            <a:ext cx="61836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7" name="TextBox 26"/>
          <p:cNvSpPr txBox="1"/>
          <p:nvPr/>
        </p:nvSpPr>
        <p:spPr>
          <a:xfrm>
            <a:off x="0" y="0"/>
            <a:ext cx="2116285" cy="523220"/>
          </a:xfrm>
          <a:prstGeom prst="rect">
            <a:avLst/>
          </a:prstGeom>
          <a:noFill/>
        </p:spPr>
        <p:txBody>
          <a:bodyPr wrap="none" rtlCol="0">
            <a:spAutoFit/>
          </a:bodyPr>
          <a:lstStyle/>
          <a:p>
            <a:r>
              <a:rPr lang="ru-RU" sz="2800" i="1" u="sng" dirty="0" smtClean="0">
                <a:latin typeface="Times New Roman" pitchFamily="18" charset="0"/>
                <a:cs typeface="Times New Roman" pitchFamily="18" charset="0"/>
              </a:rPr>
              <a:t>Задание № 6</a:t>
            </a:r>
            <a:endParaRPr lang="ru-RU" sz="2800" i="1" u="sng" dirty="0">
              <a:latin typeface="Times New Roman" pitchFamily="18" charset="0"/>
              <a:cs typeface="Times New Roman" pitchFamily="18" charset="0"/>
            </a:endParaRPr>
          </a:p>
        </p:txBody>
      </p:sp>
    </p:spTree>
  </p:cSld>
  <p:clrMapOvr>
    <a:masterClrMapping/>
  </p:clrMapOvr>
  <p:transition spd="med">
    <p:pull dir="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59632" y="188640"/>
            <a:ext cx="6768752" cy="584775"/>
          </a:xfrm>
          <a:prstGeom prst="rect">
            <a:avLst/>
          </a:prstGeom>
          <a:noFill/>
        </p:spPr>
        <p:txBody>
          <a:bodyPr wrap="square" rtlCol="0">
            <a:spAutoFit/>
          </a:bodyPr>
          <a:lstStyle/>
          <a:p>
            <a:pPr algn="ctr"/>
            <a:r>
              <a:rPr lang="ru-RU" sz="3200" b="1" i="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Способы сервировки стола</a:t>
            </a:r>
            <a:endParaRPr lang="ru-RU" sz="3200" b="1" i="1"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9218" name="Picture 2"/>
          <p:cNvPicPr>
            <a:picLocks noChangeAspect="1" noChangeArrowheads="1"/>
          </p:cNvPicPr>
          <p:nvPr/>
        </p:nvPicPr>
        <p:blipFill>
          <a:blip r:embed="rId2" cstate="print"/>
          <a:srcRect/>
          <a:stretch>
            <a:fillRect/>
          </a:stretch>
        </p:blipFill>
        <p:spPr bwMode="auto">
          <a:xfrm>
            <a:off x="539552" y="908720"/>
            <a:ext cx="3816424" cy="2760251"/>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9219" name="Picture 3"/>
          <p:cNvPicPr>
            <a:picLocks noChangeAspect="1" noChangeArrowheads="1"/>
          </p:cNvPicPr>
          <p:nvPr/>
        </p:nvPicPr>
        <p:blipFill>
          <a:blip r:embed="rId3" cstate="print"/>
          <a:srcRect/>
          <a:stretch>
            <a:fillRect/>
          </a:stretch>
        </p:blipFill>
        <p:spPr bwMode="auto">
          <a:xfrm>
            <a:off x="4644008" y="908720"/>
            <a:ext cx="4005760" cy="273630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9220" name="Picture 4"/>
          <p:cNvPicPr>
            <a:picLocks noChangeAspect="1" noChangeArrowheads="1"/>
          </p:cNvPicPr>
          <p:nvPr/>
        </p:nvPicPr>
        <p:blipFill>
          <a:blip r:embed="rId4" cstate="print"/>
          <a:srcRect/>
          <a:stretch>
            <a:fillRect/>
          </a:stretch>
        </p:blipFill>
        <p:spPr bwMode="auto">
          <a:xfrm>
            <a:off x="251520" y="3933056"/>
            <a:ext cx="2088232" cy="2622431"/>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9221" name="Picture 5"/>
          <p:cNvPicPr>
            <a:picLocks noChangeAspect="1" noChangeArrowheads="1"/>
          </p:cNvPicPr>
          <p:nvPr/>
        </p:nvPicPr>
        <p:blipFill>
          <a:blip r:embed="rId5" cstate="print"/>
          <a:srcRect/>
          <a:stretch>
            <a:fillRect/>
          </a:stretch>
        </p:blipFill>
        <p:spPr bwMode="auto">
          <a:xfrm>
            <a:off x="2555776" y="3933056"/>
            <a:ext cx="3331067" cy="252028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9222" name="Picture 6"/>
          <p:cNvPicPr>
            <a:picLocks noChangeAspect="1" noChangeArrowheads="1"/>
          </p:cNvPicPr>
          <p:nvPr/>
        </p:nvPicPr>
        <p:blipFill>
          <a:blip r:embed="rId6" cstate="print"/>
          <a:srcRect/>
          <a:stretch>
            <a:fillRect/>
          </a:stretch>
        </p:blipFill>
        <p:spPr bwMode="auto">
          <a:xfrm>
            <a:off x="6084167" y="4221088"/>
            <a:ext cx="2872613" cy="187220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ransition spd="med">
    <p:pull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anim calcmode="lin" valueType="num">
                                      <p:cBhvr>
                                        <p:cTn id="8" dur="2000" fill="hold"/>
                                        <p:tgtEl>
                                          <p:spTgt spid="4"/>
                                        </p:tgtEl>
                                        <p:attrNameLst>
                                          <p:attrName>ppt_x</p:attrName>
                                        </p:attrNameLst>
                                      </p:cBhvr>
                                      <p:tavLst>
                                        <p:tav tm="0">
                                          <p:val>
                                            <p:strVal val="#ppt_x"/>
                                          </p:val>
                                        </p:tav>
                                        <p:tav tm="100000">
                                          <p:val>
                                            <p:strVal val="#ppt_x"/>
                                          </p:val>
                                        </p:tav>
                                      </p:tavLst>
                                    </p:anim>
                                    <p:anim calcmode="lin" valueType="num">
                                      <p:cBhvr>
                                        <p:cTn id="9" dur="1800" decel="100000" fill="hold"/>
                                        <p:tgtEl>
                                          <p:spTgt spid="4"/>
                                        </p:tgtEl>
                                        <p:attrNameLst>
                                          <p:attrName>ppt_y</p:attrName>
                                        </p:attrNameLst>
                                      </p:cBhvr>
                                      <p:tavLst>
                                        <p:tav tm="0">
                                          <p:val>
                                            <p:strVal val="#ppt_y+1"/>
                                          </p:val>
                                        </p:tav>
                                        <p:tav tm="100000">
                                          <p:val>
                                            <p:strVal val="#ppt_y-.03"/>
                                          </p:val>
                                        </p:tav>
                                      </p:tavLst>
                                    </p:anim>
                                    <p:anim calcmode="lin" valueType="num">
                                      <p:cBhvr>
                                        <p:cTn id="10" dur="200" accel="100000" fill="hold">
                                          <p:stCondLst>
                                            <p:cond delay="1800"/>
                                          </p:stCondLst>
                                        </p:cTn>
                                        <p:tgtEl>
                                          <p:spTgt spid="4"/>
                                        </p:tgtEl>
                                        <p:attrNameLst>
                                          <p:attrName>ppt_y</p:attrName>
                                        </p:attrNameLst>
                                      </p:cBhvr>
                                      <p:tavLst>
                                        <p:tav tm="0">
                                          <p:val>
                                            <p:strVal val="#ppt_y-.03"/>
                                          </p:val>
                                        </p:tav>
                                        <p:tav tm="100000">
                                          <p:val>
                                            <p:strVal val="#ppt_y"/>
                                          </p:val>
                                        </p:tav>
                                      </p:tavLst>
                                    </p:anim>
                                  </p:childTnLst>
                                </p:cTn>
                              </p:par>
                            </p:childTnLst>
                          </p:cTn>
                        </p:par>
                        <p:par>
                          <p:cTn id="11" fill="hold">
                            <p:stCondLst>
                              <p:cond delay="2000"/>
                            </p:stCondLst>
                            <p:childTnLst>
                              <p:par>
                                <p:cTn id="12" presetID="8" presetClass="entr" presetSubtype="16" fill="hold" nodeType="afterEffect">
                                  <p:stCondLst>
                                    <p:cond delay="0"/>
                                  </p:stCondLst>
                                  <p:childTnLst>
                                    <p:set>
                                      <p:cBhvr>
                                        <p:cTn id="13" dur="1" fill="hold">
                                          <p:stCondLst>
                                            <p:cond delay="0"/>
                                          </p:stCondLst>
                                        </p:cTn>
                                        <p:tgtEl>
                                          <p:spTgt spid="9218"/>
                                        </p:tgtEl>
                                        <p:attrNameLst>
                                          <p:attrName>style.visibility</p:attrName>
                                        </p:attrNameLst>
                                      </p:cBhvr>
                                      <p:to>
                                        <p:strVal val="visible"/>
                                      </p:to>
                                    </p:set>
                                    <p:animEffect transition="in" filter="diamond(in)">
                                      <p:cBhvr>
                                        <p:cTn id="14" dur="2000"/>
                                        <p:tgtEl>
                                          <p:spTgt spid="9218"/>
                                        </p:tgtEl>
                                      </p:cBhvr>
                                    </p:animEffect>
                                  </p:childTnLst>
                                </p:cTn>
                              </p:par>
                            </p:childTnLst>
                          </p:cTn>
                        </p:par>
                        <p:par>
                          <p:cTn id="15" fill="hold">
                            <p:stCondLst>
                              <p:cond delay="4000"/>
                            </p:stCondLst>
                            <p:childTnLst>
                              <p:par>
                                <p:cTn id="16" presetID="8" presetClass="entr" presetSubtype="16" fill="hold" nodeType="afterEffect">
                                  <p:stCondLst>
                                    <p:cond delay="0"/>
                                  </p:stCondLst>
                                  <p:childTnLst>
                                    <p:set>
                                      <p:cBhvr>
                                        <p:cTn id="17" dur="1" fill="hold">
                                          <p:stCondLst>
                                            <p:cond delay="0"/>
                                          </p:stCondLst>
                                        </p:cTn>
                                        <p:tgtEl>
                                          <p:spTgt spid="9219"/>
                                        </p:tgtEl>
                                        <p:attrNameLst>
                                          <p:attrName>style.visibility</p:attrName>
                                        </p:attrNameLst>
                                      </p:cBhvr>
                                      <p:to>
                                        <p:strVal val="visible"/>
                                      </p:to>
                                    </p:set>
                                    <p:animEffect transition="in" filter="diamond(in)">
                                      <p:cBhvr>
                                        <p:cTn id="18" dur="2000"/>
                                        <p:tgtEl>
                                          <p:spTgt spid="9219"/>
                                        </p:tgtEl>
                                      </p:cBhvr>
                                    </p:animEffect>
                                  </p:childTnLst>
                                </p:cTn>
                              </p:par>
                            </p:childTnLst>
                          </p:cTn>
                        </p:par>
                        <p:par>
                          <p:cTn id="19" fill="hold">
                            <p:stCondLst>
                              <p:cond delay="6000"/>
                            </p:stCondLst>
                            <p:childTnLst>
                              <p:par>
                                <p:cTn id="20" presetID="37" presetClass="entr" presetSubtype="0" fill="hold" nodeType="afterEffect">
                                  <p:stCondLst>
                                    <p:cond delay="0"/>
                                  </p:stCondLst>
                                  <p:childTnLst>
                                    <p:set>
                                      <p:cBhvr>
                                        <p:cTn id="21" dur="1" fill="hold">
                                          <p:stCondLst>
                                            <p:cond delay="0"/>
                                          </p:stCondLst>
                                        </p:cTn>
                                        <p:tgtEl>
                                          <p:spTgt spid="9220"/>
                                        </p:tgtEl>
                                        <p:attrNameLst>
                                          <p:attrName>style.visibility</p:attrName>
                                        </p:attrNameLst>
                                      </p:cBhvr>
                                      <p:to>
                                        <p:strVal val="visible"/>
                                      </p:to>
                                    </p:set>
                                    <p:animEffect transition="in" filter="fade">
                                      <p:cBhvr>
                                        <p:cTn id="22" dur="2000"/>
                                        <p:tgtEl>
                                          <p:spTgt spid="9220"/>
                                        </p:tgtEl>
                                      </p:cBhvr>
                                    </p:animEffect>
                                    <p:anim calcmode="lin" valueType="num">
                                      <p:cBhvr>
                                        <p:cTn id="23" dur="2000" fill="hold"/>
                                        <p:tgtEl>
                                          <p:spTgt spid="9220"/>
                                        </p:tgtEl>
                                        <p:attrNameLst>
                                          <p:attrName>ppt_x</p:attrName>
                                        </p:attrNameLst>
                                      </p:cBhvr>
                                      <p:tavLst>
                                        <p:tav tm="0">
                                          <p:val>
                                            <p:strVal val="#ppt_x"/>
                                          </p:val>
                                        </p:tav>
                                        <p:tav tm="100000">
                                          <p:val>
                                            <p:strVal val="#ppt_x"/>
                                          </p:val>
                                        </p:tav>
                                      </p:tavLst>
                                    </p:anim>
                                    <p:anim calcmode="lin" valueType="num">
                                      <p:cBhvr>
                                        <p:cTn id="24" dur="1800" decel="100000" fill="hold"/>
                                        <p:tgtEl>
                                          <p:spTgt spid="9220"/>
                                        </p:tgtEl>
                                        <p:attrNameLst>
                                          <p:attrName>ppt_y</p:attrName>
                                        </p:attrNameLst>
                                      </p:cBhvr>
                                      <p:tavLst>
                                        <p:tav tm="0">
                                          <p:val>
                                            <p:strVal val="#ppt_y+1"/>
                                          </p:val>
                                        </p:tav>
                                        <p:tav tm="100000">
                                          <p:val>
                                            <p:strVal val="#ppt_y-.03"/>
                                          </p:val>
                                        </p:tav>
                                      </p:tavLst>
                                    </p:anim>
                                    <p:anim calcmode="lin" valueType="num">
                                      <p:cBhvr>
                                        <p:cTn id="25" dur="200" accel="100000" fill="hold">
                                          <p:stCondLst>
                                            <p:cond delay="1800"/>
                                          </p:stCondLst>
                                        </p:cTn>
                                        <p:tgtEl>
                                          <p:spTgt spid="9220"/>
                                        </p:tgtEl>
                                        <p:attrNameLst>
                                          <p:attrName>ppt_y</p:attrName>
                                        </p:attrNameLst>
                                      </p:cBhvr>
                                      <p:tavLst>
                                        <p:tav tm="0">
                                          <p:val>
                                            <p:strVal val="#ppt_y-.03"/>
                                          </p:val>
                                        </p:tav>
                                        <p:tav tm="100000">
                                          <p:val>
                                            <p:strVal val="#ppt_y"/>
                                          </p:val>
                                        </p:tav>
                                      </p:tavLst>
                                    </p:anim>
                                  </p:childTnLst>
                                </p:cTn>
                              </p:par>
                            </p:childTnLst>
                          </p:cTn>
                        </p:par>
                        <p:par>
                          <p:cTn id="26" fill="hold">
                            <p:stCondLst>
                              <p:cond delay="8000"/>
                            </p:stCondLst>
                            <p:childTnLst>
                              <p:par>
                                <p:cTn id="27" presetID="37" presetClass="entr" presetSubtype="0" fill="hold" nodeType="afterEffect">
                                  <p:stCondLst>
                                    <p:cond delay="0"/>
                                  </p:stCondLst>
                                  <p:childTnLst>
                                    <p:set>
                                      <p:cBhvr>
                                        <p:cTn id="28" dur="1" fill="hold">
                                          <p:stCondLst>
                                            <p:cond delay="0"/>
                                          </p:stCondLst>
                                        </p:cTn>
                                        <p:tgtEl>
                                          <p:spTgt spid="9221"/>
                                        </p:tgtEl>
                                        <p:attrNameLst>
                                          <p:attrName>style.visibility</p:attrName>
                                        </p:attrNameLst>
                                      </p:cBhvr>
                                      <p:to>
                                        <p:strVal val="visible"/>
                                      </p:to>
                                    </p:set>
                                    <p:animEffect transition="in" filter="fade">
                                      <p:cBhvr>
                                        <p:cTn id="29" dur="2000"/>
                                        <p:tgtEl>
                                          <p:spTgt spid="9221"/>
                                        </p:tgtEl>
                                      </p:cBhvr>
                                    </p:animEffect>
                                    <p:anim calcmode="lin" valueType="num">
                                      <p:cBhvr>
                                        <p:cTn id="30" dur="2000" fill="hold"/>
                                        <p:tgtEl>
                                          <p:spTgt spid="9221"/>
                                        </p:tgtEl>
                                        <p:attrNameLst>
                                          <p:attrName>ppt_x</p:attrName>
                                        </p:attrNameLst>
                                      </p:cBhvr>
                                      <p:tavLst>
                                        <p:tav tm="0">
                                          <p:val>
                                            <p:strVal val="#ppt_x"/>
                                          </p:val>
                                        </p:tav>
                                        <p:tav tm="100000">
                                          <p:val>
                                            <p:strVal val="#ppt_x"/>
                                          </p:val>
                                        </p:tav>
                                      </p:tavLst>
                                    </p:anim>
                                    <p:anim calcmode="lin" valueType="num">
                                      <p:cBhvr>
                                        <p:cTn id="31" dur="1800" decel="100000" fill="hold"/>
                                        <p:tgtEl>
                                          <p:spTgt spid="9221"/>
                                        </p:tgtEl>
                                        <p:attrNameLst>
                                          <p:attrName>ppt_y</p:attrName>
                                        </p:attrNameLst>
                                      </p:cBhvr>
                                      <p:tavLst>
                                        <p:tav tm="0">
                                          <p:val>
                                            <p:strVal val="#ppt_y+1"/>
                                          </p:val>
                                        </p:tav>
                                        <p:tav tm="100000">
                                          <p:val>
                                            <p:strVal val="#ppt_y-.03"/>
                                          </p:val>
                                        </p:tav>
                                      </p:tavLst>
                                    </p:anim>
                                    <p:anim calcmode="lin" valueType="num">
                                      <p:cBhvr>
                                        <p:cTn id="32" dur="200" accel="100000" fill="hold">
                                          <p:stCondLst>
                                            <p:cond delay="1800"/>
                                          </p:stCondLst>
                                        </p:cTn>
                                        <p:tgtEl>
                                          <p:spTgt spid="9221"/>
                                        </p:tgtEl>
                                        <p:attrNameLst>
                                          <p:attrName>ppt_y</p:attrName>
                                        </p:attrNameLst>
                                      </p:cBhvr>
                                      <p:tavLst>
                                        <p:tav tm="0">
                                          <p:val>
                                            <p:strVal val="#ppt_y-.03"/>
                                          </p:val>
                                        </p:tav>
                                        <p:tav tm="100000">
                                          <p:val>
                                            <p:strVal val="#ppt_y"/>
                                          </p:val>
                                        </p:tav>
                                      </p:tavLst>
                                    </p:anim>
                                  </p:childTnLst>
                                </p:cTn>
                              </p:par>
                            </p:childTnLst>
                          </p:cTn>
                        </p:par>
                        <p:par>
                          <p:cTn id="33" fill="hold">
                            <p:stCondLst>
                              <p:cond delay="10000"/>
                            </p:stCondLst>
                            <p:childTnLst>
                              <p:par>
                                <p:cTn id="34" presetID="37" presetClass="entr" presetSubtype="0" fill="hold" nodeType="afterEffect">
                                  <p:stCondLst>
                                    <p:cond delay="0"/>
                                  </p:stCondLst>
                                  <p:childTnLst>
                                    <p:set>
                                      <p:cBhvr>
                                        <p:cTn id="35" dur="1" fill="hold">
                                          <p:stCondLst>
                                            <p:cond delay="0"/>
                                          </p:stCondLst>
                                        </p:cTn>
                                        <p:tgtEl>
                                          <p:spTgt spid="9222"/>
                                        </p:tgtEl>
                                        <p:attrNameLst>
                                          <p:attrName>style.visibility</p:attrName>
                                        </p:attrNameLst>
                                      </p:cBhvr>
                                      <p:to>
                                        <p:strVal val="visible"/>
                                      </p:to>
                                    </p:set>
                                    <p:animEffect transition="in" filter="fade">
                                      <p:cBhvr>
                                        <p:cTn id="36" dur="2000"/>
                                        <p:tgtEl>
                                          <p:spTgt spid="9222"/>
                                        </p:tgtEl>
                                      </p:cBhvr>
                                    </p:animEffect>
                                    <p:anim calcmode="lin" valueType="num">
                                      <p:cBhvr>
                                        <p:cTn id="37" dur="2000" fill="hold"/>
                                        <p:tgtEl>
                                          <p:spTgt spid="9222"/>
                                        </p:tgtEl>
                                        <p:attrNameLst>
                                          <p:attrName>ppt_x</p:attrName>
                                        </p:attrNameLst>
                                      </p:cBhvr>
                                      <p:tavLst>
                                        <p:tav tm="0">
                                          <p:val>
                                            <p:strVal val="#ppt_x"/>
                                          </p:val>
                                        </p:tav>
                                        <p:tav tm="100000">
                                          <p:val>
                                            <p:strVal val="#ppt_x"/>
                                          </p:val>
                                        </p:tav>
                                      </p:tavLst>
                                    </p:anim>
                                    <p:anim calcmode="lin" valueType="num">
                                      <p:cBhvr>
                                        <p:cTn id="38" dur="1800" decel="100000" fill="hold"/>
                                        <p:tgtEl>
                                          <p:spTgt spid="9222"/>
                                        </p:tgtEl>
                                        <p:attrNameLst>
                                          <p:attrName>ppt_y</p:attrName>
                                        </p:attrNameLst>
                                      </p:cBhvr>
                                      <p:tavLst>
                                        <p:tav tm="0">
                                          <p:val>
                                            <p:strVal val="#ppt_y+1"/>
                                          </p:val>
                                        </p:tav>
                                        <p:tav tm="100000">
                                          <p:val>
                                            <p:strVal val="#ppt_y-.03"/>
                                          </p:val>
                                        </p:tav>
                                      </p:tavLst>
                                    </p:anim>
                                    <p:anim calcmode="lin" valueType="num">
                                      <p:cBhvr>
                                        <p:cTn id="39" dur="200" accel="100000" fill="hold">
                                          <p:stCondLst>
                                            <p:cond delay="1800"/>
                                          </p:stCondLst>
                                        </p:cTn>
                                        <p:tgtEl>
                                          <p:spTgt spid="9222"/>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123728" y="548680"/>
            <a:ext cx="5119158" cy="1015663"/>
          </a:xfrm>
          <a:prstGeom prst="rect">
            <a:avLst/>
          </a:prstGeom>
        </p:spPr>
        <p:txBody>
          <a:bodyPr wrap="none">
            <a:spAutoFit/>
          </a:bodyPr>
          <a:lstStyle/>
          <a:p>
            <a:pPr algn="ctr"/>
            <a:r>
              <a:rPr lang="ru-RU" sz="6000" b="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«РЕСТОРАН»</a:t>
            </a:r>
            <a:endParaRPr lang="ru-RU" sz="6000" b="1"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3" name="Rectangle 3"/>
          <p:cNvSpPr txBox="1">
            <a:spLocks noChangeArrowheads="1"/>
          </p:cNvSpPr>
          <p:nvPr/>
        </p:nvSpPr>
        <p:spPr>
          <a:xfrm>
            <a:off x="457200" y="1773238"/>
            <a:ext cx="8075240" cy="4352925"/>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Tx/>
              <a:buNone/>
              <a:tabLst/>
              <a:defRPr/>
            </a:pPr>
            <a:r>
              <a:rPr kumimoji="0" lang="ru-RU" sz="4000" b="0" i="0" u="none" strike="noStrike" kern="1200" cap="none" spc="0" normalizeH="0" baseline="0" noProof="0" dirty="0" smtClean="0">
                <a:ln>
                  <a:noFill/>
                </a:ln>
                <a:solidFill>
                  <a:srgbClr val="002060"/>
                </a:solidFill>
                <a:effectLst/>
                <a:uLnTx/>
                <a:uFillTx/>
                <a:latin typeface="Times New Roman" pitchFamily="18" charset="0"/>
                <a:cs typeface="Times New Roman" pitchFamily="18" charset="0"/>
              </a:rPr>
              <a:t>- Я съел бы еще этого…</a:t>
            </a:r>
          </a:p>
          <a:p>
            <a:pPr marL="342900" marR="0" lvl="0" indent="-342900" algn="l" defTabSz="914400" rtl="0" eaLnBrk="1" fontAlgn="auto" latinLnBrk="0" hangingPunct="1">
              <a:lnSpc>
                <a:spcPct val="100000"/>
              </a:lnSpc>
              <a:spcBef>
                <a:spcPct val="20000"/>
              </a:spcBef>
              <a:spcAft>
                <a:spcPts val="0"/>
              </a:spcAft>
              <a:buClrTx/>
              <a:buSzTx/>
              <a:buFontTx/>
              <a:buNone/>
              <a:tabLst/>
              <a:defRPr/>
            </a:pPr>
            <a:r>
              <a:rPr kumimoji="0" lang="ru-RU" sz="4000" b="0" i="0" u="none" strike="noStrike" kern="1200" cap="none" spc="0" normalizeH="0" baseline="0" noProof="0" dirty="0" smtClean="0">
                <a:ln>
                  <a:noFill/>
                </a:ln>
                <a:solidFill>
                  <a:srgbClr val="002060"/>
                </a:solidFill>
                <a:effectLst/>
                <a:uLnTx/>
                <a:uFillTx/>
                <a:latin typeface="Times New Roman" pitchFamily="18" charset="0"/>
                <a:cs typeface="Times New Roman" pitchFamily="18" charset="0"/>
              </a:rPr>
              <a:t>- Больше всего мне понравилось…</a:t>
            </a:r>
          </a:p>
          <a:p>
            <a:pPr marL="342900" marR="0" lvl="0" indent="-342900" algn="l" defTabSz="914400" rtl="0" eaLnBrk="1" fontAlgn="auto" latinLnBrk="0" hangingPunct="1">
              <a:lnSpc>
                <a:spcPct val="100000"/>
              </a:lnSpc>
              <a:spcBef>
                <a:spcPct val="20000"/>
              </a:spcBef>
              <a:spcAft>
                <a:spcPts val="0"/>
              </a:spcAft>
              <a:buClrTx/>
              <a:buSzTx/>
              <a:buFontTx/>
              <a:buNone/>
              <a:tabLst/>
              <a:defRPr/>
            </a:pPr>
            <a:r>
              <a:rPr kumimoji="0" lang="ru-RU" sz="4000" b="0" i="0" u="none" strike="noStrike" kern="1200" cap="none" spc="0" normalizeH="0" baseline="0" noProof="0" dirty="0" smtClean="0">
                <a:ln>
                  <a:noFill/>
                </a:ln>
                <a:solidFill>
                  <a:srgbClr val="002060"/>
                </a:solidFill>
                <a:effectLst/>
                <a:uLnTx/>
                <a:uFillTx/>
                <a:latin typeface="Times New Roman" pitchFamily="18" charset="0"/>
                <a:cs typeface="Times New Roman" pitchFamily="18" charset="0"/>
              </a:rPr>
              <a:t>- Я почти переварил…</a:t>
            </a:r>
          </a:p>
          <a:p>
            <a:pPr marL="342900" marR="0" lvl="0" indent="-342900" algn="l" defTabSz="914400" rtl="0" eaLnBrk="1" fontAlgn="auto" latinLnBrk="0" hangingPunct="1">
              <a:lnSpc>
                <a:spcPct val="100000"/>
              </a:lnSpc>
              <a:spcBef>
                <a:spcPct val="20000"/>
              </a:spcBef>
              <a:spcAft>
                <a:spcPts val="0"/>
              </a:spcAft>
              <a:buClrTx/>
              <a:buSzTx/>
              <a:buFontTx/>
              <a:buNone/>
              <a:tabLst/>
              <a:defRPr/>
            </a:pPr>
            <a:r>
              <a:rPr kumimoji="0" lang="ru-RU" sz="4000" b="0" i="0" u="none" strike="noStrike" kern="1200" cap="none" spc="0" normalizeH="0" baseline="0" noProof="0" dirty="0" smtClean="0">
                <a:ln>
                  <a:noFill/>
                </a:ln>
                <a:solidFill>
                  <a:srgbClr val="002060"/>
                </a:solidFill>
                <a:effectLst/>
                <a:uLnTx/>
                <a:uFillTx/>
                <a:latin typeface="Times New Roman" pitchFamily="18" charset="0"/>
                <a:cs typeface="Times New Roman" pitchFamily="18" charset="0"/>
              </a:rPr>
              <a:t>- Я переел…</a:t>
            </a:r>
          </a:p>
          <a:p>
            <a:pPr marL="342900" marR="0" lvl="0" indent="-342900" algn="l" defTabSz="914400" rtl="0" eaLnBrk="1" fontAlgn="auto" latinLnBrk="0" hangingPunct="1">
              <a:lnSpc>
                <a:spcPct val="100000"/>
              </a:lnSpc>
              <a:spcBef>
                <a:spcPct val="20000"/>
              </a:spcBef>
              <a:spcAft>
                <a:spcPts val="0"/>
              </a:spcAft>
              <a:buClrTx/>
              <a:buSzTx/>
              <a:buFontTx/>
              <a:buNone/>
              <a:tabLst/>
              <a:defRPr/>
            </a:pPr>
            <a:r>
              <a:rPr kumimoji="0" lang="ru-RU" sz="4000" b="0" i="0" u="none" strike="noStrike" kern="1200" cap="none" spc="0" normalizeH="0" baseline="0" noProof="0" dirty="0" smtClean="0">
                <a:ln>
                  <a:noFill/>
                </a:ln>
                <a:solidFill>
                  <a:srgbClr val="002060"/>
                </a:solidFill>
                <a:effectLst/>
                <a:uLnTx/>
                <a:uFillTx/>
                <a:latin typeface="Times New Roman" pitchFamily="18" charset="0"/>
                <a:cs typeface="Times New Roman" pitchFamily="18" charset="0"/>
              </a:rPr>
              <a:t>- Пожалуйста, добавьте…</a:t>
            </a:r>
            <a:endParaRPr kumimoji="0" lang="ru-RU" sz="4000" b="0" i="0" u="none" strike="noStrike" kern="1200" cap="none" spc="0" normalizeH="0" baseline="0" noProof="0" dirty="0">
              <a:ln>
                <a:noFill/>
              </a:ln>
              <a:solidFill>
                <a:srgbClr val="002060"/>
              </a:solidFill>
              <a:effectLst/>
              <a:uLnTx/>
              <a:uFillTx/>
              <a:latin typeface="Times New Roman" pitchFamily="18" charset="0"/>
              <a:cs typeface="Times New Roman" pitchFamily="18" charset="0"/>
            </a:endParaRPr>
          </a:p>
        </p:txBody>
      </p:sp>
    </p:spTree>
  </p:cSld>
  <p:clrMapOvr>
    <a:masterClrMapping/>
  </p:clrMapOvr>
  <p:transition spd="med">
    <p:pull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1000"/>
                                        <p:tgtEl>
                                          <p:spTgt spid="3">
                                            <p:txEl>
                                              <p:pRg st="0" end="0"/>
                                            </p:txEl>
                                          </p:spTgt>
                                        </p:tgtEl>
                                      </p:cBhvr>
                                    </p:animEffect>
                                  </p:childTnLst>
                                </p:cTn>
                              </p:par>
                            </p:childTnLst>
                          </p:cTn>
                        </p:par>
                        <p:par>
                          <p:cTn id="8" fill="hold">
                            <p:stCondLst>
                              <p:cond delay="1000"/>
                            </p:stCondLst>
                            <p:childTnLst>
                              <p:par>
                                <p:cTn id="9" presetID="22" presetClass="entr" presetSubtype="8"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wipe(left)">
                                      <p:cBhvr>
                                        <p:cTn id="11" dur="1000"/>
                                        <p:tgtEl>
                                          <p:spTgt spid="3">
                                            <p:txEl>
                                              <p:pRg st="1" end="1"/>
                                            </p:txEl>
                                          </p:spTgt>
                                        </p:tgtEl>
                                      </p:cBhvr>
                                    </p:animEffect>
                                  </p:childTnLst>
                                </p:cTn>
                              </p:par>
                            </p:childTnLst>
                          </p:cTn>
                        </p:par>
                        <p:par>
                          <p:cTn id="12" fill="hold">
                            <p:stCondLst>
                              <p:cond delay="2000"/>
                            </p:stCondLst>
                            <p:childTnLst>
                              <p:par>
                                <p:cTn id="13" presetID="22" presetClass="entr" presetSubtype="8"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wipe(left)">
                                      <p:cBhvr>
                                        <p:cTn id="15" dur="1000"/>
                                        <p:tgtEl>
                                          <p:spTgt spid="3">
                                            <p:txEl>
                                              <p:pRg st="2" end="2"/>
                                            </p:txEl>
                                          </p:spTgt>
                                        </p:tgtEl>
                                      </p:cBhvr>
                                    </p:animEffect>
                                  </p:childTnLst>
                                </p:cTn>
                              </p:par>
                            </p:childTnLst>
                          </p:cTn>
                        </p:par>
                        <p:par>
                          <p:cTn id="16" fill="hold">
                            <p:stCondLst>
                              <p:cond delay="3000"/>
                            </p:stCondLst>
                            <p:childTnLst>
                              <p:par>
                                <p:cTn id="17" presetID="22" presetClass="entr" presetSubtype="8" fill="hold" grpId="0"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1000"/>
                                        <p:tgtEl>
                                          <p:spTgt spid="3">
                                            <p:txEl>
                                              <p:pRg st="3" end="3"/>
                                            </p:txEl>
                                          </p:spTgt>
                                        </p:tgtEl>
                                      </p:cBhvr>
                                    </p:animEffect>
                                  </p:childTnLst>
                                </p:cTn>
                              </p:par>
                            </p:childTnLst>
                          </p:cTn>
                        </p:par>
                        <p:par>
                          <p:cTn id="20" fill="hold">
                            <p:stCondLst>
                              <p:cond delay="4000"/>
                            </p:stCondLst>
                            <p:childTnLst>
                              <p:par>
                                <p:cTn id="21" presetID="22" presetClass="entr" presetSubtype="8" fill="hold" grpId="0" nodeType="after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wipe(left)">
                                      <p:cBhvr>
                                        <p:cTn id="23" dur="1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539552" y="116632"/>
            <a:ext cx="8064896"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8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Используемая литература и Интернет-ресурсы:</a:t>
            </a:r>
            <a:endParaRPr kumimoji="0" lang="ru-RU" sz="2800" b="1" i="1"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026" name="Rectangle 2"/>
          <p:cNvSpPr>
            <a:spLocks noChangeArrowheads="1"/>
          </p:cNvSpPr>
          <p:nvPr/>
        </p:nvSpPr>
        <p:spPr bwMode="auto">
          <a:xfrm>
            <a:off x="251520" y="764704"/>
            <a:ext cx="8640960" cy="526297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228600" marR="0" lvl="0" indent="-228600" algn="just" defTabSz="914400" rtl="0" eaLnBrk="1" fontAlgn="base" latinLnBrk="0" hangingPunct="1">
              <a:lnSpc>
                <a:spcPct val="100000"/>
              </a:lnSpc>
              <a:spcBef>
                <a:spcPct val="0"/>
              </a:spcBef>
              <a:spcAft>
                <a:spcPct val="0"/>
              </a:spcAft>
              <a:buClrTx/>
              <a:buSzTx/>
              <a:buFont typeface="+mj-lt"/>
              <a:buAutoNum type="arabicPeriod"/>
              <a:tabLst/>
            </a:pPr>
            <a:r>
              <a:rPr kumimoji="0" lang="ru-RU"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Технология: Учебник для учащихся 5 класса общеобразовательной школы (вариант для девочек) В.Д.Симоненко, </a:t>
            </a:r>
            <a:r>
              <a:rPr kumimoji="0" lang="ru-RU" sz="24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О.В.Табурчак</a:t>
            </a:r>
            <a:r>
              <a:rPr kumimoji="0" lang="ru-RU"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Н.В.Синица и др.; Под ред. В.Д.Симоненко – М.: </a:t>
            </a:r>
            <a:r>
              <a:rPr kumimoji="0" lang="ru-RU" sz="24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Вентана-Графф</a:t>
            </a:r>
            <a:r>
              <a:rPr kumimoji="0" lang="ru-RU"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2005г.</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228600" marR="0" lvl="0" indent="-228600" algn="just" defTabSz="914400" rtl="0" eaLnBrk="0" fontAlgn="base" latinLnBrk="0" hangingPunct="0">
              <a:lnSpc>
                <a:spcPct val="100000"/>
              </a:lnSpc>
              <a:spcBef>
                <a:spcPct val="0"/>
              </a:spcBef>
              <a:spcAft>
                <a:spcPct val="0"/>
              </a:spcAft>
              <a:buClrTx/>
              <a:buSzTx/>
              <a:buFont typeface="+mj-lt"/>
              <a:buAutoNum type="arabicPeriod"/>
              <a:tabLst/>
            </a:pPr>
            <a:r>
              <a:rPr kumimoji="0" lang="ru-RU"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Электронное пособие: «Технология. Технический и обслуживающий труд» девочки 5-9 классы. – Издательская фирма «Сентябрь», 2009 год.</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228600" marR="0" lvl="0" indent="-228600" algn="just" defTabSz="914400" rtl="0" eaLnBrk="0" fontAlgn="base" latinLnBrk="0" hangingPunct="0">
              <a:lnSpc>
                <a:spcPct val="100000"/>
              </a:lnSpc>
              <a:spcBef>
                <a:spcPct val="0"/>
              </a:spcBef>
              <a:spcAft>
                <a:spcPct val="0"/>
              </a:spcAft>
              <a:buClrTx/>
              <a:buSzTx/>
              <a:buFont typeface="+mj-lt"/>
              <a:buAutoNum type="arabicPeriod"/>
              <a:tabLst/>
            </a:pPr>
            <a:r>
              <a:rPr kumimoji="0" lang="ru-RU" sz="2400" b="0" i="0" u="none" strike="noStrike" cap="none" normalizeH="0" baseline="0" dirty="0" smtClean="0">
                <a:ln>
                  <a:noFill/>
                </a:ln>
                <a:effectLst/>
                <a:latin typeface="Times New Roman" pitchFamily="18" charset="0"/>
                <a:ea typeface="Times New Roman" pitchFamily="18" charset="0"/>
                <a:cs typeface="Times New Roman" pitchFamily="18" charset="0"/>
                <a:hlinkClick r:id="rId2"/>
              </a:rPr>
              <a:t>http://ru.wikipedia.org/wiki/Кофе</a:t>
            </a:r>
            <a:endParaRPr kumimoji="0" lang="ru-RU" sz="2400" b="0" i="0" u="none" strike="noStrike" cap="none" normalizeH="0" baseline="0" dirty="0" smtClean="0">
              <a:ln>
                <a:noFill/>
              </a:ln>
              <a:effectLst/>
              <a:latin typeface="Times New Roman" pitchFamily="18" charset="0"/>
              <a:cs typeface="Times New Roman" pitchFamily="18" charset="0"/>
            </a:endParaRPr>
          </a:p>
          <a:p>
            <a:pPr marL="228600" marR="0" lvl="0" indent="-228600" algn="just" defTabSz="914400" rtl="0" eaLnBrk="0" fontAlgn="base" latinLnBrk="0" hangingPunct="0">
              <a:lnSpc>
                <a:spcPct val="100000"/>
              </a:lnSpc>
              <a:spcBef>
                <a:spcPct val="0"/>
              </a:spcBef>
              <a:spcAft>
                <a:spcPct val="0"/>
              </a:spcAft>
              <a:buClrTx/>
              <a:buSzTx/>
              <a:buFont typeface="+mj-lt"/>
              <a:buAutoNum type="arabicPeriod"/>
              <a:tabLst/>
            </a:pPr>
            <a:r>
              <a:rPr kumimoji="0" lang="ru-RU" sz="2400" b="0" i="0" u="none" strike="noStrike" cap="none" normalizeH="0" baseline="0" dirty="0" smtClean="0">
                <a:ln>
                  <a:noFill/>
                </a:ln>
                <a:effectLst/>
                <a:latin typeface="Times New Roman" pitchFamily="18" charset="0"/>
                <a:ea typeface="Times New Roman" pitchFamily="18" charset="0"/>
                <a:cs typeface="Times New Roman" pitchFamily="18" charset="0"/>
                <a:hlinkClick r:id="rId3"/>
              </a:rPr>
              <a:t>http://chayblog.ru/category/istoriya-chaya/</a:t>
            </a:r>
            <a:endParaRPr kumimoji="0" lang="ru-RU" sz="2400" b="0" i="0" u="none" strike="noStrike" cap="none" normalizeH="0" baseline="0" dirty="0" smtClean="0">
              <a:ln>
                <a:noFill/>
              </a:ln>
              <a:effectLst/>
              <a:latin typeface="Times New Roman" pitchFamily="18" charset="0"/>
              <a:cs typeface="Times New Roman" pitchFamily="18" charset="0"/>
            </a:endParaRPr>
          </a:p>
          <a:p>
            <a:pPr marL="228600" marR="0" lvl="0" indent="-228600" algn="just" defTabSz="914400" rtl="0" eaLnBrk="0" fontAlgn="base" latinLnBrk="0" hangingPunct="0">
              <a:lnSpc>
                <a:spcPct val="100000"/>
              </a:lnSpc>
              <a:spcBef>
                <a:spcPct val="0"/>
              </a:spcBef>
              <a:spcAft>
                <a:spcPct val="0"/>
              </a:spcAft>
              <a:buClrTx/>
              <a:buSzTx/>
              <a:buFont typeface="+mj-lt"/>
              <a:buAutoNum type="arabicPeriod"/>
              <a:tabLst/>
            </a:pPr>
            <a:r>
              <a:rPr kumimoji="0" lang="ru-RU" sz="2400" b="0" i="0" u="none" strike="noStrike" cap="none" normalizeH="0" baseline="0" dirty="0" smtClean="0">
                <a:ln>
                  <a:noFill/>
                </a:ln>
                <a:effectLst/>
                <a:latin typeface="Times New Roman" pitchFamily="18" charset="0"/>
                <a:ea typeface="Times New Roman" pitchFamily="18" charset="0"/>
                <a:cs typeface="Times New Roman" pitchFamily="18" charset="0"/>
                <a:hlinkClick r:id="rId4"/>
              </a:rPr>
              <a:t>http://www.vip777.de/salfetki</a:t>
            </a:r>
            <a:endParaRPr kumimoji="0" lang="ru-RU" sz="2400" b="0" i="0" u="none" strike="noStrike" cap="none" normalizeH="0" baseline="0" dirty="0" smtClean="0">
              <a:ln>
                <a:noFill/>
              </a:ln>
              <a:effectLst/>
              <a:latin typeface="Times New Roman" pitchFamily="18" charset="0"/>
              <a:cs typeface="Times New Roman" pitchFamily="18" charset="0"/>
            </a:endParaRPr>
          </a:p>
          <a:p>
            <a:pPr marL="228600" marR="0" lvl="0" indent="-228600" algn="just" defTabSz="914400" rtl="0" eaLnBrk="0" fontAlgn="base" latinLnBrk="0" hangingPunct="0">
              <a:lnSpc>
                <a:spcPct val="100000"/>
              </a:lnSpc>
              <a:spcBef>
                <a:spcPct val="0"/>
              </a:spcBef>
              <a:spcAft>
                <a:spcPct val="0"/>
              </a:spcAft>
              <a:buClrTx/>
              <a:buSzTx/>
              <a:buFont typeface="+mj-lt"/>
              <a:buAutoNum type="arabicPeriod"/>
              <a:tabLst/>
            </a:pPr>
            <a:r>
              <a:rPr kumimoji="0" lang="ru-RU" sz="2400" b="0" i="0" u="none" strike="noStrike" cap="none" normalizeH="0" baseline="0" dirty="0" smtClean="0">
                <a:ln>
                  <a:noFill/>
                </a:ln>
                <a:effectLst/>
                <a:latin typeface="Times New Roman" pitchFamily="18" charset="0"/>
                <a:ea typeface="Times New Roman" pitchFamily="18" charset="0"/>
                <a:cs typeface="Times New Roman" pitchFamily="18" charset="0"/>
                <a:hlinkClick r:id="rId5"/>
              </a:rPr>
              <a:t>http://www.kedem.ru/serving/</a:t>
            </a:r>
            <a:endParaRPr kumimoji="0" lang="ru-RU" sz="2400" b="0" i="0" u="none" strike="noStrike" cap="none" normalizeH="0" baseline="0" dirty="0" smtClean="0">
              <a:ln>
                <a:noFill/>
              </a:ln>
              <a:effectLst/>
              <a:latin typeface="Times New Roman" pitchFamily="18" charset="0"/>
              <a:cs typeface="Times New Roman" pitchFamily="18" charset="0"/>
            </a:endParaRPr>
          </a:p>
          <a:p>
            <a:pPr marL="228600" marR="0" lvl="0" indent="-228600" algn="just" defTabSz="914400" rtl="0" eaLnBrk="0" fontAlgn="base" latinLnBrk="0" hangingPunct="0">
              <a:lnSpc>
                <a:spcPct val="100000"/>
              </a:lnSpc>
              <a:spcBef>
                <a:spcPct val="0"/>
              </a:spcBef>
              <a:spcAft>
                <a:spcPct val="0"/>
              </a:spcAft>
              <a:buClrTx/>
              <a:buSzTx/>
              <a:buFont typeface="+mj-lt"/>
              <a:buAutoNum type="arabicPeriod"/>
              <a:tabLst/>
            </a:pPr>
            <a:r>
              <a:rPr kumimoji="0" lang="ru-RU" sz="2400" b="0" i="0" u="none" strike="noStrike" cap="none" normalizeH="0" baseline="0" dirty="0" smtClean="0">
                <a:ln>
                  <a:noFill/>
                </a:ln>
                <a:effectLst/>
                <a:latin typeface="Times New Roman" pitchFamily="18" charset="0"/>
                <a:ea typeface="Times New Roman" pitchFamily="18" charset="0"/>
                <a:cs typeface="Times New Roman" pitchFamily="18" charset="0"/>
                <a:hlinkClick r:id="rId6"/>
              </a:rPr>
              <a:t>http://ru.wikipedia.org/wiki/Какао</a:t>
            </a:r>
            <a:endParaRPr kumimoji="0" lang="ru-RU" sz="2400" b="0" i="0" u="none" strike="noStrike" cap="none" normalizeH="0" baseline="0" dirty="0" smtClean="0">
              <a:ln>
                <a:noFill/>
              </a:ln>
              <a:effectLst/>
              <a:latin typeface="Times New Roman" pitchFamily="18" charset="0"/>
              <a:cs typeface="Times New Roman" pitchFamily="18" charset="0"/>
            </a:endParaRPr>
          </a:p>
          <a:p>
            <a:pPr marL="228600" marR="0" lvl="0" indent="-228600" algn="just" defTabSz="914400" rtl="0" eaLnBrk="0" fontAlgn="base" latinLnBrk="0" hangingPunct="0">
              <a:lnSpc>
                <a:spcPct val="100000"/>
              </a:lnSpc>
              <a:spcBef>
                <a:spcPct val="0"/>
              </a:spcBef>
              <a:spcAft>
                <a:spcPct val="0"/>
              </a:spcAft>
              <a:buClrTx/>
              <a:buSzTx/>
              <a:buFont typeface="+mj-lt"/>
              <a:buAutoNum type="arabicPeriod"/>
              <a:tabLst/>
            </a:pPr>
            <a:r>
              <a:rPr kumimoji="0" lang="ru-RU" sz="2400" b="0" i="0" u="none" strike="noStrike" cap="none" normalizeH="0" baseline="0" dirty="0" smtClean="0">
                <a:ln>
                  <a:noFill/>
                </a:ln>
                <a:effectLst/>
                <a:latin typeface="Times New Roman" pitchFamily="18" charset="0"/>
                <a:ea typeface="Times New Roman" pitchFamily="18" charset="0"/>
                <a:cs typeface="Times New Roman" pitchFamily="18" charset="0"/>
                <a:hlinkClick r:id="rId7"/>
              </a:rPr>
              <a:t>http://ru.wikipedia.org/wiki/Бутерброд</a:t>
            </a:r>
            <a:endParaRPr kumimoji="0" lang="ru-RU" sz="2400" b="0" i="0" u="none" strike="noStrike" cap="none" normalizeH="0" baseline="0" dirty="0" smtClean="0">
              <a:ln>
                <a:noFill/>
              </a:ln>
              <a:effectLst/>
              <a:latin typeface="Times New Roman" pitchFamily="18" charset="0"/>
              <a:ea typeface="Times New Roman" pitchFamily="18" charset="0"/>
              <a:cs typeface="Times New Roman" pitchFamily="18" charset="0"/>
              <a:hlinkClick r:id="rId8"/>
            </a:endParaRPr>
          </a:p>
          <a:p>
            <a:pPr marL="228600" marR="0" lvl="0" indent="-228600" algn="just" defTabSz="914400" rtl="0" eaLnBrk="0" fontAlgn="base" latinLnBrk="0" hangingPunct="0">
              <a:lnSpc>
                <a:spcPct val="100000"/>
              </a:lnSpc>
              <a:spcBef>
                <a:spcPct val="0"/>
              </a:spcBef>
              <a:spcAft>
                <a:spcPct val="0"/>
              </a:spcAft>
              <a:buClrTx/>
              <a:buSzTx/>
              <a:buFont typeface="+mj-lt"/>
              <a:buAutoNum type="arabicPeriod"/>
              <a:tabLst/>
            </a:pPr>
            <a:r>
              <a:rPr kumimoji="0" lang="ru-RU" sz="2400" b="0" i="0" u="none" strike="noStrike" cap="none" normalizeH="0" baseline="0" dirty="0" smtClean="0">
                <a:ln>
                  <a:noFill/>
                </a:ln>
                <a:effectLst/>
                <a:latin typeface="Times New Roman" pitchFamily="18" charset="0"/>
                <a:ea typeface="Times New Roman" pitchFamily="18" charset="0"/>
                <a:cs typeface="Times New Roman" pitchFamily="18" charset="0"/>
                <a:hlinkClick r:id="rId8"/>
              </a:rPr>
              <a:t>http://www.newsru.com/world/18jun2003/buterbrod.html</a:t>
            </a:r>
            <a:r>
              <a:rPr kumimoji="0" lang="ru-RU" sz="2400" b="0" i="0" u="none" strike="noStrike" cap="none" normalizeH="0" baseline="0" dirty="0" smtClean="0">
                <a:ln>
                  <a:noFill/>
                </a:ln>
                <a:solidFill>
                  <a:schemeClr val="tx1"/>
                </a:solidFill>
                <a:effectLst/>
                <a:latin typeface="Times New Roman" pitchFamily="18" charset="0"/>
                <a:cs typeface="Times New Roman" pitchFamily="18" charset="0"/>
              </a:rPr>
              <a:t> </a:t>
            </a:r>
          </a:p>
        </p:txBody>
      </p:sp>
    </p:spTree>
  </p:cSld>
  <p:clrMapOvr>
    <a:masterClrMapping/>
  </p:clrMapOvr>
  <p:transition spd="med">
    <p:pull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857232"/>
            <a:ext cx="8229600" cy="4143404"/>
          </a:xfrm>
        </p:spPr>
        <p:txBody>
          <a:bodyPr>
            <a:normAutofit fontScale="90000"/>
          </a:bodyPr>
          <a:lstStyle/>
          <a:p>
            <a:r>
              <a:rPr lang="ru-RU" sz="6600" b="1" i="1" dirty="0" smtClean="0">
                <a:effectLst>
                  <a:outerShdw blurRad="38100" dist="38100" dir="2700000" algn="tl">
                    <a:srgbClr val="000000">
                      <a:alpha val="43137"/>
                    </a:srgbClr>
                  </a:outerShdw>
                </a:effectLst>
                <a:latin typeface="Times New Roman" pitchFamily="18" charset="0"/>
                <a:cs typeface="Times New Roman" pitchFamily="18" charset="0"/>
              </a:rPr>
              <a:t>Тема:</a:t>
            </a:r>
            <a:br>
              <a:rPr lang="ru-RU" sz="6600" b="1" i="1" dirty="0" smtClean="0">
                <a:effectLst>
                  <a:outerShdw blurRad="38100" dist="38100" dir="2700000" algn="tl">
                    <a:srgbClr val="000000">
                      <a:alpha val="43137"/>
                    </a:srgbClr>
                  </a:outerShdw>
                </a:effectLst>
                <a:latin typeface="Times New Roman" pitchFamily="18" charset="0"/>
                <a:cs typeface="Times New Roman" pitchFamily="18" charset="0"/>
              </a:rPr>
            </a:br>
            <a:r>
              <a:rPr lang="ru-RU" sz="6600" b="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Бутерброды</a:t>
            </a:r>
            <a:r>
              <a:rPr lang="ru-RU" sz="6600" b="1"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 </a:t>
            </a:r>
            <a:r>
              <a:rPr lang="ru-RU" sz="6600" b="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и г</a:t>
            </a:r>
            <a:r>
              <a:rPr lang="ru-RU" sz="6600" b="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орячие напитки. Сервировка стола к завтраку.</a:t>
            </a:r>
            <a:endParaRPr lang="ru-RU" sz="6600" b="1"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transition spd="med">
    <p:pull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3"/>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500042"/>
            <a:ext cx="8229600" cy="5626121"/>
          </a:xfrm>
        </p:spPr>
        <p:txBody>
          <a:bodyPr>
            <a:normAutofit fontScale="85000" lnSpcReduction="10000"/>
          </a:bodyPr>
          <a:lstStyle/>
          <a:p>
            <a:pPr algn="just">
              <a:buNone/>
            </a:pPr>
            <a:r>
              <a:rPr lang="ru-RU" sz="3800" b="1" i="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Цель урока:</a:t>
            </a:r>
            <a:endParaRPr lang="ru-RU" sz="3800" b="1" dirty="0" smtClean="0">
              <a:effectLst>
                <a:outerShdw blurRad="38100" dist="38100" dir="2700000" algn="tl">
                  <a:srgbClr val="000000">
                    <a:alpha val="43137"/>
                  </a:srgbClr>
                </a:outerShdw>
              </a:effectLst>
              <a:latin typeface="Times New Roman" pitchFamily="18" charset="0"/>
              <a:cs typeface="Times New Roman" pitchFamily="18" charset="0"/>
            </a:endParaRPr>
          </a:p>
          <a:p>
            <a:pPr lvl="0" algn="just"/>
            <a:r>
              <a:rPr lang="ru-RU" sz="3300" dirty="0" smtClean="0">
                <a:latin typeface="Times New Roman" pitchFamily="18" charset="0"/>
                <a:cs typeface="Times New Roman" pitchFamily="18" charset="0"/>
              </a:rPr>
              <a:t>Рассказать о классификации бутербродов и технологии их приготовления. </a:t>
            </a:r>
          </a:p>
          <a:p>
            <a:pPr lvl="0" algn="just"/>
            <a:r>
              <a:rPr lang="ru-RU" sz="3300" dirty="0" smtClean="0">
                <a:latin typeface="Times New Roman" pitchFamily="18" charset="0"/>
                <a:cs typeface="Times New Roman" pitchFamily="18" charset="0"/>
              </a:rPr>
              <a:t>Сформировать умения при приготовлении бутербродов и горячих напитков с соблюдением правил ТБ и санитарно-гигиенических требований. </a:t>
            </a:r>
          </a:p>
          <a:p>
            <a:pPr lvl="0" algn="just"/>
            <a:r>
              <a:rPr lang="ru-RU" sz="3300" dirty="0" smtClean="0">
                <a:latin typeface="Times New Roman" pitchFamily="18" charset="0"/>
                <a:cs typeface="Times New Roman" pitchFamily="18" charset="0"/>
              </a:rPr>
              <a:t>Отработать навыки сервировки стола к завтраку.</a:t>
            </a:r>
          </a:p>
          <a:p>
            <a:pPr lvl="0" algn="just"/>
            <a:r>
              <a:rPr lang="ru-RU" sz="3300" dirty="0" smtClean="0">
                <a:latin typeface="Times New Roman" pitchFamily="18" charset="0"/>
                <a:cs typeface="Times New Roman" pitchFamily="18" charset="0"/>
              </a:rPr>
              <a:t>Развивать внимательность, эстетический вкус при оформлении блюда и сервировки стола, умение работать последовательно.</a:t>
            </a:r>
          </a:p>
          <a:p>
            <a:pPr algn="just"/>
            <a:r>
              <a:rPr lang="ru-RU" sz="3300" dirty="0" smtClean="0">
                <a:latin typeface="Times New Roman" pitchFamily="18" charset="0"/>
                <a:cs typeface="Times New Roman" pitchFamily="18" charset="0"/>
              </a:rPr>
              <a:t>Воспитывать аккуратность, бережливость, самостоятельность.</a:t>
            </a:r>
            <a:endParaRPr lang="ru-RU" sz="3300" b="1" i="1" dirty="0">
              <a:solidFill>
                <a:srgbClr val="002060"/>
              </a:solidFill>
              <a:latin typeface="Times New Roman" pitchFamily="18" charset="0"/>
              <a:cs typeface="Times New Roman" pitchFamily="18" charset="0"/>
            </a:endParaRPr>
          </a:p>
        </p:txBody>
      </p:sp>
    </p:spTree>
  </p:cSld>
  <p:clrMapOvr>
    <a:masterClrMapping/>
  </p:clrMapOvr>
  <p:transition spd="med">
    <p:pull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grpId="0" nodeType="after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2000"/>
                                        <p:tgtEl>
                                          <p:spTgt spid="3">
                                            <p:txEl>
                                              <p:pRg st="1" end="1"/>
                                            </p:txEl>
                                          </p:spTgt>
                                        </p:tgtEl>
                                      </p:cBhvr>
                                    </p:animEffect>
                                    <p:anim calcmode="lin" valueType="num">
                                      <p:cBhvr>
                                        <p:cTn id="15" dur="2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8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17" dur="200" accel="100000" fill="hold">
                                          <p:stCondLst>
                                            <p:cond delay="1800"/>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par>
                          <p:cTn id="18" fill="hold">
                            <p:stCondLst>
                              <p:cond delay="3000"/>
                            </p:stCondLst>
                            <p:childTnLst>
                              <p:par>
                                <p:cTn id="19" presetID="37" presetClass="entr" presetSubtype="0" fill="hold" grpId="0" nodeType="after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2000"/>
                                        <p:tgtEl>
                                          <p:spTgt spid="3">
                                            <p:txEl>
                                              <p:pRg st="2" end="2"/>
                                            </p:txEl>
                                          </p:spTgt>
                                        </p:tgtEl>
                                      </p:cBhvr>
                                    </p:animEffect>
                                    <p:anim calcmode="lin" valueType="num">
                                      <p:cBhvr>
                                        <p:cTn id="22" dur="2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8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24" dur="200" accel="100000" fill="hold">
                                          <p:stCondLst>
                                            <p:cond delay="1800"/>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par>
                          <p:cTn id="25" fill="hold">
                            <p:stCondLst>
                              <p:cond delay="5000"/>
                            </p:stCondLst>
                            <p:childTnLst>
                              <p:par>
                                <p:cTn id="26" presetID="37" presetClass="entr" presetSubtype="0" fill="hold" grpId="0" nodeType="after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2000"/>
                                        <p:tgtEl>
                                          <p:spTgt spid="3">
                                            <p:txEl>
                                              <p:pRg st="3" end="3"/>
                                            </p:txEl>
                                          </p:spTgt>
                                        </p:tgtEl>
                                      </p:cBhvr>
                                    </p:animEffect>
                                    <p:anim calcmode="lin" valueType="num">
                                      <p:cBhvr>
                                        <p:cTn id="29" dur="2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800" decel="100000" fill="hold"/>
                                        <p:tgtEl>
                                          <p:spTgt spid="3">
                                            <p:txEl>
                                              <p:pRg st="3" end="3"/>
                                            </p:txEl>
                                          </p:spTgt>
                                        </p:tgtEl>
                                        <p:attrNameLst>
                                          <p:attrName>ppt_y</p:attrName>
                                        </p:attrNameLst>
                                      </p:cBhvr>
                                      <p:tavLst>
                                        <p:tav tm="0">
                                          <p:val>
                                            <p:strVal val="#ppt_y+1"/>
                                          </p:val>
                                        </p:tav>
                                        <p:tav tm="100000">
                                          <p:val>
                                            <p:strVal val="#ppt_y-.03"/>
                                          </p:val>
                                        </p:tav>
                                      </p:tavLst>
                                    </p:anim>
                                    <p:anim calcmode="lin" valueType="num">
                                      <p:cBhvr>
                                        <p:cTn id="31" dur="200" accel="100000" fill="hold">
                                          <p:stCondLst>
                                            <p:cond delay="1800"/>
                                          </p:stCondLst>
                                        </p:cTn>
                                        <p:tgtEl>
                                          <p:spTgt spid="3">
                                            <p:txEl>
                                              <p:pRg st="3" end="3"/>
                                            </p:txEl>
                                          </p:spTgt>
                                        </p:tgtEl>
                                        <p:attrNameLst>
                                          <p:attrName>ppt_y</p:attrName>
                                        </p:attrNameLst>
                                      </p:cBhvr>
                                      <p:tavLst>
                                        <p:tav tm="0">
                                          <p:val>
                                            <p:strVal val="#ppt_y-.03"/>
                                          </p:val>
                                        </p:tav>
                                        <p:tav tm="100000">
                                          <p:val>
                                            <p:strVal val="#ppt_y"/>
                                          </p:val>
                                        </p:tav>
                                      </p:tavLst>
                                    </p:anim>
                                  </p:childTnLst>
                                </p:cTn>
                              </p:par>
                            </p:childTnLst>
                          </p:cTn>
                        </p:par>
                        <p:par>
                          <p:cTn id="32" fill="hold">
                            <p:stCondLst>
                              <p:cond delay="7000"/>
                            </p:stCondLst>
                            <p:childTnLst>
                              <p:par>
                                <p:cTn id="33" presetID="37" presetClass="entr" presetSubtype="0" fill="hold" grpId="0" nodeType="after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2000"/>
                                        <p:tgtEl>
                                          <p:spTgt spid="3">
                                            <p:txEl>
                                              <p:pRg st="4" end="4"/>
                                            </p:txEl>
                                          </p:spTgt>
                                        </p:tgtEl>
                                      </p:cBhvr>
                                    </p:animEffect>
                                    <p:anim calcmode="lin" valueType="num">
                                      <p:cBhvr>
                                        <p:cTn id="36" dur="2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800" decel="100000" fill="hold"/>
                                        <p:tgtEl>
                                          <p:spTgt spid="3">
                                            <p:txEl>
                                              <p:pRg st="4" end="4"/>
                                            </p:txEl>
                                          </p:spTgt>
                                        </p:tgtEl>
                                        <p:attrNameLst>
                                          <p:attrName>ppt_y</p:attrName>
                                        </p:attrNameLst>
                                      </p:cBhvr>
                                      <p:tavLst>
                                        <p:tav tm="0">
                                          <p:val>
                                            <p:strVal val="#ppt_y+1"/>
                                          </p:val>
                                        </p:tav>
                                        <p:tav tm="100000">
                                          <p:val>
                                            <p:strVal val="#ppt_y-.03"/>
                                          </p:val>
                                        </p:tav>
                                      </p:tavLst>
                                    </p:anim>
                                    <p:anim calcmode="lin" valueType="num">
                                      <p:cBhvr>
                                        <p:cTn id="38" dur="200" accel="100000" fill="hold">
                                          <p:stCondLst>
                                            <p:cond delay="1800"/>
                                          </p:stCondLst>
                                        </p:cTn>
                                        <p:tgtEl>
                                          <p:spTgt spid="3">
                                            <p:txEl>
                                              <p:pRg st="4" end="4"/>
                                            </p:txEl>
                                          </p:spTgt>
                                        </p:tgtEl>
                                        <p:attrNameLst>
                                          <p:attrName>ppt_y</p:attrName>
                                        </p:attrNameLst>
                                      </p:cBhvr>
                                      <p:tavLst>
                                        <p:tav tm="0">
                                          <p:val>
                                            <p:strVal val="#ppt_y-.03"/>
                                          </p:val>
                                        </p:tav>
                                        <p:tav tm="100000">
                                          <p:val>
                                            <p:strVal val="#ppt_y"/>
                                          </p:val>
                                        </p:tav>
                                      </p:tavLst>
                                    </p:anim>
                                  </p:childTnLst>
                                </p:cTn>
                              </p:par>
                            </p:childTnLst>
                          </p:cTn>
                        </p:par>
                        <p:par>
                          <p:cTn id="39" fill="hold">
                            <p:stCondLst>
                              <p:cond delay="9000"/>
                            </p:stCondLst>
                            <p:childTnLst>
                              <p:par>
                                <p:cTn id="40" presetID="37" presetClass="entr" presetSubtype="0" fill="hold" grpId="0" nodeType="after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2000"/>
                                        <p:tgtEl>
                                          <p:spTgt spid="3">
                                            <p:txEl>
                                              <p:pRg st="5" end="5"/>
                                            </p:txEl>
                                          </p:spTgt>
                                        </p:tgtEl>
                                      </p:cBhvr>
                                    </p:animEffect>
                                    <p:anim calcmode="lin" valueType="num">
                                      <p:cBhvr>
                                        <p:cTn id="43" dur="2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800" decel="100000" fill="hold"/>
                                        <p:tgtEl>
                                          <p:spTgt spid="3">
                                            <p:txEl>
                                              <p:pRg st="5" end="5"/>
                                            </p:txEl>
                                          </p:spTgt>
                                        </p:tgtEl>
                                        <p:attrNameLst>
                                          <p:attrName>ppt_y</p:attrName>
                                        </p:attrNameLst>
                                      </p:cBhvr>
                                      <p:tavLst>
                                        <p:tav tm="0">
                                          <p:val>
                                            <p:strVal val="#ppt_y+1"/>
                                          </p:val>
                                        </p:tav>
                                        <p:tav tm="100000">
                                          <p:val>
                                            <p:strVal val="#ppt_y-.03"/>
                                          </p:val>
                                        </p:tav>
                                      </p:tavLst>
                                    </p:anim>
                                    <p:anim calcmode="lin" valueType="num">
                                      <p:cBhvr>
                                        <p:cTn id="45" dur="200" accel="100000" fill="hold">
                                          <p:stCondLst>
                                            <p:cond delay="1800"/>
                                          </p:stCondLst>
                                        </p:cTn>
                                        <p:tgtEl>
                                          <p:spTgt spid="3">
                                            <p:txEl>
                                              <p:pRg st="5" end="5"/>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28596" y="285728"/>
            <a:ext cx="8258204" cy="2214578"/>
          </a:xfrm>
        </p:spPr>
        <p:txBody>
          <a:bodyPr>
            <a:normAutofit fontScale="92500" lnSpcReduction="10000"/>
          </a:bodyPr>
          <a:lstStyle/>
          <a:p>
            <a:pPr algn="ctr">
              <a:buNone/>
            </a:pPr>
            <a:r>
              <a:rPr lang="ru-RU" b="1" i="1"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500" b="1" i="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Бутерброды</a:t>
            </a:r>
            <a:r>
              <a:rPr lang="ru-RU" b="1" i="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 -</a:t>
            </a:r>
            <a:r>
              <a:rPr lang="ru-RU" b="1" i="1"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dirty="0" smtClean="0">
                <a:latin typeface="Times New Roman" pitchFamily="18" charset="0"/>
                <a:cs typeface="Times New Roman" pitchFamily="18" charset="0"/>
              </a:rPr>
              <a:t>(</a:t>
            </a:r>
            <a:r>
              <a:rPr lang="ru-RU" dirty="0">
                <a:latin typeface="Times New Roman" pitchFamily="18" charset="0"/>
                <a:cs typeface="Times New Roman" pitchFamily="18" charset="0"/>
              </a:rPr>
              <a:t>от нем. </a:t>
            </a:r>
            <a:r>
              <a:rPr lang="ru-RU" dirty="0" err="1">
                <a:latin typeface="Times New Roman" pitchFamily="18" charset="0"/>
                <a:cs typeface="Times New Roman" pitchFamily="18" charset="0"/>
              </a:rPr>
              <a:t>Butterbrot</a:t>
            </a:r>
            <a:r>
              <a:rPr lang="ru-RU" dirty="0">
                <a:latin typeface="Times New Roman" pitchFamily="18" charset="0"/>
                <a:cs typeface="Times New Roman" pitchFamily="18" charset="0"/>
              </a:rPr>
              <a:t> — хлеб с маслом) — закуска, представляющая собой ломтик хлеба, на который положены дополнительные пищевые </a:t>
            </a:r>
            <a:r>
              <a:rPr lang="ru-RU" dirty="0" smtClean="0">
                <a:latin typeface="Times New Roman" pitchFamily="18" charset="0"/>
                <a:cs typeface="Times New Roman" pitchFamily="18" charset="0"/>
              </a:rPr>
              <a:t>продукты, причем </a:t>
            </a:r>
            <a:r>
              <a:rPr lang="ru-RU" dirty="0">
                <a:latin typeface="Times New Roman" pitchFamily="18" charset="0"/>
                <a:cs typeface="Times New Roman" pitchFamily="18" charset="0"/>
              </a:rPr>
              <a:t>не обязательно </a:t>
            </a:r>
            <a:r>
              <a:rPr lang="ru-RU" dirty="0" smtClean="0">
                <a:latin typeface="Times New Roman" pitchFamily="18" charset="0"/>
                <a:cs typeface="Times New Roman" pitchFamily="18" charset="0"/>
              </a:rPr>
              <a:t>масло</a:t>
            </a:r>
            <a:endParaRPr lang="ru-RU" dirty="0">
              <a:latin typeface="Times New Roman" pitchFamily="18" charset="0"/>
              <a:cs typeface="Times New Roman" pitchFamily="18" charset="0"/>
            </a:endParaRPr>
          </a:p>
          <a:p>
            <a:pPr>
              <a:buNone/>
            </a:pPr>
            <a:endParaRPr lang="ru-RU" b="1" i="1" dirty="0">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1028" name="Picture 4"/>
          <p:cNvPicPr>
            <a:picLocks noChangeAspect="1" noChangeArrowheads="1"/>
          </p:cNvPicPr>
          <p:nvPr/>
        </p:nvPicPr>
        <p:blipFill>
          <a:blip r:embed="rId2" cstate="print"/>
          <a:srcRect/>
          <a:stretch>
            <a:fillRect/>
          </a:stretch>
        </p:blipFill>
        <p:spPr bwMode="auto">
          <a:xfrm>
            <a:off x="4572000" y="2996952"/>
            <a:ext cx="4028959" cy="302433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029" name="Picture 5"/>
          <p:cNvPicPr>
            <a:picLocks noChangeAspect="1" noChangeArrowheads="1"/>
          </p:cNvPicPr>
          <p:nvPr/>
        </p:nvPicPr>
        <p:blipFill>
          <a:blip r:embed="rId3" cstate="print"/>
          <a:srcRect/>
          <a:stretch>
            <a:fillRect/>
          </a:stretch>
        </p:blipFill>
        <p:spPr bwMode="auto">
          <a:xfrm>
            <a:off x="539552" y="2564904"/>
            <a:ext cx="3744416" cy="379085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spd="med">
    <p:pull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nodeType="withEffect">
                                  <p:stCondLst>
                                    <p:cond delay="0"/>
                                  </p:stCondLst>
                                  <p:childTnLst>
                                    <p:set>
                                      <p:cBhvr>
                                        <p:cTn id="6" dur="1" fill="hold">
                                          <p:stCondLst>
                                            <p:cond delay="0"/>
                                          </p:stCondLst>
                                        </p:cTn>
                                        <p:tgtEl>
                                          <p:spTgt spid="1029"/>
                                        </p:tgtEl>
                                        <p:attrNameLst>
                                          <p:attrName>style.visibility</p:attrName>
                                        </p:attrNameLst>
                                      </p:cBhvr>
                                      <p:to>
                                        <p:strVal val="visible"/>
                                      </p:to>
                                    </p:set>
                                    <p:animEffect transition="in" filter="diamond(in)">
                                      <p:cBhvr>
                                        <p:cTn id="7" dur="2000"/>
                                        <p:tgtEl>
                                          <p:spTgt spid="1029"/>
                                        </p:tgtEl>
                                      </p:cBhvr>
                                    </p:animEffect>
                                  </p:childTnLst>
                                </p:cTn>
                              </p:par>
                              <p:par>
                                <p:cTn id="8" presetID="8" presetClass="entr" presetSubtype="16" fill="hold" nodeType="withEffect">
                                  <p:stCondLst>
                                    <p:cond delay="0"/>
                                  </p:stCondLst>
                                  <p:childTnLst>
                                    <p:set>
                                      <p:cBhvr>
                                        <p:cTn id="9" dur="1" fill="hold">
                                          <p:stCondLst>
                                            <p:cond delay="0"/>
                                          </p:stCondLst>
                                        </p:cTn>
                                        <p:tgtEl>
                                          <p:spTgt spid="1028"/>
                                        </p:tgtEl>
                                        <p:attrNameLst>
                                          <p:attrName>style.visibility</p:attrName>
                                        </p:attrNameLst>
                                      </p:cBhvr>
                                      <p:to>
                                        <p:strVal val="visible"/>
                                      </p:to>
                                    </p:set>
                                    <p:animEffect transition="in" filter="diamond(in)">
                                      <p:cBhvr>
                                        <p:cTn id="10" dur="2000"/>
                                        <p:tgtEl>
                                          <p:spTgt spid="10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187624" y="188640"/>
            <a:ext cx="6984776" cy="623562"/>
          </a:xfrm>
        </p:spPr>
        <p:txBody>
          <a:bodyPr>
            <a:normAutofit/>
          </a:bodyPr>
          <a:lstStyle/>
          <a:p>
            <a:pPr algn="ctr">
              <a:buNone/>
            </a:pPr>
            <a:r>
              <a:rPr lang="ru-RU" b="1" i="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История бутерброда</a:t>
            </a:r>
            <a:endParaRPr lang="ru-RU" i="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endParaRPr>
          </a:p>
          <a:p>
            <a:pPr algn="just">
              <a:buNone/>
            </a:pPr>
            <a:endParaRPr lang="ru-RU" i="1" dirty="0" smtClean="0">
              <a:latin typeface="Times New Roman" pitchFamily="18" charset="0"/>
              <a:cs typeface="Times New Roman" pitchFamily="18" charset="0"/>
            </a:endParaRPr>
          </a:p>
          <a:p>
            <a:pPr>
              <a:buNone/>
            </a:pPr>
            <a:endParaRPr lang="ru-RU" dirty="0"/>
          </a:p>
        </p:txBody>
      </p:sp>
      <p:pic>
        <p:nvPicPr>
          <p:cNvPr id="1028" name="Picture 4"/>
          <p:cNvPicPr>
            <a:picLocks noChangeAspect="1" noChangeArrowheads="1"/>
          </p:cNvPicPr>
          <p:nvPr/>
        </p:nvPicPr>
        <p:blipFill>
          <a:blip r:embed="rId2" cstate="print"/>
          <a:srcRect/>
          <a:stretch>
            <a:fillRect/>
          </a:stretch>
        </p:blipFill>
        <p:spPr bwMode="auto">
          <a:xfrm>
            <a:off x="5292080" y="2348880"/>
            <a:ext cx="3312368" cy="386442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6" name="Прямоугольник 5"/>
          <p:cNvSpPr/>
          <p:nvPr/>
        </p:nvSpPr>
        <p:spPr>
          <a:xfrm>
            <a:off x="539552" y="2924944"/>
            <a:ext cx="4536504" cy="2677656"/>
          </a:xfrm>
          <a:prstGeom prst="rect">
            <a:avLst/>
          </a:prstGeom>
        </p:spPr>
        <p:txBody>
          <a:bodyPr wrap="square">
            <a:spAutoFit/>
          </a:bodyPr>
          <a:lstStyle/>
          <a:p>
            <a:pPr algn="just"/>
            <a:r>
              <a:rPr lang="ru-RU" sz="2400" i="1" dirty="0" smtClean="0">
                <a:latin typeface="Times New Roman" pitchFamily="18" charset="0"/>
                <a:cs typeface="Times New Roman" pitchFamily="18" charset="0"/>
              </a:rPr>
              <a:t>Вторая версия больше похожа на юмористическую. Как утверждает журнал «Наука и жизнь» (апрельский выпуск 1999 года) бутерброд был изобретен в апреле 1520 года Николаем Коперником. </a:t>
            </a:r>
            <a:endParaRPr lang="ru-RU" sz="2400" dirty="0"/>
          </a:p>
        </p:txBody>
      </p:sp>
      <p:sp>
        <p:nvSpPr>
          <p:cNvPr id="7" name="Прямоугольник 6"/>
          <p:cNvSpPr/>
          <p:nvPr/>
        </p:nvSpPr>
        <p:spPr>
          <a:xfrm>
            <a:off x="611560" y="836712"/>
            <a:ext cx="7992888" cy="1569660"/>
          </a:xfrm>
          <a:prstGeom prst="rect">
            <a:avLst/>
          </a:prstGeom>
        </p:spPr>
        <p:txBody>
          <a:bodyPr wrap="square">
            <a:spAutoFit/>
          </a:bodyPr>
          <a:lstStyle/>
          <a:p>
            <a:pPr algn="just">
              <a:buNone/>
            </a:pPr>
            <a:r>
              <a:rPr lang="ru-RU" sz="2400" i="1" dirty="0" smtClean="0">
                <a:latin typeface="Times New Roman" pitchFamily="18" charset="0"/>
                <a:cs typeface="Times New Roman" pitchFamily="18" charset="0"/>
              </a:rPr>
              <a:t>Существует мнение, что первые бутерброды были изобретены мусульманами. Использовались бутерброды мусульманами в качестве альтернативного варианта при жертвоприношениях.</a:t>
            </a:r>
          </a:p>
        </p:txBody>
      </p:sp>
    </p:spTree>
  </p:cSld>
  <p:clrMapOvr>
    <a:masterClrMapping/>
  </p:clrMapOvr>
  <p:transition spd="med">
    <p:pull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par>
                                <p:cTn id="11" presetID="37" presetClass="entr" presetSubtype="0" fill="hold" grpId="1" nodeType="with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2000"/>
                                        <p:tgtEl>
                                          <p:spTgt spid="3">
                                            <p:txEl>
                                              <p:pRg st="0" end="0"/>
                                            </p:txEl>
                                          </p:spTgt>
                                        </p:tgtEl>
                                      </p:cBhvr>
                                    </p:animEffect>
                                    <p:anim calcmode="lin" valueType="num">
                                      <p:cBhvr>
                                        <p:cTn id="14" dur="2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5" dur="18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6" dur="200" accel="100000" fill="hold">
                                          <p:stCondLst>
                                            <p:cond delay="18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par>
                          <p:cTn id="17" fill="hold">
                            <p:stCondLst>
                              <p:cond delay="2000"/>
                            </p:stCondLst>
                            <p:childTnLst>
                              <p:par>
                                <p:cTn id="18" presetID="37" presetClass="entr" presetSubtype="0" fill="hold" grpId="0" nodeType="after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2000"/>
                                        <p:tgtEl>
                                          <p:spTgt spid="7"/>
                                        </p:tgtEl>
                                      </p:cBhvr>
                                    </p:animEffect>
                                    <p:anim calcmode="lin" valueType="num">
                                      <p:cBhvr>
                                        <p:cTn id="21" dur="2000" fill="hold"/>
                                        <p:tgtEl>
                                          <p:spTgt spid="7"/>
                                        </p:tgtEl>
                                        <p:attrNameLst>
                                          <p:attrName>ppt_x</p:attrName>
                                        </p:attrNameLst>
                                      </p:cBhvr>
                                      <p:tavLst>
                                        <p:tav tm="0">
                                          <p:val>
                                            <p:strVal val="#ppt_x"/>
                                          </p:val>
                                        </p:tav>
                                        <p:tav tm="100000">
                                          <p:val>
                                            <p:strVal val="#ppt_x"/>
                                          </p:val>
                                        </p:tav>
                                      </p:tavLst>
                                    </p:anim>
                                    <p:anim calcmode="lin" valueType="num">
                                      <p:cBhvr>
                                        <p:cTn id="22" dur="1800" decel="100000" fill="hold"/>
                                        <p:tgtEl>
                                          <p:spTgt spid="7"/>
                                        </p:tgtEl>
                                        <p:attrNameLst>
                                          <p:attrName>ppt_y</p:attrName>
                                        </p:attrNameLst>
                                      </p:cBhvr>
                                      <p:tavLst>
                                        <p:tav tm="0">
                                          <p:val>
                                            <p:strVal val="#ppt_y+1"/>
                                          </p:val>
                                        </p:tav>
                                        <p:tav tm="100000">
                                          <p:val>
                                            <p:strVal val="#ppt_y-.03"/>
                                          </p:val>
                                        </p:tav>
                                      </p:tavLst>
                                    </p:anim>
                                    <p:anim calcmode="lin" valueType="num">
                                      <p:cBhvr>
                                        <p:cTn id="23" dur="200" accel="100000" fill="hold">
                                          <p:stCondLst>
                                            <p:cond delay="1800"/>
                                          </p:stCondLst>
                                        </p:cTn>
                                        <p:tgtEl>
                                          <p:spTgt spid="7"/>
                                        </p:tgtEl>
                                        <p:attrNameLst>
                                          <p:attrName>ppt_y</p:attrName>
                                        </p:attrNameLst>
                                      </p:cBhvr>
                                      <p:tavLst>
                                        <p:tav tm="0">
                                          <p:val>
                                            <p:strVal val="#ppt_y-.03"/>
                                          </p:val>
                                        </p:tav>
                                        <p:tav tm="100000">
                                          <p:val>
                                            <p:strVal val="#ppt_y"/>
                                          </p:val>
                                        </p:tav>
                                      </p:tavLst>
                                    </p:anim>
                                  </p:childTnLst>
                                </p:cTn>
                              </p:par>
                            </p:childTnLst>
                          </p:cTn>
                        </p:par>
                        <p:par>
                          <p:cTn id="24" fill="hold">
                            <p:stCondLst>
                              <p:cond delay="4000"/>
                            </p:stCondLst>
                            <p:childTnLst>
                              <p:par>
                                <p:cTn id="25" presetID="37" presetClass="entr" presetSubtype="0"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2000"/>
                                        <p:tgtEl>
                                          <p:spTgt spid="6"/>
                                        </p:tgtEl>
                                      </p:cBhvr>
                                    </p:animEffect>
                                    <p:anim calcmode="lin" valueType="num">
                                      <p:cBhvr>
                                        <p:cTn id="28" dur="2000" fill="hold"/>
                                        <p:tgtEl>
                                          <p:spTgt spid="6"/>
                                        </p:tgtEl>
                                        <p:attrNameLst>
                                          <p:attrName>ppt_x</p:attrName>
                                        </p:attrNameLst>
                                      </p:cBhvr>
                                      <p:tavLst>
                                        <p:tav tm="0">
                                          <p:val>
                                            <p:strVal val="#ppt_x"/>
                                          </p:val>
                                        </p:tav>
                                        <p:tav tm="100000">
                                          <p:val>
                                            <p:strVal val="#ppt_x"/>
                                          </p:val>
                                        </p:tav>
                                      </p:tavLst>
                                    </p:anim>
                                    <p:anim calcmode="lin" valueType="num">
                                      <p:cBhvr>
                                        <p:cTn id="29" dur="1800" decel="100000" fill="hold"/>
                                        <p:tgtEl>
                                          <p:spTgt spid="6"/>
                                        </p:tgtEl>
                                        <p:attrNameLst>
                                          <p:attrName>ppt_y</p:attrName>
                                        </p:attrNameLst>
                                      </p:cBhvr>
                                      <p:tavLst>
                                        <p:tav tm="0">
                                          <p:val>
                                            <p:strVal val="#ppt_y+1"/>
                                          </p:val>
                                        </p:tav>
                                        <p:tav tm="100000">
                                          <p:val>
                                            <p:strVal val="#ppt_y-.03"/>
                                          </p:val>
                                        </p:tav>
                                      </p:tavLst>
                                    </p:anim>
                                    <p:anim calcmode="lin" valueType="num">
                                      <p:cBhvr>
                                        <p:cTn id="30" dur="200" accel="100000" fill="hold">
                                          <p:stCondLst>
                                            <p:cond delay="1800"/>
                                          </p:stCondLst>
                                        </p:cTn>
                                        <p:tgtEl>
                                          <p:spTgt spid="6"/>
                                        </p:tgtEl>
                                        <p:attrNameLst>
                                          <p:attrName>ppt_y</p:attrName>
                                        </p:attrNameLst>
                                      </p:cBhvr>
                                      <p:tavLst>
                                        <p:tav tm="0">
                                          <p:val>
                                            <p:strVal val="#ppt_y-.03"/>
                                          </p:val>
                                        </p:tav>
                                        <p:tav tm="100000">
                                          <p:val>
                                            <p:strVal val="#ppt_y"/>
                                          </p:val>
                                        </p:tav>
                                      </p:tavLst>
                                    </p:anim>
                                  </p:childTnLst>
                                </p:cTn>
                              </p:par>
                            </p:childTnLst>
                          </p:cTn>
                        </p:par>
                        <p:par>
                          <p:cTn id="31" fill="hold">
                            <p:stCondLst>
                              <p:cond delay="6000"/>
                            </p:stCondLst>
                            <p:childTnLst>
                              <p:par>
                                <p:cTn id="32" presetID="8" presetClass="entr" presetSubtype="16" fill="hold" nodeType="afterEffect">
                                  <p:stCondLst>
                                    <p:cond delay="0"/>
                                  </p:stCondLst>
                                  <p:childTnLst>
                                    <p:set>
                                      <p:cBhvr>
                                        <p:cTn id="33" dur="1" fill="hold">
                                          <p:stCondLst>
                                            <p:cond delay="0"/>
                                          </p:stCondLst>
                                        </p:cTn>
                                        <p:tgtEl>
                                          <p:spTgt spid="1028"/>
                                        </p:tgtEl>
                                        <p:attrNameLst>
                                          <p:attrName>style.visibility</p:attrName>
                                        </p:attrNameLst>
                                      </p:cBhvr>
                                      <p:to>
                                        <p:strVal val="visible"/>
                                      </p:to>
                                    </p:set>
                                    <p:animEffect transition="in" filter="diamond(in)">
                                      <p:cBhvr>
                                        <p:cTn id="34" dur="2000"/>
                                        <p:tgtEl>
                                          <p:spTgt spid="10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3" grpId="1" build="p"/>
      <p:bldP spid="6" grpId="0"/>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07504" y="476672"/>
            <a:ext cx="8856984" cy="2448272"/>
          </a:xfrm>
        </p:spPr>
        <p:txBody>
          <a:bodyPr>
            <a:normAutofit/>
          </a:bodyPr>
          <a:lstStyle/>
          <a:p>
            <a:pPr marL="457200" lvl="0" indent="-457200" algn="just">
              <a:buFont typeface="+mj-lt"/>
              <a:buAutoNum type="arabicPeriod"/>
            </a:pPr>
            <a:r>
              <a:rPr lang="ru-RU" sz="2400" dirty="0" smtClean="0">
                <a:latin typeface="Times New Roman" pitchFamily="18" charset="0"/>
                <a:cs typeface="Times New Roman" pitchFamily="18" charset="0"/>
              </a:rPr>
              <a:t>720 метров - жители ливанской деревни </a:t>
            </a:r>
            <a:r>
              <a:rPr lang="ru-RU" sz="2400" dirty="0" err="1" smtClean="0">
                <a:latin typeface="Times New Roman" pitchFamily="18" charset="0"/>
                <a:cs typeface="Times New Roman" pitchFamily="18" charset="0"/>
              </a:rPr>
              <a:t>Кфар</a:t>
            </a:r>
            <a:r>
              <a:rPr lang="ru-RU" sz="2400" dirty="0" smtClean="0">
                <a:latin typeface="Times New Roman" pitchFamily="18" charset="0"/>
                <a:cs typeface="Times New Roman" pitchFamily="18" charset="0"/>
              </a:rPr>
              <a:t> </a:t>
            </a:r>
            <a:r>
              <a:rPr lang="ru-RU" sz="2400" dirty="0" err="1" smtClean="0">
                <a:latin typeface="Times New Roman" pitchFamily="18" charset="0"/>
                <a:cs typeface="Times New Roman" pitchFamily="18" charset="0"/>
              </a:rPr>
              <a:t>Катра</a:t>
            </a:r>
            <a:endParaRPr lang="ru-RU" sz="2400" dirty="0" smtClean="0">
              <a:latin typeface="Times New Roman" pitchFamily="18" charset="0"/>
              <a:cs typeface="Times New Roman" pitchFamily="18" charset="0"/>
            </a:endParaRPr>
          </a:p>
          <a:p>
            <a:pPr marL="457200" lvl="0" indent="-457200" algn="just">
              <a:buFont typeface="+mj-lt"/>
              <a:buAutoNum type="arabicPeriod"/>
            </a:pPr>
            <a:r>
              <a:rPr lang="ru-RU" sz="2400" dirty="0" smtClean="0">
                <a:latin typeface="Times New Roman" pitchFamily="18" charset="0"/>
                <a:cs typeface="Times New Roman" pitchFamily="18" charset="0"/>
              </a:rPr>
              <a:t>Площадь 14 квадратных метров - Нижегородский масложировой комбинат</a:t>
            </a:r>
          </a:p>
          <a:p>
            <a:pPr marL="457200" lvl="0" indent="-457200" algn="just">
              <a:buFont typeface="+mj-lt"/>
              <a:buAutoNum type="arabicPeriod"/>
            </a:pPr>
            <a:r>
              <a:rPr lang="ru-RU" sz="2400" dirty="0" smtClean="0">
                <a:latin typeface="Times New Roman" pitchFamily="18" charset="0"/>
                <a:cs typeface="Times New Roman" pitchFamily="18" charset="0"/>
              </a:rPr>
              <a:t>Музыкальные бутерброды - сеть супермаркетов «</a:t>
            </a:r>
            <a:r>
              <a:rPr lang="ru-RU" sz="2400" dirty="0" err="1" smtClean="0">
                <a:latin typeface="Times New Roman" pitchFamily="18" charset="0"/>
                <a:cs typeface="Times New Roman" pitchFamily="18" charset="0"/>
              </a:rPr>
              <a:t>Tesco</a:t>
            </a:r>
            <a:r>
              <a:rPr lang="ru-RU" sz="2400" dirty="0" smtClean="0">
                <a:latin typeface="Times New Roman" pitchFamily="18" charset="0"/>
                <a:cs typeface="Times New Roman" pitchFamily="18" charset="0"/>
              </a:rPr>
              <a:t>»</a:t>
            </a:r>
          </a:p>
          <a:p>
            <a:pPr marL="457200" lvl="0" indent="-457200" algn="just">
              <a:buFont typeface="+mj-lt"/>
              <a:buAutoNum type="arabicPeriod"/>
            </a:pPr>
            <a:r>
              <a:rPr lang="ru-RU" sz="2400" dirty="0" smtClean="0">
                <a:latin typeface="Times New Roman" pitchFamily="18" charset="0"/>
                <a:cs typeface="Times New Roman" pitchFamily="18" charset="0"/>
              </a:rPr>
              <a:t>44 метра 77 сантиметров - 27 июля 2010 года г. Северодвинск</a:t>
            </a:r>
          </a:p>
        </p:txBody>
      </p:sp>
      <p:pic>
        <p:nvPicPr>
          <p:cNvPr id="1026" name="Picture 2"/>
          <p:cNvPicPr>
            <a:picLocks noChangeAspect="1" noChangeArrowheads="1"/>
          </p:cNvPicPr>
          <p:nvPr/>
        </p:nvPicPr>
        <p:blipFill>
          <a:blip r:embed="rId2" cstate="print"/>
          <a:srcRect/>
          <a:stretch>
            <a:fillRect/>
          </a:stretch>
        </p:blipFill>
        <p:spPr bwMode="auto">
          <a:xfrm>
            <a:off x="5004048" y="3284984"/>
            <a:ext cx="3744416" cy="263279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4" name="Прямоугольник 3"/>
          <p:cNvSpPr/>
          <p:nvPr/>
        </p:nvSpPr>
        <p:spPr>
          <a:xfrm>
            <a:off x="107504" y="2564904"/>
            <a:ext cx="4824536" cy="4154984"/>
          </a:xfrm>
          <a:prstGeom prst="rect">
            <a:avLst/>
          </a:prstGeom>
        </p:spPr>
        <p:txBody>
          <a:bodyPr wrap="square">
            <a:spAutoFit/>
          </a:bodyPr>
          <a:lstStyle/>
          <a:p>
            <a:pPr marL="457200" lvl="0" indent="-457200" algn="just"/>
            <a:r>
              <a:rPr lang="ru-RU" sz="2400" dirty="0" smtClean="0">
                <a:latin typeface="Times New Roman" pitchFamily="18" charset="0"/>
                <a:cs typeface="Times New Roman" pitchFamily="18" charset="0"/>
              </a:rPr>
              <a:t>5. 28 тысяч долларов - надкусанный бутерброд с сыром, на котором вырисовывается силуэт Девы Марии</a:t>
            </a:r>
          </a:p>
          <a:p>
            <a:pPr marL="457200" lvl="0" indent="-457200" algn="just"/>
            <a:r>
              <a:rPr lang="ru-RU" sz="2400" dirty="0" smtClean="0">
                <a:latin typeface="Times New Roman" pitchFamily="18" charset="0"/>
                <a:cs typeface="Times New Roman" pitchFamily="18" charset="0"/>
              </a:rPr>
              <a:t>6. 1 ноября 2003 года московская ярмарка «</a:t>
            </a:r>
            <a:r>
              <a:rPr lang="ru-RU" sz="2400" dirty="0" err="1" smtClean="0">
                <a:latin typeface="Times New Roman" pitchFamily="18" charset="0"/>
                <a:cs typeface="Times New Roman" pitchFamily="18" charset="0"/>
              </a:rPr>
              <a:t>Коньково</a:t>
            </a:r>
            <a:r>
              <a:rPr lang="ru-RU" sz="2400" dirty="0" smtClean="0">
                <a:latin typeface="Times New Roman" pitchFamily="18" charset="0"/>
                <a:cs typeface="Times New Roman" pitchFamily="18" charset="0"/>
              </a:rPr>
              <a:t>» на Тёплом Стане — 10 метров и 12,5 см.</a:t>
            </a:r>
          </a:p>
          <a:p>
            <a:pPr marL="457200" lvl="0" indent="-457200" algn="just"/>
            <a:r>
              <a:rPr lang="ru-RU" sz="2400" dirty="0" smtClean="0">
                <a:latin typeface="Times New Roman" pitchFamily="18" charset="0"/>
                <a:cs typeface="Times New Roman" pitchFamily="18" charset="0"/>
              </a:rPr>
              <a:t>7.  Графство </a:t>
            </a:r>
            <a:r>
              <a:rPr lang="ru-RU" sz="2400" dirty="0" err="1" smtClean="0">
                <a:latin typeface="Times New Roman" pitchFamily="18" charset="0"/>
                <a:cs typeface="Times New Roman" pitchFamily="18" charset="0"/>
              </a:rPr>
              <a:t>Чешир</a:t>
            </a:r>
            <a:r>
              <a:rPr lang="ru-RU" sz="2400" dirty="0" smtClean="0">
                <a:latin typeface="Times New Roman" pitchFamily="18" charset="0"/>
                <a:cs typeface="Times New Roman" pitchFamily="18" charset="0"/>
              </a:rPr>
              <a:t> - гигантский сэндвич весом в две тонны, длиной в 2,5 метра</a:t>
            </a:r>
            <a:endParaRPr lang="ru-RU" sz="2400" dirty="0">
              <a:latin typeface="Times New Roman" pitchFamily="18" charset="0"/>
              <a:cs typeface="Times New Roman" pitchFamily="18" charset="0"/>
            </a:endParaRPr>
          </a:p>
        </p:txBody>
      </p:sp>
      <p:sp>
        <p:nvSpPr>
          <p:cNvPr id="5" name="Прямоугольник 4"/>
          <p:cNvSpPr/>
          <p:nvPr/>
        </p:nvSpPr>
        <p:spPr>
          <a:xfrm>
            <a:off x="1331640" y="0"/>
            <a:ext cx="6904775" cy="584775"/>
          </a:xfrm>
          <a:prstGeom prst="rect">
            <a:avLst/>
          </a:prstGeom>
        </p:spPr>
        <p:txBody>
          <a:bodyPr wrap="none">
            <a:spAutoFit/>
          </a:bodyPr>
          <a:lstStyle/>
          <a:p>
            <a:r>
              <a:rPr lang="ru-RU" sz="3200" b="1" i="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Необычные «бутербродные» факты</a:t>
            </a:r>
            <a:endParaRPr lang="ru-RU" sz="3200" dirty="0"/>
          </a:p>
        </p:txBody>
      </p:sp>
    </p:spTree>
  </p:cSld>
  <p:clrMapOvr>
    <a:masterClrMapping/>
  </p:clrMapOvr>
  <p:transition spd="med">
    <p:pull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anim calcmode="lin" valueType="num">
                                      <p:cBhvr>
                                        <p:cTn id="8" dur="2000" fill="hold"/>
                                        <p:tgtEl>
                                          <p:spTgt spid="5"/>
                                        </p:tgtEl>
                                        <p:attrNameLst>
                                          <p:attrName>ppt_x</p:attrName>
                                        </p:attrNameLst>
                                      </p:cBhvr>
                                      <p:tavLst>
                                        <p:tav tm="0">
                                          <p:val>
                                            <p:strVal val="#ppt_x"/>
                                          </p:val>
                                        </p:tav>
                                        <p:tav tm="100000">
                                          <p:val>
                                            <p:strVal val="#ppt_x"/>
                                          </p:val>
                                        </p:tav>
                                      </p:tavLst>
                                    </p:anim>
                                    <p:anim calcmode="lin" valueType="num">
                                      <p:cBhvr>
                                        <p:cTn id="9" dur="1800" decel="100000" fill="hold"/>
                                        <p:tgtEl>
                                          <p:spTgt spid="5"/>
                                        </p:tgtEl>
                                        <p:attrNameLst>
                                          <p:attrName>ppt_y</p:attrName>
                                        </p:attrNameLst>
                                      </p:cBhvr>
                                      <p:tavLst>
                                        <p:tav tm="0">
                                          <p:val>
                                            <p:strVal val="#ppt_y+1"/>
                                          </p:val>
                                        </p:tav>
                                        <p:tav tm="100000">
                                          <p:val>
                                            <p:strVal val="#ppt_y-.03"/>
                                          </p:val>
                                        </p:tav>
                                      </p:tavLst>
                                    </p:anim>
                                    <p:anim calcmode="lin" valueType="num">
                                      <p:cBhvr>
                                        <p:cTn id="10" dur="200" accel="100000" fill="hold">
                                          <p:stCondLst>
                                            <p:cond delay="1800"/>
                                          </p:stCondLst>
                                        </p:cTn>
                                        <p:tgtEl>
                                          <p:spTgt spid="5"/>
                                        </p:tgtEl>
                                        <p:attrNameLst>
                                          <p:attrName>ppt_y</p:attrName>
                                        </p:attrNameLst>
                                      </p:cBhvr>
                                      <p:tavLst>
                                        <p:tav tm="0">
                                          <p:val>
                                            <p:strVal val="#ppt_y-.03"/>
                                          </p:val>
                                        </p:tav>
                                        <p:tav tm="100000">
                                          <p:val>
                                            <p:strVal val="#ppt_y"/>
                                          </p:val>
                                        </p:tav>
                                      </p:tavLst>
                                    </p:anim>
                                  </p:childTnLst>
                                </p:cTn>
                              </p:par>
                            </p:childTnLst>
                          </p:cTn>
                        </p:par>
                        <p:par>
                          <p:cTn id="11" fill="hold">
                            <p:stCondLst>
                              <p:cond delay="2000"/>
                            </p:stCondLst>
                            <p:childTnLst>
                              <p:par>
                                <p:cTn id="12" presetID="37" presetClass="entr" presetSubtype="0" fill="hold" grpId="0" nodeType="after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2000"/>
                                        <p:tgtEl>
                                          <p:spTgt spid="3">
                                            <p:txEl>
                                              <p:pRg st="0" end="0"/>
                                            </p:txEl>
                                          </p:spTgt>
                                        </p:tgtEl>
                                      </p:cBhvr>
                                    </p:animEffect>
                                    <p:anim calcmode="lin" valueType="num">
                                      <p:cBhvr>
                                        <p:cTn id="15" dur="2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8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7" dur="200" accel="100000" fill="hold">
                                          <p:stCondLst>
                                            <p:cond delay="18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par>
                          <p:cTn id="18" fill="hold">
                            <p:stCondLst>
                              <p:cond delay="4000"/>
                            </p:stCondLst>
                            <p:childTnLst>
                              <p:par>
                                <p:cTn id="19" presetID="37" presetClass="entr" presetSubtype="0" fill="hold" grpId="0" nodeType="after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2000"/>
                                        <p:tgtEl>
                                          <p:spTgt spid="3">
                                            <p:txEl>
                                              <p:pRg st="1" end="1"/>
                                            </p:txEl>
                                          </p:spTgt>
                                        </p:tgtEl>
                                      </p:cBhvr>
                                    </p:animEffect>
                                    <p:anim calcmode="lin" valueType="num">
                                      <p:cBhvr>
                                        <p:cTn id="22" dur="2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8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24" dur="200" accel="100000" fill="hold">
                                          <p:stCondLst>
                                            <p:cond delay="1800"/>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par>
                          <p:cTn id="25" fill="hold">
                            <p:stCondLst>
                              <p:cond delay="6000"/>
                            </p:stCondLst>
                            <p:childTnLst>
                              <p:par>
                                <p:cTn id="26" presetID="37" presetClass="entr" presetSubtype="0" fill="hold" grpId="0" nodeType="after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2000"/>
                                        <p:tgtEl>
                                          <p:spTgt spid="3">
                                            <p:txEl>
                                              <p:pRg st="2" end="2"/>
                                            </p:txEl>
                                          </p:spTgt>
                                        </p:tgtEl>
                                      </p:cBhvr>
                                    </p:animEffect>
                                    <p:anim calcmode="lin" valueType="num">
                                      <p:cBhvr>
                                        <p:cTn id="29" dur="2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18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31" dur="200" accel="100000" fill="hold">
                                          <p:stCondLst>
                                            <p:cond delay="1800"/>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par>
                          <p:cTn id="32" fill="hold">
                            <p:stCondLst>
                              <p:cond delay="8000"/>
                            </p:stCondLst>
                            <p:childTnLst>
                              <p:par>
                                <p:cTn id="33" presetID="37" presetClass="entr" presetSubtype="0" fill="hold" grpId="0" nodeType="after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Effect transition="in" filter="fade">
                                      <p:cBhvr>
                                        <p:cTn id="35" dur="2000"/>
                                        <p:tgtEl>
                                          <p:spTgt spid="3">
                                            <p:txEl>
                                              <p:pRg st="3" end="3"/>
                                            </p:txEl>
                                          </p:spTgt>
                                        </p:tgtEl>
                                      </p:cBhvr>
                                    </p:animEffect>
                                    <p:anim calcmode="lin" valueType="num">
                                      <p:cBhvr>
                                        <p:cTn id="36" dur="2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7" dur="1800" decel="100000" fill="hold"/>
                                        <p:tgtEl>
                                          <p:spTgt spid="3">
                                            <p:txEl>
                                              <p:pRg st="3" end="3"/>
                                            </p:txEl>
                                          </p:spTgt>
                                        </p:tgtEl>
                                        <p:attrNameLst>
                                          <p:attrName>ppt_y</p:attrName>
                                        </p:attrNameLst>
                                      </p:cBhvr>
                                      <p:tavLst>
                                        <p:tav tm="0">
                                          <p:val>
                                            <p:strVal val="#ppt_y+1"/>
                                          </p:val>
                                        </p:tav>
                                        <p:tav tm="100000">
                                          <p:val>
                                            <p:strVal val="#ppt_y-.03"/>
                                          </p:val>
                                        </p:tav>
                                      </p:tavLst>
                                    </p:anim>
                                    <p:anim calcmode="lin" valueType="num">
                                      <p:cBhvr>
                                        <p:cTn id="38" dur="200" accel="100000" fill="hold">
                                          <p:stCondLst>
                                            <p:cond delay="1800"/>
                                          </p:stCondLst>
                                        </p:cTn>
                                        <p:tgtEl>
                                          <p:spTgt spid="3">
                                            <p:txEl>
                                              <p:pRg st="3" end="3"/>
                                            </p:txEl>
                                          </p:spTgt>
                                        </p:tgtEl>
                                        <p:attrNameLst>
                                          <p:attrName>ppt_y</p:attrName>
                                        </p:attrNameLst>
                                      </p:cBhvr>
                                      <p:tavLst>
                                        <p:tav tm="0">
                                          <p:val>
                                            <p:strVal val="#ppt_y-.03"/>
                                          </p:val>
                                        </p:tav>
                                        <p:tav tm="100000">
                                          <p:val>
                                            <p:strVal val="#ppt_y"/>
                                          </p:val>
                                        </p:tav>
                                      </p:tavLst>
                                    </p:anim>
                                  </p:childTnLst>
                                </p:cTn>
                              </p:par>
                              <p:par>
                                <p:cTn id="39" presetID="37" presetClass="entr" presetSubtype="0" fill="hold" grpId="0" nodeType="withEffect">
                                  <p:stCondLst>
                                    <p:cond delay="0"/>
                                  </p:stCondLst>
                                  <p:childTnLst>
                                    <p:set>
                                      <p:cBhvr>
                                        <p:cTn id="40" dur="1" fill="hold">
                                          <p:stCondLst>
                                            <p:cond delay="0"/>
                                          </p:stCondLst>
                                        </p:cTn>
                                        <p:tgtEl>
                                          <p:spTgt spid="4"/>
                                        </p:tgtEl>
                                        <p:attrNameLst>
                                          <p:attrName>style.visibility</p:attrName>
                                        </p:attrNameLst>
                                      </p:cBhvr>
                                      <p:to>
                                        <p:strVal val="visible"/>
                                      </p:to>
                                    </p:set>
                                    <p:animEffect transition="in" filter="fade">
                                      <p:cBhvr>
                                        <p:cTn id="41" dur="2000"/>
                                        <p:tgtEl>
                                          <p:spTgt spid="4"/>
                                        </p:tgtEl>
                                      </p:cBhvr>
                                    </p:animEffect>
                                    <p:anim calcmode="lin" valueType="num">
                                      <p:cBhvr>
                                        <p:cTn id="42" dur="2000" fill="hold"/>
                                        <p:tgtEl>
                                          <p:spTgt spid="4"/>
                                        </p:tgtEl>
                                        <p:attrNameLst>
                                          <p:attrName>ppt_x</p:attrName>
                                        </p:attrNameLst>
                                      </p:cBhvr>
                                      <p:tavLst>
                                        <p:tav tm="0">
                                          <p:val>
                                            <p:strVal val="#ppt_x"/>
                                          </p:val>
                                        </p:tav>
                                        <p:tav tm="100000">
                                          <p:val>
                                            <p:strVal val="#ppt_x"/>
                                          </p:val>
                                        </p:tav>
                                      </p:tavLst>
                                    </p:anim>
                                    <p:anim calcmode="lin" valueType="num">
                                      <p:cBhvr>
                                        <p:cTn id="43" dur="1800" decel="100000" fill="hold"/>
                                        <p:tgtEl>
                                          <p:spTgt spid="4"/>
                                        </p:tgtEl>
                                        <p:attrNameLst>
                                          <p:attrName>ppt_y</p:attrName>
                                        </p:attrNameLst>
                                      </p:cBhvr>
                                      <p:tavLst>
                                        <p:tav tm="0">
                                          <p:val>
                                            <p:strVal val="#ppt_y+1"/>
                                          </p:val>
                                        </p:tav>
                                        <p:tav tm="100000">
                                          <p:val>
                                            <p:strVal val="#ppt_y-.03"/>
                                          </p:val>
                                        </p:tav>
                                      </p:tavLst>
                                    </p:anim>
                                    <p:anim calcmode="lin" valueType="num">
                                      <p:cBhvr>
                                        <p:cTn id="44" dur="200" accel="100000" fill="hold">
                                          <p:stCondLst>
                                            <p:cond delay="1800"/>
                                          </p:stCondLst>
                                        </p:cTn>
                                        <p:tgtEl>
                                          <p:spTgt spid="4"/>
                                        </p:tgtEl>
                                        <p:attrNameLst>
                                          <p:attrName>ppt_y</p:attrName>
                                        </p:attrNameLst>
                                      </p:cBhvr>
                                      <p:tavLst>
                                        <p:tav tm="0">
                                          <p:val>
                                            <p:strVal val="#ppt_y-.03"/>
                                          </p:val>
                                        </p:tav>
                                        <p:tav tm="100000">
                                          <p:val>
                                            <p:strVal val="#ppt_y"/>
                                          </p:val>
                                        </p:tav>
                                      </p:tavLst>
                                    </p:anim>
                                  </p:childTnLst>
                                </p:cTn>
                              </p:par>
                            </p:childTnLst>
                          </p:cTn>
                        </p:par>
                        <p:par>
                          <p:cTn id="45" fill="hold">
                            <p:stCondLst>
                              <p:cond delay="10000"/>
                            </p:stCondLst>
                            <p:childTnLst>
                              <p:par>
                                <p:cTn id="46" presetID="8" presetClass="entr" presetSubtype="16" fill="hold" nodeType="afterEffect">
                                  <p:stCondLst>
                                    <p:cond delay="0"/>
                                  </p:stCondLst>
                                  <p:childTnLst>
                                    <p:set>
                                      <p:cBhvr>
                                        <p:cTn id="47" dur="1" fill="hold">
                                          <p:stCondLst>
                                            <p:cond delay="0"/>
                                          </p:stCondLst>
                                        </p:cTn>
                                        <p:tgtEl>
                                          <p:spTgt spid="1026"/>
                                        </p:tgtEl>
                                        <p:attrNameLst>
                                          <p:attrName>style.visibility</p:attrName>
                                        </p:attrNameLst>
                                      </p:cBhvr>
                                      <p:to>
                                        <p:strVal val="visible"/>
                                      </p:to>
                                    </p:set>
                                    <p:animEffect transition="in" filter="diamond(in)">
                                      <p:cBhvr>
                                        <p:cTn id="48" dur="2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кругленный прямоугольник 3"/>
          <p:cNvSpPr/>
          <p:nvPr/>
        </p:nvSpPr>
        <p:spPr>
          <a:xfrm>
            <a:off x="755576" y="908720"/>
            <a:ext cx="7786742" cy="100013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i="1" dirty="0" smtClean="0">
                <a:solidFill>
                  <a:srgbClr val="FFFF00"/>
                </a:solidFill>
                <a:latin typeface="Times New Roman" pitchFamily="18" charset="0"/>
                <a:cs typeface="Times New Roman" pitchFamily="18" charset="0"/>
              </a:rPr>
              <a:t>Бутерброды </a:t>
            </a:r>
          </a:p>
          <a:p>
            <a:pPr algn="ctr"/>
            <a:r>
              <a:rPr lang="ru-RU" sz="3200" b="1" i="1" dirty="0" smtClean="0">
                <a:solidFill>
                  <a:srgbClr val="FFFF00"/>
                </a:solidFill>
                <a:latin typeface="Times New Roman" pitchFamily="18" charset="0"/>
                <a:cs typeface="Times New Roman" pitchFamily="18" charset="0"/>
              </a:rPr>
              <a:t>бывают холодные и горячие</a:t>
            </a:r>
            <a:endParaRPr lang="ru-RU" sz="3200" b="1" i="1" dirty="0">
              <a:solidFill>
                <a:srgbClr val="FFFF00"/>
              </a:solidFill>
              <a:latin typeface="Times New Roman" pitchFamily="18" charset="0"/>
              <a:cs typeface="Times New Roman" pitchFamily="18" charset="0"/>
            </a:endParaRPr>
          </a:p>
        </p:txBody>
      </p:sp>
      <p:sp>
        <p:nvSpPr>
          <p:cNvPr id="17" name="Прямоугольник 16"/>
          <p:cNvSpPr/>
          <p:nvPr/>
        </p:nvSpPr>
        <p:spPr>
          <a:xfrm>
            <a:off x="467544" y="2924944"/>
            <a:ext cx="2286016" cy="250033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dirty="0" smtClean="0">
                <a:latin typeface="Times New Roman" pitchFamily="18" charset="0"/>
                <a:cs typeface="Times New Roman" pitchFamily="18" charset="0"/>
              </a:rPr>
              <a:t>Открытые, когда продукт  виден</a:t>
            </a:r>
            <a:endParaRPr lang="ru-RU" sz="3200" dirty="0">
              <a:latin typeface="Times New Roman" pitchFamily="18" charset="0"/>
              <a:cs typeface="Times New Roman" pitchFamily="18" charset="0"/>
            </a:endParaRPr>
          </a:p>
        </p:txBody>
      </p:sp>
      <p:sp>
        <p:nvSpPr>
          <p:cNvPr id="18" name="Прямоугольник 17"/>
          <p:cNvSpPr/>
          <p:nvPr/>
        </p:nvSpPr>
        <p:spPr>
          <a:xfrm>
            <a:off x="3419872" y="2924944"/>
            <a:ext cx="2357454" cy="250033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dirty="0" smtClean="0">
                <a:latin typeface="Times New Roman" pitchFamily="18" charset="0"/>
                <a:cs typeface="Times New Roman" pitchFamily="18" charset="0"/>
              </a:rPr>
              <a:t>Закрытые, когда продукт не виден </a:t>
            </a:r>
            <a:r>
              <a:rPr lang="ru-RU" sz="3200" smtClean="0">
                <a:latin typeface="Times New Roman" pitchFamily="18" charset="0"/>
                <a:cs typeface="Times New Roman" pitchFamily="18" charset="0"/>
              </a:rPr>
              <a:t>(сэндвич</a:t>
            </a:r>
            <a:r>
              <a:rPr lang="ru-RU" sz="3200" dirty="0" smtClean="0">
                <a:latin typeface="Times New Roman" pitchFamily="18" charset="0"/>
                <a:cs typeface="Times New Roman" pitchFamily="18" charset="0"/>
              </a:rPr>
              <a:t>)</a:t>
            </a:r>
            <a:endParaRPr lang="ru-RU" sz="3200" dirty="0">
              <a:latin typeface="Times New Roman" pitchFamily="18" charset="0"/>
              <a:cs typeface="Times New Roman" pitchFamily="18" charset="0"/>
            </a:endParaRPr>
          </a:p>
        </p:txBody>
      </p:sp>
      <p:sp>
        <p:nvSpPr>
          <p:cNvPr id="19" name="Прямоугольник 18"/>
          <p:cNvSpPr/>
          <p:nvPr/>
        </p:nvSpPr>
        <p:spPr>
          <a:xfrm>
            <a:off x="6444208" y="2924944"/>
            <a:ext cx="2214578" cy="242889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dirty="0" smtClean="0">
                <a:latin typeface="Times New Roman" pitchFamily="18" charset="0"/>
                <a:cs typeface="Times New Roman" pitchFamily="18" charset="0"/>
              </a:rPr>
              <a:t>Закусочные имеют небольшой размер (канапе)</a:t>
            </a:r>
            <a:endParaRPr lang="ru-RU" sz="3200" dirty="0">
              <a:latin typeface="Times New Roman" pitchFamily="18" charset="0"/>
              <a:cs typeface="Times New Roman" pitchFamily="18" charset="0"/>
            </a:endParaRPr>
          </a:p>
        </p:txBody>
      </p:sp>
      <p:sp>
        <p:nvSpPr>
          <p:cNvPr id="9" name="Стрелка вниз 8"/>
          <p:cNvSpPr/>
          <p:nvPr/>
        </p:nvSpPr>
        <p:spPr>
          <a:xfrm>
            <a:off x="1403648" y="1916832"/>
            <a:ext cx="484632" cy="9784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Стрелка вниз 10"/>
          <p:cNvSpPr/>
          <p:nvPr/>
        </p:nvSpPr>
        <p:spPr>
          <a:xfrm>
            <a:off x="4283968" y="1916832"/>
            <a:ext cx="484632" cy="9784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Стрелка вниз 11"/>
          <p:cNvSpPr/>
          <p:nvPr/>
        </p:nvSpPr>
        <p:spPr>
          <a:xfrm>
            <a:off x="7164288" y="1916832"/>
            <a:ext cx="484632" cy="9784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spd="med">
    <p:pull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Содержимое 4"/>
          <p:cNvSpPr>
            <a:spLocks noGrp="1"/>
          </p:cNvSpPr>
          <p:nvPr>
            <p:ph idx="1"/>
          </p:nvPr>
        </p:nvSpPr>
        <p:spPr>
          <a:xfrm>
            <a:off x="457200" y="357166"/>
            <a:ext cx="8229600" cy="5768997"/>
          </a:xfrm>
        </p:spPr>
        <p:txBody>
          <a:bodyPr>
            <a:normAutofit/>
          </a:bodyPr>
          <a:lstStyle/>
          <a:p>
            <a:pPr algn="ctr">
              <a:buNone/>
            </a:pPr>
            <a:r>
              <a:rPr lang="ru-RU" b="1" i="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Заполните схему</a:t>
            </a:r>
          </a:p>
          <a:p>
            <a:pPr algn="ctr">
              <a:buNone/>
            </a:pPr>
            <a:endParaRPr lang="ru-RU" b="1" i="1" dirty="0" smtClean="0">
              <a:effectLst>
                <a:outerShdw blurRad="38100" dist="38100" dir="2700000" algn="tl">
                  <a:srgbClr val="000000">
                    <a:alpha val="43137"/>
                  </a:srgbClr>
                </a:outerShdw>
              </a:effectLst>
              <a:latin typeface="Times New Roman" pitchFamily="18" charset="0"/>
              <a:cs typeface="Times New Roman" pitchFamily="18" charset="0"/>
            </a:endParaRPr>
          </a:p>
          <a:p>
            <a:pPr>
              <a:buNone/>
            </a:pPr>
            <a:endParaRPr lang="ru-RU" dirty="0" smtClean="0">
              <a:latin typeface="Times New Roman" pitchFamily="18" charset="0"/>
              <a:cs typeface="Times New Roman" pitchFamily="18" charset="0"/>
            </a:endParaRPr>
          </a:p>
          <a:p>
            <a:pPr>
              <a:buNone/>
            </a:pPr>
            <a:endParaRPr lang="ru-RU" dirty="0" smtClean="0">
              <a:latin typeface="Times New Roman" pitchFamily="18" charset="0"/>
              <a:cs typeface="Times New Roman" pitchFamily="18" charset="0"/>
            </a:endParaRPr>
          </a:p>
          <a:p>
            <a:pPr>
              <a:buNone/>
            </a:pPr>
            <a:r>
              <a:rPr lang="ru-RU" dirty="0" smtClean="0"/>
              <a:t>   </a:t>
            </a:r>
          </a:p>
          <a:p>
            <a:pPr>
              <a:buNone/>
            </a:pPr>
            <a:endParaRPr lang="ru-RU" dirty="0"/>
          </a:p>
        </p:txBody>
      </p:sp>
      <p:sp>
        <p:nvSpPr>
          <p:cNvPr id="3" name="Прямоугольник 2"/>
          <p:cNvSpPr/>
          <p:nvPr/>
        </p:nvSpPr>
        <p:spPr>
          <a:xfrm>
            <a:off x="1000100" y="2714620"/>
            <a:ext cx="2843226" cy="92869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r>
              <a:rPr lang="ru-RU" sz="3200" dirty="0" smtClean="0">
                <a:latin typeface="Times New Roman" pitchFamily="18" charset="0"/>
                <a:cs typeface="Times New Roman" pitchFamily="18" charset="0"/>
              </a:rPr>
              <a:t>А. Простые</a:t>
            </a:r>
          </a:p>
        </p:txBody>
      </p:sp>
      <p:sp>
        <p:nvSpPr>
          <p:cNvPr id="4" name="Прямоугольник 3"/>
          <p:cNvSpPr/>
          <p:nvPr/>
        </p:nvSpPr>
        <p:spPr>
          <a:xfrm>
            <a:off x="5072066" y="2714620"/>
            <a:ext cx="2643206" cy="92869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r>
              <a:rPr lang="ru-RU" sz="3200" dirty="0" smtClean="0">
                <a:latin typeface="Times New Roman" pitchFamily="18" charset="0"/>
                <a:cs typeface="Times New Roman" pitchFamily="18" charset="0"/>
              </a:rPr>
              <a:t>Б. Сложные</a:t>
            </a:r>
          </a:p>
        </p:txBody>
      </p:sp>
      <p:sp>
        <p:nvSpPr>
          <p:cNvPr id="6" name="Скругленный прямоугольник 5"/>
          <p:cNvSpPr/>
          <p:nvPr/>
        </p:nvSpPr>
        <p:spPr>
          <a:xfrm>
            <a:off x="1928794" y="1214422"/>
            <a:ext cx="5357850" cy="85725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r>
              <a:rPr lang="ru-RU" sz="3200" b="1" i="1" dirty="0" smtClean="0">
                <a:solidFill>
                  <a:srgbClr val="FFFF00"/>
                </a:solidFill>
                <a:latin typeface="Times New Roman" pitchFamily="18" charset="0"/>
                <a:cs typeface="Times New Roman" pitchFamily="18" charset="0"/>
              </a:rPr>
              <a:t>Открытые бутерброды</a:t>
            </a:r>
          </a:p>
        </p:txBody>
      </p:sp>
      <p:sp>
        <p:nvSpPr>
          <p:cNvPr id="7" name="Прямоугольник 6"/>
          <p:cNvSpPr/>
          <p:nvPr/>
        </p:nvSpPr>
        <p:spPr>
          <a:xfrm>
            <a:off x="214282" y="4429132"/>
            <a:ext cx="4143404" cy="135732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r>
              <a:rPr lang="ru-RU" sz="3200" b="1" dirty="0" smtClean="0">
                <a:latin typeface="Times New Roman" pitchFamily="18" charset="0"/>
                <a:cs typeface="Times New Roman" pitchFamily="18" charset="0"/>
              </a:rPr>
              <a:t>1</a:t>
            </a:r>
            <a:r>
              <a:rPr lang="ru-RU" sz="3200" dirty="0" smtClean="0">
                <a:latin typeface="Times New Roman" pitchFamily="18" charset="0"/>
                <a:cs typeface="Times New Roman" pitchFamily="18" charset="0"/>
              </a:rPr>
              <a:t>. Используется один продукт</a:t>
            </a:r>
          </a:p>
        </p:txBody>
      </p:sp>
      <p:sp>
        <p:nvSpPr>
          <p:cNvPr id="8" name="Прямоугольник 7"/>
          <p:cNvSpPr/>
          <p:nvPr/>
        </p:nvSpPr>
        <p:spPr>
          <a:xfrm>
            <a:off x="4714876" y="4429132"/>
            <a:ext cx="4000528" cy="135732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dirty="0" smtClean="0">
                <a:latin typeface="Times New Roman" pitchFamily="18" charset="0"/>
                <a:cs typeface="Times New Roman" pitchFamily="18" charset="0"/>
              </a:rPr>
              <a:t>2</a:t>
            </a:r>
            <a:r>
              <a:rPr lang="ru-RU" sz="3200" dirty="0" smtClean="0">
                <a:latin typeface="Times New Roman" pitchFamily="18" charset="0"/>
                <a:cs typeface="Times New Roman" pitchFamily="18" charset="0"/>
              </a:rPr>
              <a:t>. _______________</a:t>
            </a:r>
          </a:p>
          <a:p>
            <a:pPr algn="ctr"/>
            <a:r>
              <a:rPr lang="ru-RU" sz="3200" dirty="0" smtClean="0">
                <a:latin typeface="Times New Roman" pitchFamily="18" charset="0"/>
                <a:cs typeface="Times New Roman" pitchFamily="18" charset="0"/>
              </a:rPr>
              <a:t>_________________</a:t>
            </a:r>
            <a:endParaRPr lang="ru-RU" sz="3200" dirty="0"/>
          </a:p>
        </p:txBody>
      </p:sp>
      <p:cxnSp>
        <p:nvCxnSpPr>
          <p:cNvPr id="10" name="Прямая со стрелкой 9"/>
          <p:cNvCxnSpPr/>
          <p:nvPr/>
        </p:nvCxnSpPr>
        <p:spPr>
          <a:xfrm>
            <a:off x="5796136" y="2060848"/>
            <a:ext cx="776128" cy="582334"/>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14" name="Прямая со стрелкой 13"/>
          <p:cNvCxnSpPr/>
          <p:nvPr/>
        </p:nvCxnSpPr>
        <p:spPr>
          <a:xfrm>
            <a:off x="6588224" y="3645024"/>
            <a:ext cx="769858" cy="71267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18" name="Прямая со стрелкой 17"/>
          <p:cNvCxnSpPr/>
          <p:nvPr/>
        </p:nvCxnSpPr>
        <p:spPr>
          <a:xfrm rot="10800000" flipV="1">
            <a:off x="2357422" y="2060848"/>
            <a:ext cx="774418" cy="582334"/>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25" name="Прямая со стрелкой 24"/>
          <p:cNvCxnSpPr>
            <a:stCxn id="3" idx="2"/>
          </p:cNvCxnSpPr>
          <p:nvPr/>
        </p:nvCxnSpPr>
        <p:spPr>
          <a:xfrm rot="5400000">
            <a:off x="1675187" y="3611170"/>
            <a:ext cx="714382" cy="778671"/>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12" name="TextBox 11"/>
          <p:cNvSpPr txBox="1"/>
          <p:nvPr/>
        </p:nvSpPr>
        <p:spPr>
          <a:xfrm>
            <a:off x="0" y="0"/>
            <a:ext cx="2116285" cy="523220"/>
          </a:xfrm>
          <a:prstGeom prst="rect">
            <a:avLst/>
          </a:prstGeom>
          <a:noFill/>
        </p:spPr>
        <p:txBody>
          <a:bodyPr wrap="none" rtlCol="0">
            <a:spAutoFit/>
          </a:bodyPr>
          <a:lstStyle/>
          <a:p>
            <a:r>
              <a:rPr lang="ru-RU" sz="2800" i="1" u="sng" dirty="0" smtClean="0">
                <a:latin typeface="Times New Roman" pitchFamily="18" charset="0"/>
                <a:cs typeface="Times New Roman" pitchFamily="18" charset="0"/>
              </a:rPr>
              <a:t>Задание № 2</a:t>
            </a:r>
            <a:endParaRPr lang="ru-RU" sz="2800" i="1" u="sng" dirty="0">
              <a:latin typeface="Times New Roman" pitchFamily="18" charset="0"/>
              <a:cs typeface="Times New Roman" pitchFamily="18" charset="0"/>
            </a:endParaRPr>
          </a:p>
        </p:txBody>
      </p:sp>
    </p:spTree>
  </p:cSld>
  <p:clrMapOvr>
    <a:masterClrMapping/>
  </p:clrMapOvr>
  <p:transition spd="med">
    <p:pull dir="r"/>
  </p:transition>
  <p:timing>
    <p:tnLst>
      <p:par>
        <p:cTn id="1" dur="indefinite" restart="never" nodeType="tmRoot"/>
      </p:par>
    </p:tnLst>
  </p:timing>
</p:sld>
</file>

<file path=ppt/theme/theme1.xml><?xml version="1.0" encoding="utf-8"?>
<a:theme xmlns:a="http://schemas.openxmlformats.org/drawingml/2006/main" name="Тема Office">
  <a:themeElements>
    <a:clrScheme name="Городская">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843</TotalTime>
  <Words>756</Words>
  <Application>Microsoft Office PowerPoint</Application>
  <PresentationFormat>Экран (4:3)</PresentationFormat>
  <Paragraphs>162</Paragraphs>
  <Slides>24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24</vt:i4>
      </vt:variant>
    </vt:vector>
  </HeadingPairs>
  <TitlesOfParts>
    <vt:vector size="25" baseType="lpstr">
      <vt:lpstr>Тема Office</vt:lpstr>
      <vt:lpstr>УРОК ПО ТЕХНОЛОГИИ 5 класс</vt:lpstr>
      <vt:lpstr>Заполните схему</vt:lpstr>
      <vt:lpstr>Тема: Бутерброды и горячие напитки. Сервировка стола к завтраку.</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Требования к качеству бутербродов</vt:lpstr>
      <vt:lpstr>К определениям бутербродов слева в таблице подберите правильные названия справа</vt:lpstr>
      <vt:lpstr>Презентация PowerPoint</vt:lpstr>
      <vt:lpstr>Презентация PowerPoint</vt:lpstr>
      <vt:lpstr>История чая в Китае</vt:lpstr>
      <vt:lpstr>История чая в России</vt:lpstr>
      <vt:lpstr>Презентация PowerPoint</vt:lpstr>
      <vt:lpstr>Презентация PowerPoint</vt:lpstr>
      <vt:lpstr>История какао</vt:lpstr>
      <vt:lpstr>Презентация PowerPoint</vt:lpstr>
      <vt:lpstr>Сервировка стола к завтраку</vt:lpstr>
      <vt:lpstr>Заполните схемы трех завтраков, используя названия блюд, приведенных под схемами</vt:lpstr>
      <vt:lpstr>Презентация PowerPoint</vt:lpstr>
      <vt:lpstr>Презентация PowerPoint</vt:lpstr>
      <vt:lpstr>Презентация PowerPoint</vt:lpstr>
    </vt:vector>
  </TitlesOfParts>
  <Company>МОШИ с. Самбург</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УРОК ПО ТЕХНОЛОГИИ</dc:title>
  <dc:creator>Наташа</dc:creator>
  <cp:lastModifiedBy>Наталья Енкова</cp:lastModifiedBy>
  <cp:revision>96</cp:revision>
  <dcterms:created xsi:type="dcterms:W3CDTF">2011-05-14T03:11:22Z</dcterms:created>
  <dcterms:modified xsi:type="dcterms:W3CDTF">2022-02-14T05:06:03Z</dcterms:modified>
</cp:coreProperties>
</file>