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76" r:id="rId4"/>
    <p:sldId id="27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842" y="-6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22.10.2021</a:t>
            </a:fld>
            <a:endParaRPr lang="ru-RU"/>
          </a:p>
        </p:txBody>
      </p:sp>
      <p:sp>
        <p:nvSpPr>
          <p:cNvPr id="20" name="Нижний колонтитул 19"/>
          <p:cNvSpPr>
            <a:spLocks noGrp="1"/>
          </p:cNvSpPr>
          <p:nvPr>
            <p:ph type="ftr" sz="quarter" idx="11"/>
          </p:nvPr>
        </p:nvSpPr>
        <p:spPr/>
        <p:txBody>
          <a:bodyPr/>
          <a:lstStyle/>
          <a:p>
            <a:endParaRPr lang="ru-RU"/>
          </a:p>
        </p:txBody>
      </p:sp>
      <p:sp>
        <p:nvSpPr>
          <p:cNvPr id="10" name="Номер слайда 9"/>
          <p:cNvSpPr>
            <a:spLocks noGrp="1"/>
          </p:cNvSpPr>
          <p:nvPr>
            <p:ph type="sldNum" sz="quarter" idx="12"/>
          </p:nvPr>
        </p:nvSpPr>
        <p:spPr/>
        <p:txBody>
          <a:bodyPr/>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22.10.2021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22.10.2021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22.10.2021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5B106E36-FD25-4E2D-B0AA-010F637433A0}" type="datetimeFigureOut">
              <a:rPr lang="ru-RU" smtClean="0"/>
              <a:pPr/>
              <a:t>22.10.2021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22.10.2021</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484784"/>
            <a:ext cx="8496944" cy="2448271"/>
          </a:xfrm>
        </p:spPr>
        <p:txBody>
          <a:bodyPr>
            <a:normAutofit/>
          </a:bodyPr>
          <a:lstStyle/>
          <a:p>
            <a:r>
              <a:rPr lang="ru-RU" b="1" dirty="0" smtClean="0">
                <a:latin typeface="Times New Roman" pitchFamily="18" charset="0"/>
                <a:cs typeface="Times New Roman" pitchFamily="18" charset="0"/>
              </a:rPr>
              <a:t>Роль руководителя в формировании психологического климата в коллективе</a:t>
            </a:r>
            <a:endParaRPr lang="ru-RU"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220072" y="5373216"/>
            <a:ext cx="3592488" cy="528464"/>
          </a:xfrm>
        </p:spPr>
        <p:txBody>
          <a:bodyPr>
            <a:normAutofit fontScale="85000" lnSpcReduction="10000"/>
          </a:bodyPr>
          <a:lstStyle/>
          <a:p>
            <a:pPr algn="l"/>
            <a:r>
              <a:rPr lang="ru-RU" sz="2400" dirty="0" smtClean="0">
                <a:solidFill>
                  <a:schemeClr val="tx1"/>
                </a:solidFill>
                <a:latin typeface="Times New Roman" pitchFamily="18" charset="0"/>
                <a:cs typeface="Times New Roman" pitchFamily="18" charset="0"/>
              </a:rPr>
              <a:t>Выполнила: </a:t>
            </a:r>
            <a:r>
              <a:rPr lang="ru-RU" sz="2400" dirty="0" err="1" smtClean="0">
                <a:solidFill>
                  <a:schemeClr val="tx1"/>
                </a:solidFill>
                <a:latin typeface="Times New Roman" pitchFamily="18" charset="0"/>
                <a:cs typeface="Times New Roman" pitchFamily="18" charset="0"/>
              </a:rPr>
              <a:t>Новгородцева</a:t>
            </a:r>
            <a:r>
              <a:rPr lang="ru-RU" sz="2400" dirty="0" smtClean="0">
                <a:solidFill>
                  <a:schemeClr val="tx1"/>
                </a:solidFill>
                <a:latin typeface="Times New Roman" pitchFamily="18" charset="0"/>
                <a:cs typeface="Times New Roman" pitchFamily="18" charset="0"/>
              </a:rPr>
              <a:t> Е.Б.</a:t>
            </a:r>
            <a:endParaRPr lang="ru-RU" sz="2400" dirty="0">
              <a:solidFill>
                <a:schemeClr val="tx1"/>
              </a:solidFill>
              <a:latin typeface="Times New Roman" pitchFamily="18" charset="0"/>
              <a:cs typeface="Times New Roman" pitchFamily="18" charset="0"/>
            </a:endParaRPr>
          </a:p>
        </p:txBody>
      </p:sp>
      <p:sp>
        <p:nvSpPr>
          <p:cNvPr id="4" name="TextBox 3"/>
          <p:cNvSpPr txBox="1"/>
          <p:nvPr/>
        </p:nvSpPr>
        <p:spPr>
          <a:xfrm>
            <a:off x="179512" y="6309320"/>
            <a:ext cx="8784976" cy="369332"/>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Москва-2021</a:t>
            </a:r>
            <a:endParaRPr lang="ru-RU" b="1" dirty="0">
              <a:latin typeface="Times New Roman" pitchFamily="18" charset="0"/>
              <a:cs typeface="Times New Roman" pitchFamily="18" charset="0"/>
            </a:endParaRPr>
          </a:p>
        </p:txBody>
      </p:sp>
      <p:sp>
        <p:nvSpPr>
          <p:cNvPr id="5" name="TextBox 4"/>
          <p:cNvSpPr txBox="1"/>
          <p:nvPr/>
        </p:nvSpPr>
        <p:spPr>
          <a:xfrm>
            <a:off x="251520" y="260648"/>
            <a:ext cx="8712968" cy="369332"/>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АНО ЦЕНТР ПРАВОВОЙ ПОДДЕРЖКИ «ПРОФЗАЩИТА</a:t>
            </a:r>
            <a:r>
              <a:rPr lang="ru-RU" b="1" dirty="0" smtClean="0"/>
              <a:t>»</a:t>
            </a:r>
            <a:endParaRPr lang="ru-RU"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Стили управления:</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a:bodyPr>
          <a:lstStyle/>
          <a:p>
            <a:r>
              <a:rPr lang="ru-RU" sz="2800" i="1" dirty="0" smtClean="0">
                <a:latin typeface="Times New Roman" pitchFamily="18" charset="0"/>
                <a:cs typeface="Times New Roman" pitchFamily="18" charset="0"/>
              </a:rPr>
              <a:t>Жесткий (авторитарный) -руководитель единолично принимает решения. Эффективен в сложных  стрессовых ситуациях.</a:t>
            </a:r>
          </a:p>
          <a:p>
            <a:r>
              <a:rPr lang="ru-RU" sz="2800" i="1" dirty="0" smtClean="0">
                <a:latin typeface="Times New Roman" pitchFamily="18" charset="0"/>
                <a:cs typeface="Times New Roman" pitchFamily="18" charset="0"/>
              </a:rPr>
              <a:t>Мягкий (либеральный) – руководитель предоставляет полную свободу подчиненным. Применим в творческих коллективах.</a:t>
            </a:r>
          </a:p>
          <a:p>
            <a:r>
              <a:rPr lang="ru-RU" sz="2800" i="1" dirty="0" smtClean="0">
                <a:latin typeface="Times New Roman" pitchFamily="18" charset="0"/>
                <a:cs typeface="Times New Roman" pitchFamily="18" charset="0"/>
              </a:rPr>
              <a:t>Партнерский (демократический) – руководитель использует коллегиальный стиль. Применим в научных и творческих коллективах.</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Психологические направленности личности руководителя:</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1435608" y="1556792"/>
            <a:ext cx="7498080" cy="4691608"/>
          </a:xfrm>
        </p:spPr>
        <p:txBody>
          <a:bodyPr/>
          <a:lstStyle/>
          <a:p>
            <a:r>
              <a:rPr lang="ru-RU" sz="3600" i="1" dirty="0" smtClean="0">
                <a:latin typeface="Times New Roman" pitchFamily="18" charset="0"/>
                <a:cs typeface="Times New Roman" pitchFamily="18" charset="0"/>
              </a:rPr>
              <a:t>определенность, валентность, специфичность, </a:t>
            </a:r>
            <a:r>
              <a:rPr lang="ru-RU" sz="3600" i="1" dirty="0" err="1" smtClean="0">
                <a:latin typeface="Times New Roman" pitchFamily="18" charset="0"/>
                <a:cs typeface="Times New Roman" pitchFamily="18" charset="0"/>
              </a:rPr>
              <a:t>креативность</a:t>
            </a:r>
            <a:r>
              <a:rPr lang="ru-RU" sz="3600" i="1" dirty="0" smtClean="0">
                <a:latin typeface="Times New Roman" pitchFamily="18" charset="0"/>
                <a:cs typeface="Times New Roman" pitchFamily="18" charset="0"/>
              </a:rPr>
              <a:t>, удовлетворенность, целеустремленность, сопротивляемость, избирательность, осознанность и устойчивость. </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Определенность</a:t>
            </a:r>
            <a:endParaRPr lang="ru-RU" dirty="0">
              <a:latin typeface="Times New Roman" pitchFamily="18" charset="0"/>
              <a:cs typeface="Times New Roman" pitchFamily="18" charset="0"/>
            </a:endParaRPr>
          </a:p>
        </p:txBody>
      </p:sp>
      <p:sp>
        <p:nvSpPr>
          <p:cNvPr id="3" name="Подзаголовок 2"/>
          <p:cNvSpPr>
            <a:spLocks noGrp="1"/>
          </p:cNvSpPr>
          <p:nvPr>
            <p:ph idx="1"/>
          </p:nvPr>
        </p:nvSpPr>
        <p:spPr/>
        <p:txBody>
          <a:bodyPr>
            <a:normAutofit/>
          </a:bodyPr>
          <a:lstStyle/>
          <a:p>
            <a:r>
              <a:rPr lang="ru-RU" i="1" dirty="0" smtClean="0">
                <a:latin typeface="Times New Roman" pitchFamily="18" charset="0"/>
                <a:cs typeface="Times New Roman" pitchFamily="18" charset="0"/>
              </a:rPr>
              <a:t>характеризует уровень </a:t>
            </a:r>
            <a:r>
              <a:rPr lang="ru-RU" i="1" dirty="0" err="1" smtClean="0">
                <a:latin typeface="Times New Roman" pitchFamily="18" charset="0"/>
                <a:cs typeface="Times New Roman" pitchFamily="18" charset="0"/>
              </a:rPr>
              <a:t>сформированности</a:t>
            </a:r>
            <a:r>
              <a:rPr lang="ru-RU" i="1" dirty="0" smtClean="0">
                <a:latin typeface="Times New Roman" pitchFamily="18" charset="0"/>
                <a:cs typeface="Times New Roman" pitchFamily="18" charset="0"/>
              </a:rPr>
              <a:t> у руководителей интересов, склонностей и стремлений к организаторской деятельности, направленной как на решение производственных задач, так и на создание позитивного морально-психологического климата.</a:t>
            </a:r>
          </a:p>
          <a:p>
            <a:endParaRPr lang="ru-RU" dirty="0" smtClean="0"/>
          </a:p>
          <a:p>
            <a:endParaRPr lang="ru-RU" dirty="0" smtClean="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Валентность</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lnSpcReduction="10000"/>
          </a:bodyPr>
          <a:lstStyle/>
          <a:p>
            <a:r>
              <a:rPr lang="ru-RU" i="1" dirty="0" smtClean="0">
                <a:latin typeface="Times New Roman" pitchFamily="18" charset="0"/>
                <a:cs typeface="Times New Roman" pitchFamily="18" charset="0"/>
              </a:rPr>
              <a:t>раскрывает степень связи организаторской направленности с другими видами направленности личности (эмоционально-нравственной и мировоззренческой) и характеризует проявление у руководителя стремления к справедливости, внимательности к людям, увлеченности выполняемым делом, чувства ответственности за результат</a:t>
            </a:r>
            <a:endParaRPr lang="ru-RU" i="1"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Специфичность</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i="1" dirty="0" smtClean="0">
                <a:latin typeface="Times New Roman" pitchFamily="18" charset="0"/>
                <a:cs typeface="Times New Roman" pitchFamily="18" charset="0"/>
              </a:rPr>
              <a:t>раскрывает степень взаимосвязи организаторской направленности руководителя с психологической структурой его управленческой деятельности. </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latin typeface="Times New Roman" pitchFamily="18" charset="0"/>
                <a:cs typeface="Times New Roman" pitchFamily="18" charset="0"/>
              </a:rPr>
              <a:t>Креативность</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i="1" dirty="0" smtClean="0">
                <a:latin typeface="Times New Roman" pitchFamily="18" charset="0"/>
                <a:cs typeface="Times New Roman" pitchFamily="18" charset="0"/>
              </a:rPr>
              <a:t>является одним из ведущих параметров в структуре организаторской направленности руководителя. Она характеризует связь направленности с организаторскими способностями. </a:t>
            </a:r>
            <a:endParaRPr lang="ru-RU" i="1"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Удовлетворенность</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r>
              <a:rPr lang="ru-RU" i="1" dirty="0" smtClean="0">
                <a:latin typeface="Times New Roman" pitchFamily="18" charset="0"/>
                <a:cs typeface="Times New Roman" pitchFamily="18" charset="0"/>
              </a:rPr>
              <a:t>характеризует эмоциональное отношение руководителя к своей деятельности и оказывает решающее влияние на ее результативность. Велико значение руководителя в создании атмосферы взаимопонимания в коллективе, но и настроение, эмоциональный тонус руководителя зависит от настроения коллектива.</a:t>
            </a:r>
            <a:endParaRPr lang="ru-RU" i="1"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Целеустремленность</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20000"/>
          </a:bodyPr>
          <a:lstStyle/>
          <a:p>
            <a:r>
              <a:rPr lang="ru-RU" i="1" dirty="0" smtClean="0">
                <a:latin typeface="Times New Roman" pitchFamily="18" charset="0"/>
                <a:cs typeface="Times New Roman" pitchFamily="18" charset="0"/>
              </a:rPr>
              <a:t>раскрывает волевые качества личности руководителя. Управленческая деятельность по существу является волевой деятельностью. Целеустремленность как волевое качество личности связана со способностью человека совершать преднамеренные действия, направленные на достижение поставленных целей, сознательно регулировать свою деятельность и управлять своим поведением.</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Сопротивляемость</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i="1" dirty="0" smtClean="0">
                <a:latin typeface="Times New Roman" pitchFamily="18" charset="0"/>
                <a:cs typeface="Times New Roman" pitchFamily="18" charset="0"/>
              </a:rPr>
              <a:t>характеризует субъективно-осознаваемые руководителем трудности, которые он преодолевает в своей практической, управленческой деятельности. В преодолении этих трудностей и проявляется организаторская направленность руководителя.</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Осознанность</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i="1" dirty="0" smtClean="0">
                <a:latin typeface="Times New Roman" pitchFamily="18" charset="0"/>
                <a:cs typeface="Times New Roman" pitchFamily="18" charset="0"/>
              </a:rPr>
              <a:t>раскрывает структуру мотивации управленческой деятельности. Мотивы деятельности отражают соотношение двух типов ориентации личности: на содержание деятельности и на условия ее стимулирования.</a:t>
            </a:r>
            <a:endParaRPr lang="ru-RU" i="1"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Актуальность вопроса</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endParaRPr lang="ru-RU" dirty="0" smtClean="0"/>
          </a:p>
          <a:p>
            <a:r>
              <a:rPr lang="ru-RU" i="1" dirty="0" smtClean="0">
                <a:latin typeface="Times New Roman" pitchFamily="18" charset="0"/>
                <a:cs typeface="Times New Roman" pitchFamily="18" charset="0"/>
              </a:rPr>
              <a:t>Социально-психологический климат, имеющий огромное значение в формировании корпоративной культуры и повышении эффективности работы коллектива, в значительной степени зависит от стиля руководства, профессиональных  и личностных качеств руководителя.</a:t>
            </a:r>
            <a:endParaRPr lang="ru-RU" i="1"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Устойчивость</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i="1" dirty="0" smtClean="0">
                <a:latin typeface="Times New Roman" pitchFamily="18" charset="0"/>
                <a:cs typeface="Times New Roman" pitchFamily="18" charset="0"/>
              </a:rPr>
              <a:t>характеризуется группой мотивов, раскрывающих осознание руководителем своих дальнейших перспектив. На этом этапе возможно проявление ряда противоречивых тенденций и мотивов. </a:t>
            </a:r>
            <a:endParaRPr lang="ru-RU" i="1"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Текст 17"/>
          <p:cNvSpPr>
            <a:spLocks noGrp="1"/>
          </p:cNvSpPr>
          <p:nvPr>
            <p:ph type="body" idx="1"/>
          </p:nvPr>
        </p:nvSpPr>
        <p:spPr>
          <a:xfrm>
            <a:off x="2578392" y="476672"/>
            <a:ext cx="6400800" cy="5400600"/>
          </a:xfrm>
        </p:spPr>
        <p:txBody>
          <a:bodyPr>
            <a:normAutofit/>
          </a:bodyPr>
          <a:lstStyle/>
          <a:p>
            <a:r>
              <a:rPr lang="ru-RU" sz="2400" i="1" dirty="0" smtClean="0">
                <a:latin typeface="Times New Roman" pitchFamily="18" charset="0"/>
                <a:cs typeface="Times New Roman" pitchFamily="18" charset="0"/>
              </a:rPr>
              <a:t>Эффективность и комфортность делового общения в группе в огромной степени зависят от её руководителя, точнее – от практикуемого им стиля руководства. Стиль вообще есть проявление и выражение индивидуальности руководителя. Для того чтобы организация успешно процветала и развивалась, руководителем должны учитываться масса параметров, причём касающихся не только экономических и юридических ситуаций. </a:t>
            </a:r>
            <a:r>
              <a:rPr lang="ru-RU" sz="2800" i="1" dirty="0" smtClean="0">
                <a:latin typeface="Times New Roman" pitchFamily="18" charset="0"/>
                <a:cs typeface="Times New Roman" pitchFamily="18" charset="0"/>
              </a:rPr>
              <a:t>Руководитель</a:t>
            </a:r>
            <a:r>
              <a:rPr lang="ru-RU" sz="2400" i="1" dirty="0" smtClean="0">
                <a:latin typeface="Times New Roman" pitchFamily="18" charset="0"/>
                <a:cs typeface="Times New Roman" pitchFamily="18" charset="0"/>
              </a:rPr>
              <a:t> организации должен точно понимать, кем руководит, на кого нужно обращать внимания больше, с кем и как он должен общаться.</a:t>
            </a:r>
          </a:p>
          <a:p>
            <a:endParaRPr lang="ru-RU"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259632" y="2564904"/>
            <a:ext cx="7406640" cy="1752600"/>
          </a:xfrm>
        </p:spPr>
        <p:txBody>
          <a:bodyPr>
            <a:noAutofit/>
          </a:bodyPr>
          <a:lstStyle/>
          <a:p>
            <a:pPr algn="ctr"/>
            <a:r>
              <a:rPr lang="ru-RU" sz="5400" b="1" i="1" dirty="0" smtClean="0">
                <a:latin typeface="Times New Roman" pitchFamily="18" charset="0"/>
                <a:cs typeface="Times New Roman" pitchFamily="18" charset="0"/>
              </a:rPr>
              <a:t>Благодарю за внимание!</a:t>
            </a:r>
            <a:endParaRPr lang="ru-RU" sz="5400" b="1" i="1"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b="1" dirty="0"/>
              <a:t>Цель:</a:t>
            </a:r>
            <a:r>
              <a:rPr lang="ru-RU" dirty="0"/>
              <a:t> выявить условия формирования психологического климата в трудовом коллективе. </a:t>
            </a:r>
          </a:p>
          <a:p>
            <a:r>
              <a:rPr lang="ru-RU" b="1" dirty="0"/>
              <a:t>Предмет</a:t>
            </a:r>
            <a:r>
              <a:rPr lang="ru-RU" dirty="0"/>
              <a:t>: влияние стиля руководителя на формирование психологического климата в трудовом коллективе.</a:t>
            </a:r>
          </a:p>
          <a:p>
            <a:r>
              <a:rPr lang="ru-RU" b="1" dirty="0"/>
              <a:t>Объект: </a:t>
            </a:r>
            <a:r>
              <a:rPr lang="ru-RU" dirty="0"/>
              <a:t> процесс формирования психологического климата в трудовом коллективе.</a:t>
            </a:r>
          </a:p>
        </p:txBody>
      </p:sp>
    </p:spTree>
    <p:extLst>
      <p:ext uri="{BB962C8B-B14F-4D97-AF65-F5344CB8AC3E}">
        <p14:creationId xmlns:p14="http://schemas.microsoft.com/office/powerpoint/2010/main" val="4021446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b="1" dirty="0">
                <a:effectLst/>
                <a:latin typeface="Times New Roman" panose="02020603050405020304" pitchFamily="18" charset="0"/>
                <a:cs typeface="Times New Roman" panose="02020603050405020304" pitchFamily="18" charset="0"/>
              </a:rPr>
              <a:t>Гипотеза </a:t>
            </a:r>
            <a:r>
              <a:rPr lang="ru-RU" sz="2000" dirty="0">
                <a:effectLst/>
                <a:latin typeface="Times New Roman" panose="02020603050405020304" pitchFamily="18" charset="0"/>
                <a:cs typeface="Times New Roman" panose="02020603050405020304" pitchFamily="18" charset="0"/>
              </a:rPr>
              <a:t>заключается в предположении о том что, стиль управления руководителя влияет на формирование благоприятного психологического климата в трудовом коллективе и эффективность труда в организации.</a:t>
            </a:r>
            <a:br>
              <a:rPr lang="ru-RU" sz="2000" dirty="0">
                <a:effectLst/>
                <a:latin typeface="Times New Roman" panose="02020603050405020304" pitchFamily="18" charset="0"/>
                <a:cs typeface="Times New Roman" panose="02020603050405020304" pitchFamily="18" charset="0"/>
              </a:rPr>
            </a:br>
            <a:endParaRPr lang="ru-RU" sz="2000" dirty="0">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77500" lnSpcReduction="20000"/>
          </a:bodyPr>
          <a:lstStyle/>
          <a:p>
            <a:pPr marL="82296" indent="0">
              <a:buNone/>
            </a:pPr>
            <a:r>
              <a:rPr lang="ru-RU" dirty="0" smtClean="0">
                <a:latin typeface="Times New Roman" panose="02020603050405020304" pitchFamily="18" charset="0"/>
                <a:cs typeface="Times New Roman" panose="02020603050405020304" pitchFamily="18" charset="0"/>
              </a:rPr>
              <a:t>Задачи </a:t>
            </a:r>
            <a:r>
              <a:rPr lang="ru-RU" dirty="0">
                <a:latin typeface="Times New Roman" panose="02020603050405020304" pitchFamily="18" charset="0"/>
                <a:cs typeface="Times New Roman" panose="02020603050405020304" pitchFamily="18" charset="0"/>
              </a:rPr>
              <a:t>были построены таким образом, чтобы достичь ее цель и подтвердить гипотезу :</a:t>
            </a:r>
          </a:p>
          <a:p>
            <a:pPr lvl="0"/>
            <a:r>
              <a:rPr lang="ru-RU" dirty="0">
                <a:latin typeface="Times New Roman" panose="02020603050405020304" pitchFamily="18" charset="0"/>
                <a:cs typeface="Times New Roman" panose="02020603050405020304" pitchFamily="18" charset="0"/>
              </a:rPr>
              <a:t>Рассмотреть подходы к изучению психологического климата в психолого-педагогической литературе.</a:t>
            </a:r>
          </a:p>
          <a:p>
            <a:pPr lvl="0"/>
            <a:r>
              <a:rPr lang="ru-RU" dirty="0">
                <a:latin typeface="Times New Roman" panose="02020603050405020304" pitchFamily="18" charset="0"/>
                <a:cs typeface="Times New Roman" panose="02020603050405020304" pitchFamily="18" charset="0"/>
              </a:rPr>
              <a:t>Определить проблему межличностных отношений в трудовом коллективе.</a:t>
            </a:r>
          </a:p>
          <a:p>
            <a:pPr lvl="0"/>
            <a:r>
              <a:rPr lang="ru-RU" dirty="0">
                <a:latin typeface="Times New Roman" panose="02020603050405020304" pitchFamily="18" charset="0"/>
                <a:cs typeface="Times New Roman" panose="02020603050405020304" pitchFamily="18" charset="0"/>
              </a:rPr>
              <a:t>Обосновать положение о зависимости психологического климата в трудовом коллективе от стиля управления руководителя.</a:t>
            </a:r>
          </a:p>
          <a:p>
            <a:pPr lvl="0"/>
            <a:r>
              <a:rPr lang="ru-RU" dirty="0">
                <a:latin typeface="Times New Roman" panose="02020603050405020304" pitchFamily="18" charset="0"/>
                <a:cs typeface="Times New Roman" panose="02020603050405020304" pitchFamily="18" charset="0"/>
              </a:rPr>
              <a:t>Проанализировать полученные результаты влияния личности руководителя на формирование психологического климата в трудовом коллективе.</a:t>
            </a:r>
          </a:p>
          <a:p>
            <a:endParaRPr lang="ru-RU" dirty="0"/>
          </a:p>
        </p:txBody>
      </p:sp>
    </p:spTree>
    <p:extLst>
      <p:ext uri="{BB962C8B-B14F-4D97-AF65-F5344CB8AC3E}">
        <p14:creationId xmlns:p14="http://schemas.microsoft.com/office/powerpoint/2010/main" val="2316291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Определение социально-психологического климата</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i="1" dirty="0" smtClean="0">
                <a:latin typeface="Times New Roman" pitchFamily="18" charset="0"/>
                <a:cs typeface="Times New Roman" pitchFamily="18" charset="0"/>
              </a:rPr>
              <a:t>Социально-психологический климат - это социально-психологическое состояние коллектива, результат совместной деятельности людей, их межличностных отношений, определяемые не столько объективными условиями, сколько субъективной потребностью людей в общении, и ее удовлетворением.</a:t>
            </a:r>
            <a:endParaRPr lang="ru-RU" i="1"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1930226"/>
          </a:xfrm>
        </p:spPr>
        <p:txBody>
          <a:bodyPr>
            <a:normAutofit fontScale="90000"/>
          </a:bodyPr>
          <a:lstStyle/>
          <a:p>
            <a:r>
              <a:rPr lang="ru-RU" dirty="0" smtClean="0">
                <a:latin typeface="Times New Roman" pitchFamily="18" charset="0"/>
                <a:cs typeface="Times New Roman" pitchFamily="18" charset="0"/>
              </a:rPr>
              <a:t>Основные критерии социально-психологического климата</a:t>
            </a:r>
            <a:r>
              <a:rPr lang="ru-RU" dirty="0" smtClean="0"/>
              <a:t>:</a:t>
            </a:r>
            <a:endParaRPr lang="ru-RU" dirty="0"/>
          </a:p>
        </p:txBody>
      </p:sp>
      <p:sp>
        <p:nvSpPr>
          <p:cNvPr id="3" name="Содержимое 2"/>
          <p:cNvSpPr>
            <a:spLocks noGrp="1"/>
          </p:cNvSpPr>
          <p:nvPr>
            <p:ph idx="1"/>
          </p:nvPr>
        </p:nvSpPr>
        <p:spPr>
          <a:xfrm>
            <a:off x="1435608" y="2132856"/>
            <a:ext cx="7498080" cy="4115544"/>
          </a:xfrm>
        </p:spPr>
        <p:txBody>
          <a:bodyPr/>
          <a:lstStyle/>
          <a:p>
            <a:endParaRPr lang="ru-RU" dirty="0" smtClean="0"/>
          </a:p>
          <a:p>
            <a:r>
              <a:rPr lang="ru-RU" i="1" dirty="0" smtClean="0">
                <a:latin typeface="Times New Roman" pitchFamily="18" charset="0"/>
                <a:cs typeface="Times New Roman" pitchFamily="18" charset="0"/>
              </a:rPr>
              <a:t>совместная деятельность группы;</a:t>
            </a:r>
          </a:p>
          <a:p>
            <a:r>
              <a:rPr lang="ru-RU" i="1" dirty="0" smtClean="0">
                <a:latin typeface="Times New Roman" pitchFamily="18" charset="0"/>
                <a:cs typeface="Times New Roman" pitchFamily="18" charset="0"/>
              </a:rPr>
              <a:t>сплоченность группы;</a:t>
            </a:r>
          </a:p>
          <a:p>
            <a:r>
              <a:rPr lang="ru-RU" i="1" dirty="0" smtClean="0">
                <a:latin typeface="Times New Roman" pitchFamily="18" charset="0"/>
                <a:cs typeface="Times New Roman" pitchFamily="18" charset="0"/>
              </a:rPr>
              <a:t>удовлетворенность членов группы от совместной работы.</a:t>
            </a:r>
            <a:endParaRPr lang="ru-RU" i="1"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Взаимодействие человека и коллектива</a:t>
            </a:r>
            <a:endParaRPr lang="ru-RU" dirty="0">
              <a:latin typeface="Times New Roman" pitchFamily="18" charset="0"/>
              <a:cs typeface="Times New Roman" pitchFamily="18" charset="0"/>
            </a:endParaRPr>
          </a:p>
        </p:txBody>
      </p:sp>
      <p:sp>
        <p:nvSpPr>
          <p:cNvPr id="6" name="Содержимое 5"/>
          <p:cNvSpPr>
            <a:spLocks noGrp="1"/>
          </p:cNvSpPr>
          <p:nvPr>
            <p:ph sz="half" idx="1"/>
          </p:nvPr>
        </p:nvSpPr>
        <p:spPr>
          <a:xfrm>
            <a:off x="179512" y="1556792"/>
            <a:ext cx="3657600" cy="4663440"/>
          </a:xfrm>
        </p:spPr>
        <p:txBody>
          <a:bodyPr/>
          <a:lstStyle/>
          <a:p>
            <a:r>
              <a:rPr lang="ru-RU" i="1" dirty="0" smtClean="0">
                <a:latin typeface="Times New Roman" pitchFamily="18" charset="0"/>
                <a:cs typeface="Times New Roman" pitchFamily="18" charset="0"/>
              </a:rPr>
              <a:t>Человек своим трудом способствует решению коллективных задач.</a:t>
            </a:r>
            <a:endParaRPr lang="ru-RU" i="1" dirty="0">
              <a:latin typeface="Times New Roman" pitchFamily="18" charset="0"/>
              <a:cs typeface="Times New Roman" pitchFamily="18" charset="0"/>
            </a:endParaRPr>
          </a:p>
        </p:txBody>
      </p:sp>
      <p:sp>
        <p:nvSpPr>
          <p:cNvPr id="7" name="Содержимое 6"/>
          <p:cNvSpPr>
            <a:spLocks noGrp="1"/>
          </p:cNvSpPr>
          <p:nvPr>
            <p:ph sz="half" idx="2"/>
          </p:nvPr>
        </p:nvSpPr>
        <p:spPr/>
        <p:txBody>
          <a:bodyPr/>
          <a:lstStyle/>
          <a:p>
            <a:r>
              <a:rPr lang="ru-RU" i="1" dirty="0" smtClean="0">
                <a:latin typeface="Times New Roman" pitchFamily="18" charset="0"/>
                <a:cs typeface="Times New Roman" pitchFamily="18" charset="0"/>
              </a:rPr>
              <a:t>Коллектив влияет на человека, помогая ему удовлетворять потребности безопасности, самовыражения, уважения, формирования личности.</a:t>
            </a:r>
            <a:endParaRPr lang="ru-RU" i="1" dirty="0">
              <a:latin typeface="Times New Roman" pitchFamily="18" charset="0"/>
              <a:cs typeface="Times New Roman" pitchFamily="18" charset="0"/>
            </a:endParaRPr>
          </a:p>
        </p:txBody>
      </p:sp>
      <p:sp>
        <p:nvSpPr>
          <p:cNvPr id="8" name="Стрелка вправо 7"/>
          <p:cNvSpPr/>
          <p:nvPr/>
        </p:nvSpPr>
        <p:spPr>
          <a:xfrm>
            <a:off x="3923928" y="3140968"/>
            <a:ext cx="1296144" cy="21602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лево 8"/>
          <p:cNvSpPr/>
          <p:nvPr/>
        </p:nvSpPr>
        <p:spPr>
          <a:xfrm>
            <a:off x="3923928" y="3573016"/>
            <a:ext cx="1296144" cy="216024"/>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Виды влияния:</a:t>
            </a:r>
            <a:br>
              <a:rPr lang="ru-RU" dirty="0" smtClean="0"/>
            </a:br>
            <a:endParaRPr lang="ru-RU" dirty="0"/>
          </a:p>
        </p:txBody>
      </p:sp>
      <p:sp>
        <p:nvSpPr>
          <p:cNvPr id="3" name="Подзаголовок 2"/>
          <p:cNvSpPr>
            <a:spLocks noGrp="1"/>
          </p:cNvSpPr>
          <p:nvPr>
            <p:ph type="subTitle" idx="1"/>
          </p:nvPr>
        </p:nvSpPr>
        <p:spPr>
          <a:xfrm>
            <a:off x="1432560" y="1850064"/>
            <a:ext cx="7406640" cy="4027208"/>
          </a:xfrm>
        </p:spPr>
        <p:txBody>
          <a:bodyPr/>
          <a:lstStyle/>
          <a:p>
            <a:pPr>
              <a:buFontTx/>
              <a:buChar char="-"/>
            </a:pPr>
            <a:r>
              <a:rPr lang="ru-RU" i="1" dirty="0" smtClean="0"/>
              <a:t>нецивилизованные (принуждение, нападение);</a:t>
            </a:r>
          </a:p>
          <a:p>
            <a:pPr>
              <a:buFontTx/>
              <a:buChar char="-"/>
            </a:pPr>
            <a:endParaRPr lang="ru-RU" i="1" dirty="0" smtClean="0"/>
          </a:p>
          <a:p>
            <a:pPr>
              <a:buFontTx/>
              <a:buChar char="-"/>
            </a:pPr>
            <a:r>
              <a:rPr lang="ru-RU" i="1" dirty="0" smtClean="0"/>
              <a:t> спорные (</a:t>
            </a:r>
            <a:r>
              <a:rPr lang="ru-RU" i="1" dirty="0" err="1" smtClean="0"/>
              <a:t>игнорирование,просьба</a:t>
            </a:r>
            <a:r>
              <a:rPr lang="ru-RU" i="1" dirty="0" smtClean="0"/>
              <a:t>, внушение, заражение, манипуляция);</a:t>
            </a:r>
          </a:p>
          <a:p>
            <a:pPr>
              <a:buFontTx/>
              <a:buChar char="-"/>
            </a:pPr>
            <a:endParaRPr lang="ru-RU" i="1" dirty="0" smtClean="0"/>
          </a:p>
          <a:p>
            <a:pPr>
              <a:buFontTx/>
              <a:buChar char="-"/>
            </a:pPr>
            <a:r>
              <a:rPr lang="ru-RU" i="1" dirty="0" smtClean="0"/>
              <a:t> цивилизованные (</a:t>
            </a:r>
            <a:r>
              <a:rPr lang="ru-RU" i="1" dirty="0" err="1" smtClean="0"/>
              <a:t>самопродвижение</a:t>
            </a:r>
            <a:r>
              <a:rPr lang="ru-RU" i="1" dirty="0" smtClean="0"/>
              <a:t>, аргументация).</a:t>
            </a:r>
            <a:endParaRPr lang="ru-RU"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latin typeface="Times New Roman" pitchFamily="18" charset="0"/>
                <a:cs typeface="Times New Roman" pitchFamily="18" charset="0"/>
              </a:rPr>
              <a:t>Личные качества руководителя</a:t>
            </a:r>
            <a:endParaRPr lang="ru-RU"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432560" y="2348880"/>
            <a:ext cx="7406640" cy="3096344"/>
          </a:xfrm>
        </p:spPr>
        <p:txBody>
          <a:bodyPr>
            <a:noAutofit/>
          </a:bodyPr>
          <a:lstStyle/>
          <a:p>
            <a:pPr>
              <a:buFontTx/>
              <a:buChar char="-"/>
            </a:pPr>
            <a:r>
              <a:rPr lang="ru-RU" sz="2000" i="1" dirty="0" smtClean="0">
                <a:latin typeface="Times New Roman" pitchFamily="18" charset="0"/>
                <a:cs typeface="Times New Roman" pitchFamily="18" charset="0"/>
              </a:rPr>
              <a:t>уверенность в себе;</a:t>
            </a:r>
          </a:p>
          <a:p>
            <a:pPr>
              <a:buFontTx/>
              <a:buChar char="-"/>
            </a:pPr>
            <a:r>
              <a:rPr lang="ru-RU" sz="2000" i="1" dirty="0" smtClean="0">
                <a:latin typeface="Times New Roman" pitchFamily="18" charset="0"/>
                <a:cs typeface="Times New Roman" pitchFamily="18" charset="0"/>
              </a:rPr>
              <a:t>напористость;</a:t>
            </a:r>
          </a:p>
          <a:p>
            <a:pPr>
              <a:buFontTx/>
              <a:buChar char="-"/>
            </a:pPr>
            <a:r>
              <a:rPr lang="ru-RU" sz="2000" i="1" dirty="0" smtClean="0">
                <a:latin typeface="Times New Roman" pitchFamily="18" charset="0"/>
                <a:cs typeface="Times New Roman" pitchFamily="18" charset="0"/>
              </a:rPr>
              <a:t>эмоциональная уравновешенность;</a:t>
            </a:r>
          </a:p>
          <a:p>
            <a:pPr>
              <a:buFontTx/>
              <a:buChar char="-"/>
            </a:pPr>
            <a:r>
              <a:rPr lang="ru-RU" sz="2000" i="1" dirty="0" smtClean="0">
                <a:latin typeface="Times New Roman" pitchFamily="18" charset="0"/>
                <a:cs typeface="Times New Roman" pitchFamily="18" charset="0"/>
              </a:rPr>
              <a:t>предприимчивость;</a:t>
            </a:r>
          </a:p>
          <a:p>
            <a:pPr>
              <a:buFontTx/>
              <a:buChar char="-"/>
            </a:pPr>
            <a:r>
              <a:rPr lang="ru-RU" sz="2000" i="1" dirty="0" smtClean="0">
                <a:latin typeface="Times New Roman" pitchFamily="18" charset="0"/>
                <a:cs typeface="Times New Roman" pitchFamily="18" charset="0"/>
              </a:rPr>
              <a:t>умение разумно рисковать;</a:t>
            </a:r>
          </a:p>
          <a:p>
            <a:pPr>
              <a:buFontTx/>
              <a:buChar char="-"/>
            </a:pPr>
            <a:r>
              <a:rPr lang="ru-RU" sz="2000" i="1" dirty="0" smtClean="0">
                <a:latin typeface="Times New Roman" pitchFamily="18" charset="0"/>
                <a:cs typeface="Times New Roman" pitchFamily="18" charset="0"/>
              </a:rPr>
              <a:t>надежность в деловых контактах</a:t>
            </a:r>
            <a:r>
              <a:rPr lang="ru-RU" sz="2000" i="1" dirty="0" smtClean="0"/>
              <a:t>.</a:t>
            </a:r>
          </a:p>
          <a:p>
            <a:pPr>
              <a:buFontTx/>
              <a:buChar char="-"/>
            </a:pPr>
            <a:endParaRPr lang="ru-RU" sz="2000" i="1" dirty="0" smtClean="0"/>
          </a:p>
          <a:p>
            <a:pPr>
              <a:buFontTx/>
              <a:buChar char="-"/>
            </a:pPr>
            <a:endParaRPr lang="ru-RU" sz="2000" i="1" dirty="0" smtClean="0"/>
          </a:p>
          <a:p>
            <a:pPr>
              <a:buFontTx/>
              <a:buChar char="-"/>
            </a:pPr>
            <a:endParaRPr lang="ru-RU" sz="2000" i="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280</TotalTime>
  <Words>726</Words>
  <Application>Microsoft Office PowerPoint</Application>
  <PresentationFormat>Экран (4:3)</PresentationFormat>
  <Paragraphs>67</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Солнцестояние</vt:lpstr>
      <vt:lpstr>Роль руководителя в формировании психологического климата в коллективе</vt:lpstr>
      <vt:lpstr>Актуальность вопроса</vt:lpstr>
      <vt:lpstr>Презентация PowerPoint</vt:lpstr>
      <vt:lpstr>Гипотеза заключается в предположении о том что, стиль управления руководителя влияет на формирование благоприятного психологического климата в трудовом коллективе и эффективность труда в организации. </vt:lpstr>
      <vt:lpstr>Определение социально-психологического климата</vt:lpstr>
      <vt:lpstr>Основные критерии социально-психологического климата:</vt:lpstr>
      <vt:lpstr>Взаимодействие человека и коллектива</vt:lpstr>
      <vt:lpstr>Виды влияния: </vt:lpstr>
      <vt:lpstr>Личные качества руководителя</vt:lpstr>
      <vt:lpstr>Стили управления:</vt:lpstr>
      <vt:lpstr>Психологические направленности личности руководителя:</vt:lpstr>
      <vt:lpstr>Определенность</vt:lpstr>
      <vt:lpstr>Валентность</vt:lpstr>
      <vt:lpstr>Специфичность</vt:lpstr>
      <vt:lpstr>Креативность</vt:lpstr>
      <vt:lpstr>Удовлетворенность</vt:lpstr>
      <vt:lpstr>Целеустремленность</vt:lpstr>
      <vt:lpstr>Сопротивляемость</vt:lpstr>
      <vt:lpstr>Осознанность</vt:lpstr>
      <vt:lpstr>Устойчивость</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Роль руководителя в формировании психологического климата в коллективе</dc:title>
  <dc:creator>Владимир</dc:creator>
  <cp:lastModifiedBy>Елена</cp:lastModifiedBy>
  <cp:revision>35</cp:revision>
  <dcterms:created xsi:type="dcterms:W3CDTF">2021-08-09T16:05:24Z</dcterms:created>
  <dcterms:modified xsi:type="dcterms:W3CDTF">2021-10-22T06:21:38Z</dcterms:modified>
</cp:coreProperties>
</file>