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56" r:id="rId3"/>
    <p:sldId id="258" r:id="rId4"/>
    <p:sldId id="269" r:id="rId5"/>
    <p:sldId id="270" r:id="rId6"/>
    <p:sldId id="271" r:id="rId7"/>
    <p:sldId id="273" r:id="rId8"/>
    <p:sldId id="272" r:id="rId9"/>
    <p:sldId id="274" r:id="rId10"/>
    <p:sldId id="275" r:id="rId11"/>
    <p:sldId id="261" r:id="rId12"/>
    <p:sldId id="264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19858-E4B9-4C70-A108-DFE08C1A1884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2C93B-4A62-421E-AAC1-CD2B11A47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18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9239D6-B74E-4904-8BFB-95DD0137C15B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696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4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254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99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946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3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8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6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043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50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270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09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A5A0C-5881-42B2-941F-5100EEDD728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47849-C803-4A1C-B970-DC0F6DE89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43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/>
          <p:cNvSpPr txBox="1">
            <a:spLocks noChangeArrowheads="1"/>
          </p:cNvSpPr>
          <p:nvPr/>
        </p:nvSpPr>
        <p:spPr bwMode="auto">
          <a:xfrm>
            <a:off x="2002379" y="2639132"/>
            <a:ext cx="8187242" cy="107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600" b="1" cap="all" dirty="0">
                <a:solidFill>
                  <a:srgbClr val="238D8A"/>
                </a:solidFill>
              </a:rPr>
              <a:t>Организация </a:t>
            </a:r>
            <a:r>
              <a:rPr lang="ru-RU" altLang="ru-RU" sz="2600" b="1" cap="all" dirty="0" smtClean="0">
                <a:solidFill>
                  <a:srgbClr val="238D8A"/>
                </a:solidFill>
              </a:rPr>
              <a:t>дистанционного обучения: проблемы и возможности</a:t>
            </a:r>
            <a:endParaRPr lang="ru-RU" altLang="ru-RU" sz="2600" b="1" cap="all" dirty="0">
              <a:solidFill>
                <a:srgbClr val="238D8A"/>
              </a:solidFill>
            </a:endParaRPr>
          </a:p>
        </p:txBody>
      </p:sp>
      <p:pic>
        <p:nvPicPr>
          <p:cNvPr id="3075" name="Picture 15" descr="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3"/>
          <p:cNvSpPr>
            <a:spLocks noChangeArrowheads="1"/>
          </p:cNvSpPr>
          <p:nvPr/>
        </p:nvSpPr>
        <p:spPr bwMode="auto">
          <a:xfrm flipV="1">
            <a:off x="1524000" y="1987551"/>
            <a:ext cx="9144000" cy="73025"/>
          </a:xfrm>
          <a:prstGeom prst="rect">
            <a:avLst/>
          </a:prstGeom>
          <a:solidFill>
            <a:srgbClr val="93FFFF"/>
          </a:solidFill>
          <a:ln w="9525">
            <a:solidFill>
              <a:srgbClr val="00EBE6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ru-RU" altLang="ru-RU" sz="1800">
              <a:solidFill>
                <a:srgbClr val="003300"/>
              </a:solidFill>
            </a:endParaRPr>
          </a:p>
        </p:txBody>
      </p:sp>
      <p:sp>
        <p:nvSpPr>
          <p:cNvPr id="3077" name="Rectangle 23"/>
          <p:cNvSpPr>
            <a:spLocks noChangeArrowheads="1"/>
          </p:cNvSpPr>
          <p:nvPr/>
        </p:nvSpPr>
        <p:spPr bwMode="auto">
          <a:xfrm flipV="1">
            <a:off x="1524000" y="6453189"/>
            <a:ext cx="9144000" cy="73025"/>
          </a:xfrm>
          <a:prstGeom prst="rect">
            <a:avLst/>
          </a:prstGeom>
          <a:solidFill>
            <a:srgbClr val="93FFFF"/>
          </a:solidFill>
          <a:ln w="9525">
            <a:solidFill>
              <a:srgbClr val="00EBE6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ru-RU" altLang="ru-RU" sz="1800">
              <a:solidFill>
                <a:srgbClr val="0033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35091" y="49074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2D39"/>
                </a:solidFill>
              </a:rPr>
              <a:t>Рыбакина </a:t>
            </a:r>
            <a:r>
              <a:rPr lang="ru-RU" dirty="0" smtClean="0">
                <a:solidFill>
                  <a:srgbClr val="002D39"/>
                </a:solidFill>
              </a:rPr>
              <a:t>Елена Александровна, </a:t>
            </a:r>
            <a:r>
              <a:rPr lang="ru-RU" dirty="0">
                <a:solidFill>
                  <a:srgbClr val="002D39"/>
                </a:solidFill>
              </a:rPr>
              <a:t>методист</a:t>
            </a:r>
          </a:p>
          <a:p>
            <a:r>
              <a:rPr lang="ru-RU" dirty="0">
                <a:solidFill>
                  <a:srgbClr val="002D39"/>
                </a:solidFill>
              </a:rPr>
              <a:t>ГОУ ДО ТО «ОЭБЦУ»</a:t>
            </a:r>
          </a:p>
        </p:txBody>
      </p:sp>
    </p:spTree>
    <p:extLst>
      <p:ext uri="{BB962C8B-B14F-4D97-AF65-F5344CB8AC3E}">
        <p14:creationId xmlns:p14="http://schemas.microsoft.com/office/powerpoint/2010/main" val="116370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358539" y="369240"/>
            <a:ext cx="9757954" cy="3847207"/>
            <a:chOff x="818987" y="369240"/>
            <a:chExt cx="10937585" cy="384720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240972" y="369240"/>
              <a:ext cx="10515600" cy="384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2800" b="1" dirty="0" smtClean="0">
                  <a:ea typeface="TimesNewRomanPSMT"/>
                </a:rPr>
                <a:t>Оформление учебного материала</a:t>
              </a:r>
              <a:endParaRPr lang="ru-RU" sz="2800" b="1" dirty="0">
                <a:ea typeface="TimesNewRomanPSMT"/>
              </a:endParaRPr>
            </a:p>
            <a:p>
              <a:pPr>
                <a:lnSpc>
                  <a:spcPct val="150000"/>
                </a:lnSpc>
              </a:pPr>
              <a:r>
                <a:rPr lang="ru-RU" dirty="0"/>
                <a:t>  </a:t>
              </a:r>
              <a:r>
                <a:rPr lang="ru-RU" sz="2400" dirty="0">
                  <a:ea typeface="TimesNewRomanPSMT"/>
                </a:rPr>
                <a:t> </a:t>
              </a:r>
              <a:r>
                <a:rPr lang="ru-RU" sz="2400" dirty="0" smtClean="0">
                  <a:ea typeface="TimesNewRomanPSMT"/>
                </a:rPr>
                <a:t>продуманное размещение на экране монитора</a:t>
              </a:r>
              <a:endParaRPr lang="ru-RU" sz="2400" dirty="0">
                <a:ea typeface="TimesNewRomanPSMT"/>
              </a:endParaRPr>
            </a:p>
            <a:p>
              <a:pPr>
                <a:lnSpc>
                  <a:spcPct val="150000"/>
                </a:lnSpc>
              </a:pPr>
              <a:r>
                <a:rPr lang="ru-RU" sz="2400" dirty="0">
                  <a:ea typeface="TimesNewRomanPSMT"/>
                </a:rPr>
                <a:t>   </a:t>
              </a:r>
              <a:r>
                <a:rPr lang="ru-RU" sz="2400" dirty="0" smtClean="0">
                  <a:ea typeface="TimesNewRomanPSMT"/>
                </a:rPr>
                <a:t>разные способы выделения информации</a:t>
              </a:r>
              <a:endParaRPr lang="ru-RU" sz="2400" dirty="0">
                <a:ea typeface="TimesNewRomanPSMT"/>
              </a:endParaRPr>
            </a:p>
            <a:p>
              <a:pPr>
                <a:lnSpc>
                  <a:spcPct val="150000"/>
                </a:lnSpc>
              </a:pPr>
              <a:r>
                <a:rPr lang="ru-RU" sz="2400" dirty="0">
                  <a:ea typeface="TimesNewRomanPSMT"/>
                </a:rPr>
                <a:t>   </a:t>
              </a:r>
              <a:r>
                <a:rPr lang="ru-RU" sz="2400" dirty="0" smtClean="0">
                  <a:ea typeface="TimesNewRomanPSMT"/>
                </a:rPr>
                <a:t>шрифтовое оформление учебного материала</a:t>
              </a:r>
              <a:endParaRPr lang="ru-RU" sz="2400" dirty="0">
                <a:ea typeface="TimesNewRomanPSMT"/>
              </a:endParaRPr>
            </a:p>
            <a:p>
              <a:pPr>
                <a:lnSpc>
                  <a:spcPct val="150000"/>
                </a:lnSpc>
              </a:pPr>
              <a:r>
                <a:rPr lang="ru-RU" sz="2400" dirty="0">
                  <a:ea typeface="TimesNewRomanPSMT"/>
                </a:rPr>
                <a:t>   </a:t>
              </a:r>
              <a:r>
                <a:rPr lang="ru-RU" sz="2400" dirty="0" smtClean="0">
                  <a:ea typeface="TimesNewRomanPSMT"/>
                </a:rPr>
                <a:t>цветовое оформление учебного материала</a:t>
              </a:r>
              <a:endParaRPr lang="ru-RU" sz="2400" dirty="0">
                <a:ea typeface="TimesNewRomanPSMT"/>
              </a:endParaRPr>
            </a:p>
            <a:p>
              <a:pPr>
                <a:lnSpc>
                  <a:spcPct val="150000"/>
                </a:lnSpc>
              </a:pPr>
              <a:r>
                <a:rPr lang="ru-RU" sz="2400" dirty="0">
                  <a:ea typeface="TimesNewRomanPSMT"/>
                </a:rPr>
                <a:t>   </a:t>
              </a:r>
              <a:r>
                <a:rPr lang="ru-RU" sz="2400" dirty="0" smtClean="0">
                  <a:ea typeface="TimesNewRomanPSMT"/>
                </a:rPr>
                <a:t>использование мультимедийных объектов</a:t>
              </a:r>
              <a:endParaRPr lang="ru-RU" sz="2400" dirty="0">
                <a:ea typeface="TimesNewRomanPSMT"/>
              </a:endParaRPr>
            </a:p>
            <a:p>
              <a:pPr>
                <a:lnSpc>
                  <a:spcPct val="150000"/>
                </a:lnSpc>
              </a:pPr>
              <a:r>
                <a:rPr lang="ru-RU" sz="2400" dirty="0">
                  <a:ea typeface="TimesNewRomanPSMT"/>
                </a:rPr>
                <a:t>  </a:t>
              </a:r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0312" y="984052"/>
              <a:ext cx="420660" cy="396274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8987" y="1502873"/>
              <a:ext cx="420660" cy="396274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0313" y="2056115"/>
              <a:ext cx="420660" cy="396274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0312" y="2518133"/>
              <a:ext cx="420660" cy="39627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0312" y="3136904"/>
              <a:ext cx="420660" cy="396274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795" y="4023229"/>
            <a:ext cx="10258698" cy="23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0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59411" y="2199585"/>
            <a:ext cx="47380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Николай Павлович </a:t>
            </a:r>
            <a:r>
              <a:rPr lang="ru-RU" sz="3200" b="1" dirty="0" err="1" smtClean="0"/>
              <a:t>Милованов</a:t>
            </a:r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2000" dirty="0" smtClean="0"/>
              <a:t>ПРОФ.РЕПЕТИТОР ПО ФИЗИКЕ И МАТЕМАТИКЕ. </a:t>
            </a:r>
          </a:p>
          <a:p>
            <a:pPr algn="ctr"/>
            <a:r>
              <a:rPr lang="ru-RU" sz="2000" dirty="0" smtClean="0"/>
              <a:t>«Люблю и УМЕЮ объяснять ПРОСТЫМ языком то, что кажется СЛОЖНЫМ на уроках в школе».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297" y="414067"/>
            <a:ext cx="6752378" cy="577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4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88188" y="69011"/>
            <a:ext cx="8215080" cy="6638105"/>
            <a:chOff x="428588" y="163902"/>
            <a:chExt cx="8215080" cy="6638105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8588" y="3704966"/>
              <a:ext cx="8215079" cy="3097041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8589" y="163902"/>
              <a:ext cx="8215079" cy="3666226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>
          <a:xfrm>
            <a:off x="9334262" y="5684808"/>
            <a:ext cx="2857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https://topblog2020.ru/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8557" y="424051"/>
            <a:ext cx="3186024" cy="318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4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0472" y="482927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600" b="1" dirty="0" smtClean="0">
                <a:ln/>
                <a:solidFill>
                  <a:srgbClr val="0070C0"/>
                </a:solidFill>
              </a:rPr>
              <a:t>Спасибо за внимание!</a:t>
            </a:r>
            <a:endParaRPr lang="ru-RU" sz="6600" b="1" dirty="0">
              <a:ln/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210" y="1797957"/>
            <a:ext cx="7594121" cy="455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1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8649" y="560608"/>
            <a:ext cx="47330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ea typeface="TimesNewRomanPSMT"/>
              </a:rPr>
              <a:t>«Практически сформирована иная жизненная среда человечества, когда Интернет-сеть и в целом информационное пространство являются продолжением, усилением личностного </a:t>
            </a:r>
          </a:p>
          <a:p>
            <a:r>
              <a:rPr lang="ru-RU" sz="2400" dirty="0" smtClean="0">
                <a:effectLst/>
                <a:ea typeface="TimesNewRomanPSMT"/>
              </a:rPr>
              <a:t>и группового социального пространства. Дети и подростки </a:t>
            </a:r>
          </a:p>
          <a:p>
            <a:r>
              <a:rPr lang="ru-RU" sz="2400" dirty="0" smtClean="0">
                <a:effectLst/>
                <a:ea typeface="TimesNewRomanPSMT"/>
              </a:rPr>
              <a:t>не просто пользуются Интернетом, они живут посредством него».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55" y="560608"/>
            <a:ext cx="5238750" cy="39814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78083" y="4811588"/>
            <a:ext cx="711391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Сергей Борисович </a:t>
            </a:r>
            <a:r>
              <a:rPr lang="ru-RU" sz="3600" b="1" dirty="0" err="1" smtClean="0"/>
              <a:t>Цымбаленко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– педагог, ученый, журналист, писатель.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67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02" y="367790"/>
            <a:ext cx="6167011" cy="379014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20001" y="493146"/>
            <a:ext cx="34563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Вконтакте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Instagram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Facebook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Twitter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Яндекс.Дзен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YouTube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Т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ik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То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k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860431" y="4522935"/>
            <a:ext cx="7487728" cy="6038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075593" y="4948323"/>
            <a:ext cx="97404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b="1" dirty="0">
                <a:ea typeface="TimesNewRomanPSMT"/>
              </a:rPr>
              <a:t>Дистанционное обучение </a:t>
            </a:r>
            <a:r>
              <a:rPr lang="ru-RU" sz="2000" dirty="0">
                <a:ea typeface="TimesNewRomanPSMT"/>
              </a:rPr>
              <a:t>— взаимодействие педагога и обучающихся между собой на расстоянии, отражающее все присущие учебному процессу компоненты (цели, содержание, методы, организационные формы) и реализуемое специфичными средствами Интернет-технологий или другими средствами, предусматривающими интерактивность. </a:t>
            </a:r>
          </a:p>
        </p:txBody>
      </p:sp>
    </p:spTree>
    <p:extLst>
      <p:ext uri="{BB962C8B-B14F-4D97-AF65-F5344CB8AC3E}">
        <p14:creationId xmlns:p14="http://schemas.microsoft.com/office/powerpoint/2010/main" val="181611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62593" y="595228"/>
            <a:ext cx="1050253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a typeface="TimesNewRomanPSMT"/>
              </a:rPr>
              <a:t>Федеральный </a:t>
            </a:r>
            <a:r>
              <a:rPr lang="ru-RU" sz="2000" dirty="0" smtClean="0">
                <a:ea typeface="TimesNewRomanPSMT"/>
              </a:rPr>
              <a:t>закон «Об </a:t>
            </a:r>
            <a:r>
              <a:rPr lang="ru-RU" sz="2000" dirty="0">
                <a:ea typeface="TimesNewRomanPSMT"/>
              </a:rPr>
              <a:t>образовании в Российской </a:t>
            </a:r>
            <a:r>
              <a:rPr lang="ru-RU" sz="2000" dirty="0" smtClean="0">
                <a:ea typeface="TimesNewRomanPSMT"/>
              </a:rPr>
              <a:t>Федерации» </a:t>
            </a:r>
            <a:r>
              <a:rPr lang="ru-RU" sz="2000" dirty="0">
                <a:ea typeface="TimesNewRomanPSMT"/>
              </a:rPr>
              <a:t>от 29.12.2012 </a:t>
            </a:r>
            <a:r>
              <a:rPr lang="ru-RU" sz="2000" dirty="0" smtClean="0">
                <a:ea typeface="TimesNewRomanPSMT"/>
              </a:rPr>
              <a:t>г. N </a:t>
            </a:r>
            <a:r>
              <a:rPr lang="ru-RU" sz="2000" dirty="0">
                <a:ea typeface="TimesNewRomanPSMT"/>
              </a:rPr>
              <a:t>273-ФЗ </a:t>
            </a:r>
            <a:endParaRPr lang="ru-RU" sz="2000" dirty="0" smtClean="0">
              <a:ea typeface="TimesNewRomanPSMT"/>
            </a:endParaRPr>
          </a:p>
          <a:p>
            <a:endParaRPr lang="ru-RU" sz="2000" dirty="0" smtClean="0">
              <a:ea typeface="TimesNewRomanPSMT"/>
            </a:endParaRPr>
          </a:p>
          <a:p>
            <a:r>
              <a:rPr lang="ru-RU" sz="2000" dirty="0">
                <a:ea typeface="TimesNewRomanPSMT"/>
              </a:rPr>
              <a:t>Федеральный закон «О защите детей от информации, причиняющей вред их здоровью и развитию» от 29.12.2010 </a:t>
            </a:r>
            <a:r>
              <a:rPr lang="ru-RU" sz="2000" dirty="0" smtClean="0">
                <a:ea typeface="TimesNewRomanPSMT"/>
              </a:rPr>
              <a:t>г. N 436-ФЗ</a:t>
            </a:r>
          </a:p>
          <a:p>
            <a:r>
              <a:rPr lang="ru-RU" sz="2000" dirty="0" smtClean="0">
                <a:ea typeface="TimesNewRomanPSMT"/>
              </a:rPr>
              <a:t> </a:t>
            </a:r>
            <a:endParaRPr lang="ru-RU" sz="2000" dirty="0">
              <a:ea typeface="TimesNewRomanPSMT"/>
            </a:endParaRPr>
          </a:p>
          <a:p>
            <a:r>
              <a:rPr lang="ru-RU" sz="2000" dirty="0" smtClean="0">
                <a:ea typeface="TimesNewRomanPSMT"/>
              </a:rPr>
              <a:t>Указ </a:t>
            </a:r>
            <a:r>
              <a:rPr lang="ru-RU" sz="2000" dirty="0">
                <a:ea typeface="TimesNewRomanPSMT"/>
              </a:rPr>
              <a:t>Президента РФ </a:t>
            </a:r>
            <a:r>
              <a:rPr lang="ru-RU" sz="2000" dirty="0" smtClean="0">
                <a:ea typeface="TimesNewRomanPSMT"/>
              </a:rPr>
              <a:t>«</a:t>
            </a:r>
            <a:r>
              <a:rPr lang="ru-RU" sz="2000" dirty="0">
                <a:ea typeface="TimesNewRomanPSMT"/>
              </a:rPr>
              <a:t>О Стратегии развития информационного общества в Российской Федерации на 2017 - 2030 годы</a:t>
            </a:r>
            <a:r>
              <a:rPr lang="ru-RU" sz="2000" dirty="0" smtClean="0">
                <a:ea typeface="TimesNewRomanPSMT"/>
              </a:rPr>
              <a:t>»</a:t>
            </a:r>
            <a:r>
              <a:rPr lang="ru-RU" sz="2000" dirty="0">
                <a:ea typeface="TimesNewRomanPSMT"/>
              </a:rPr>
              <a:t> от 9 мая 2017 г. № </a:t>
            </a:r>
            <a:r>
              <a:rPr lang="ru-RU" sz="2000" dirty="0" smtClean="0">
                <a:ea typeface="TimesNewRomanPSMT"/>
              </a:rPr>
              <a:t>203</a:t>
            </a:r>
          </a:p>
          <a:p>
            <a:endParaRPr lang="ru-RU" sz="2000" dirty="0" smtClean="0">
              <a:ea typeface="TimesNewRomanPSMT"/>
            </a:endParaRPr>
          </a:p>
          <a:p>
            <a:r>
              <a:rPr lang="ru-RU" sz="2000" dirty="0">
                <a:ea typeface="TimesNewRomanPSMT"/>
              </a:rPr>
              <a:t>ГОСТ Р 53620-2009 </a:t>
            </a:r>
            <a:r>
              <a:rPr lang="ru-RU" sz="2000" dirty="0" smtClean="0">
                <a:ea typeface="TimesNewRomanPSMT"/>
              </a:rPr>
              <a:t>«Информационно-коммуникационные </a:t>
            </a:r>
            <a:r>
              <a:rPr lang="ru-RU" sz="2000" dirty="0">
                <a:ea typeface="TimesNewRomanPSMT"/>
              </a:rPr>
              <a:t>технологии в образовании. Электронные образовательные ресурсы. Общие </a:t>
            </a:r>
            <a:r>
              <a:rPr lang="ru-RU" sz="2000" dirty="0" smtClean="0">
                <a:ea typeface="TimesNewRomanPSMT"/>
              </a:rPr>
              <a:t>положения»</a:t>
            </a:r>
          </a:p>
          <a:p>
            <a:endParaRPr lang="ru-RU" sz="2000" dirty="0">
              <a:ea typeface="TimesNewRomanPSMT"/>
            </a:endParaRPr>
          </a:p>
          <a:p>
            <a:r>
              <a:rPr lang="ru-RU" sz="2000" dirty="0" smtClean="0">
                <a:ea typeface="TimesNewRomanPSMT"/>
              </a:rPr>
              <a:t>Положение об </a:t>
            </a:r>
            <a:r>
              <a:rPr lang="ru-RU" sz="2000" dirty="0">
                <a:ea typeface="TimesNewRomanPSMT"/>
              </a:rPr>
              <a:t>организации учебного процесса посредством электронной системы </a:t>
            </a:r>
            <a:r>
              <a:rPr lang="ru-RU" sz="2000" dirty="0" smtClean="0">
                <a:ea typeface="TimesNewRomanPSMT"/>
              </a:rPr>
              <a:t>обучения с </a:t>
            </a:r>
            <a:r>
              <a:rPr lang="ru-RU" sz="2000" dirty="0">
                <a:ea typeface="TimesNewRomanPSMT"/>
              </a:rPr>
              <a:t>использованием дистанционных образовательных </a:t>
            </a:r>
            <a:r>
              <a:rPr lang="ru-RU" sz="2000" dirty="0" smtClean="0">
                <a:ea typeface="TimesNewRomanPSMT"/>
              </a:rPr>
              <a:t>технологий ГОУ ДО ТО «ОЭБЦУ»</a:t>
            </a:r>
          </a:p>
          <a:p>
            <a:endParaRPr lang="ru-RU" sz="2000" dirty="0" smtClean="0">
              <a:ea typeface="TimesNewRomanPSMT"/>
            </a:endParaRPr>
          </a:p>
          <a:p>
            <a:r>
              <a:rPr lang="ru-RU" sz="2000" dirty="0">
                <a:ea typeface="TimesNewRomanPSMT"/>
              </a:rPr>
              <a:t>Методические рекомендации по реализации образовательных программ начального общего, основного общего, среднего общего образования, образовательных программ среднего профессионального образования и дополнительных общеобразовательных программ с применением электронного обучения и дистанционных образовательных технологий</a:t>
            </a:r>
          </a:p>
          <a:p>
            <a:endParaRPr lang="ru-RU" sz="2400" dirty="0">
              <a:ea typeface="TimesNewRomanPSM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65" y="604591"/>
            <a:ext cx="420660" cy="396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65" y="1231884"/>
            <a:ext cx="420660" cy="3962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65" y="2141481"/>
            <a:ext cx="420660" cy="3962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65" y="3051079"/>
            <a:ext cx="420660" cy="3962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65" y="3999693"/>
            <a:ext cx="420660" cy="3962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65" y="4948307"/>
            <a:ext cx="420660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1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4931" y="260623"/>
            <a:ext cx="7704909" cy="6276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Преимущества дистанционного обучения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5853" y="888275"/>
            <a:ext cx="114430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dirty="0"/>
              <a:t> </a:t>
            </a:r>
            <a:r>
              <a:rPr lang="ru-RU" sz="2000" dirty="0">
                <a:ea typeface="TimesNewRomanPSMT"/>
              </a:rPr>
              <a:t>неограниченные возможности сбора, хранения, передачи, преобразования, анализа и применения </a:t>
            </a:r>
            <a:r>
              <a:rPr lang="ru-RU" sz="2000" dirty="0" smtClean="0">
                <a:ea typeface="TimesNewRomanPSMT"/>
              </a:rPr>
              <a:t>   разнообразной </a:t>
            </a:r>
            <a:r>
              <a:rPr lang="ru-RU" sz="2000" dirty="0">
                <a:ea typeface="TimesNewRomanPSMT"/>
              </a:rPr>
              <a:t>по своей природе информации;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повышение доступности образования с расширением форм получения образования;</a:t>
            </a:r>
          </a:p>
          <a:p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 обеспечение непрерывности получения образования и повышения </a:t>
            </a:r>
            <a:r>
              <a:rPr lang="ru-RU" sz="2000" dirty="0" smtClean="0">
                <a:ea typeface="TimesNewRomanPSMT"/>
              </a:rPr>
              <a:t>квалификации;</a:t>
            </a:r>
            <a:endParaRPr lang="ru-RU" sz="2000" dirty="0">
              <a:ea typeface="TimesNewRomanPSMT"/>
            </a:endParaRP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развитие личностно-ориентированного </a:t>
            </a:r>
            <a:r>
              <a:rPr lang="ru-RU" sz="2000" dirty="0" smtClean="0">
                <a:ea typeface="TimesNewRomanPSMT"/>
              </a:rPr>
              <a:t>обучения и </a:t>
            </a:r>
            <a:r>
              <a:rPr lang="ru-RU" sz="2000" dirty="0">
                <a:ea typeface="TimesNewRomanPSMT"/>
              </a:rPr>
              <a:t>дополнительного </a:t>
            </a:r>
            <a:r>
              <a:rPr lang="ru-RU" sz="2000" dirty="0" smtClean="0">
                <a:ea typeface="TimesNewRomanPSMT"/>
              </a:rPr>
              <a:t>образования</a:t>
            </a:r>
            <a:r>
              <a:rPr lang="ru-RU" sz="2000" dirty="0">
                <a:ea typeface="TimesNewRomanPSMT"/>
              </a:rPr>
              <a:t>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значительное расширение и совершенствование организационного обеспечения образовательного </a:t>
            </a:r>
            <a:r>
              <a:rPr lang="ru-RU" sz="2000" dirty="0" smtClean="0">
                <a:ea typeface="TimesNewRomanPSMT"/>
              </a:rPr>
              <a:t>процесса;</a:t>
            </a:r>
            <a:endParaRPr lang="ru-RU" sz="2000" dirty="0">
              <a:ea typeface="TimesNewRomanPSMT"/>
            </a:endParaRPr>
          </a:p>
          <a:p>
            <a:r>
              <a:rPr lang="ru-RU" sz="2000" dirty="0">
                <a:ea typeface="TimesNewRomanPSMT"/>
              </a:rPr>
              <a:t> 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создание единой информационно-образовательной </a:t>
            </a:r>
            <a:r>
              <a:rPr lang="ru-RU" sz="2000" dirty="0" smtClean="0">
                <a:ea typeface="TimesNewRomanPSMT"/>
              </a:rPr>
              <a:t>среды</a:t>
            </a:r>
            <a:endParaRPr lang="ru-RU" sz="2000" dirty="0">
              <a:ea typeface="TimesNewRomanPSMT"/>
            </a:endParaRP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независимость образовательного процесса от места и времени обучения;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значительное совершенствование и обогащение методического и программного обеспечения образовательного процесса;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обеспечение возможности выбора индивидуальной траектории обучения;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развитие самостоятельной творчески развитой личности;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развитие самостоятельной поисковой деятельности обучающегося, развитие новых видов деятельности;</a:t>
            </a:r>
          </a:p>
          <a:p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 повышение мотивационной стороны </a:t>
            </a:r>
            <a:r>
              <a:rPr lang="ru-RU" sz="2000" dirty="0" smtClean="0">
                <a:ea typeface="TimesNewRomanPSMT"/>
              </a:rPr>
              <a:t>обучения.</a:t>
            </a:r>
            <a:endParaRPr lang="ru-RU" sz="2000" dirty="0">
              <a:ea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54276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4931" y="260623"/>
            <a:ext cx="7704909" cy="6276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Недостатки дистанционного обучения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4583" y="1031967"/>
            <a:ext cx="108421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Tx/>
              <a:buChar char="-"/>
            </a:pPr>
            <a:r>
              <a:rPr lang="ru-RU" sz="2400" dirty="0">
                <a:ea typeface="TimesNewRomanPSMT"/>
              </a:rPr>
              <a:t>отсутствие прямого (живого) контакта между педагогом и обучающимися;</a:t>
            </a:r>
          </a:p>
          <a:p>
            <a:pPr indent="-342900">
              <a:buFontTx/>
              <a:buChar char="-"/>
            </a:pPr>
            <a:r>
              <a:rPr lang="ru-RU" sz="2400" dirty="0">
                <a:ea typeface="TimesNewRomanPSMT"/>
              </a:rPr>
              <a:t>отсутствие возможности изложить знания в устной форме;</a:t>
            </a:r>
          </a:p>
          <a:p>
            <a:pPr indent="-342900">
              <a:buFontTx/>
              <a:buChar char="-"/>
            </a:pPr>
            <a:r>
              <a:rPr lang="ru-RU" sz="2400" dirty="0">
                <a:ea typeface="TimesNewRomanPSMT"/>
              </a:rPr>
              <a:t>отсутствие 100% контроля над знаниями обучающихся;</a:t>
            </a:r>
          </a:p>
          <a:p>
            <a:pPr indent="-342900">
              <a:buFontTx/>
              <a:buChar char="-"/>
            </a:pPr>
            <a:r>
              <a:rPr lang="ru-RU" sz="2400" dirty="0">
                <a:ea typeface="TimesNewRomanPSMT"/>
              </a:rPr>
              <a:t>не всегда есть доступ к заданиям (проблемы с интернет связью, отсутствие домашнего компьютера или смартфона с доступом к Интернету);</a:t>
            </a:r>
          </a:p>
          <a:p>
            <a:pPr indent="-342900">
              <a:buFontTx/>
              <a:buChar char="-"/>
            </a:pPr>
            <a:r>
              <a:rPr lang="ru-RU" sz="2400" dirty="0">
                <a:ea typeface="TimesNewRomanPSMT"/>
              </a:rPr>
              <a:t>переизбыток коммуникации   (чаты быстро засоряются, становится трудно что-либо найти в потоке информации; перенасыщенность времени работы с компьютером);</a:t>
            </a:r>
          </a:p>
          <a:p>
            <a:pPr indent="-342900">
              <a:buFontTx/>
              <a:buChar char="-"/>
            </a:pPr>
            <a:r>
              <a:rPr lang="ru-RU" sz="2400" dirty="0">
                <a:ea typeface="TimesNewRomanPSMT"/>
              </a:rPr>
              <a:t>отсутствие самодисциплины у обучающихся (не все обучающиеся и не всегда вовремя выполняют и сдают домашнее задание);</a:t>
            </a:r>
          </a:p>
          <a:p>
            <a:pPr indent="-342900">
              <a:buFontTx/>
              <a:buChar char="-"/>
            </a:pPr>
            <a:r>
              <a:rPr lang="ru-RU" sz="2400" dirty="0">
                <a:ea typeface="TimesNewRomanPSMT"/>
              </a:rPr>
              <a:t>перегрузка образовательных платформ.</a:t>
            </a:r>
          </a:p>
          <a:p>
            <a:pPr marL="342900" indent="-342900">
              <a:buFontTx/>
              <a:buChar char="-"/>
            </a:pPr>
            <a:endParaRPr lang="ru-RU" sz="2400" dirty="0">
              <a:ea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83066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41863" y="450949"/>
            <a:ext cx="86998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ea typeface="TimesNewRomanPSMT"/>
              </a:rPr>
              <a:t>ИКТ-грамотность - это знания о персональном компьютере, о программных продуктах, об их функциях и </a:t>
            </a:r>
            <a:r>
              <a:rPr lang="ru-RU" sz="2400" dirty="0" smtClean="0">
                <a:ea typeface="TimesNewRomanPSMT"/>
              </a:rPr>
              <a:t>возможностях.</a:t>
            </a:r>
          </a:p>
          <a:p>
            <a:endParaRPr lang="ru-RU" sz="2400" dirty="0">
              <a:ea typeface="TimesNewRomanPSMT"/>
            </a:endParaRPr>
          </a:p>
          <a:p>
            <a:r>
              <a:rPr lang="ru-RU" sz="2400" dirty="0" smtClean="0">
                <a:ea typeface="TimesNewRomanPSMT"/>
              </a:rPr>
              <a:t>ИКТ-компетентность </a:t>
            </a:r>
            <a:r>
              <a:rPr lang="ru-RU" sz="2400" dirty="0">
                <a:ea typeface="TimesNewRomanPSMT"/>
              </a:rPr>
              <a:t>- это не только использование различных информационных инструментов (ИКТ-грамотность), но и эффективное применение их в педагогической деятельности.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511" y="450949"/>
            <a:ext cx="420660" cy="396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511" y="1612498"/>
            <a:ext cx="420660" cy="3962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8862" y="3199622"/>
            <a:ext cx="109858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2000" b="1" dirty="0">
                <a:ea typeface="TimesNewRomanPSMT"/>
              </a:rPr>
              <a:t>Использование дистанционных технологий стимулирует педагога к постоянному самообразованию и саморазвитию, ведь оно предполагает умение: </a:t>
            </a:r>
          </a:p>
          <a:p>
            <a:pPr indent="-342900">
              <a:spcAft>
                <a:spcPts val="750"/>
              </a:spcAft>
              <a:buAutoNum type="arabicParenR"/>
            </a:pPr>
            <a:r>
              <a:rPr lang="ru-RU" sz="2000" dirty="0">
                <a:ea typeface="TimesNewRomanPSMT"/>
              </a:rPr>
              <a:t>вести поиск в различных электронных справочниках, базах данных, информационно-поисковых системах;</a:t>
            </a:r>
          </a:p>
          <a:p>
            <a:pPr>
              <a:spcAft>
                <a:spcPts val="750"/>
              </a:spcAft>
            </a:pPr>
            <a:r>
              <a:rPr lang="ru-RU" sz="2000" dirty="0">
                <a:ea typeface="TimesNewRomanPSMT"/>
              </a:rPr>
              <a:t>2) организовывать хранение информации, проводить ее анализ и выбирать адекватные формы ее представления с помощью современных мультимедийных технологий; </a:t>
            </a:r>
          </a:p>
          <a:p>
            <a:pPr>
              <a:spcAft>
                <a:spcPts val="750"/>
              </a:spcAft>
            </a:pPr>
            <a:r>
              <a:rPr lang="ru-RU" sz="2000" dirty="0">
                <a:ea typeface="TimesNewRomanPSMT"/>
              </a:rPr>
              <a:t>3) использовать полученные данные при решении конкретных творческих и проблемных задач.</a:t>
            </a:r>
          </a:p>
        </p:txBody>
      </p:sp>
    </p:spTree>
    <p:extLst>
      <p:ext uri="{BB962C8B-B14F-4D97-AF65-F5344CB8AC3E}">
        <p14:creationId xmlns:p14="http://schemas.microsoft.com/office/powerpoint/2010/main" val="29444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5395" y="168210"/>
            <a:ext cx="1068541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a typeface="TimesNewRomanPSMT"/>
              </a:rPr>
              <a:t>Основные функции педагога как субъекта образовательного процесса </a:t>
            </a:r>
            <a:endParaRPr lang="ru-RU" sz="2000" b="1" dirty="0" smtClean="0">
              <a:ea typeface="TimesNewRomanPSMT"/>
            </a:endParaRPr>
          </a:p>
          <a:p>
            <a:pPr algn="ctr"/>
            <a:r>
              <a:rPr lang="ru-RU" sz="2000" b="1" dirty="0" smtClean="0">
                <a:ea typeface="TimesNewRomanPSMT"/>
              </a:rPr>
              <a:t>в </a:t>
            </a:r>
            <a:r>
              <a:rPr lang="ru-RU" sz="2000" b="1" dirty="0">
                <a:ea typeface="TimesNewRomanPSMT"/>
              </a:rPr>
              <a:t>компьютерных средах обучения: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делегирование части своих функций и полномочий компьютерной </a:t>
            </a:r>
            <a:r>
              <a:rPr lang="ru-RU" sz="2000" dirty="0" smtClean="0">
                <a:ea typeface="TimesNewRomanPSMT"/>
              </a:rPr>
              <a:t>среде;</a:t>
            </a:r>
            <a:endParaRPr lang="ru-RU" sz="2000" dirty="0">
              <a:ea typeface="TimesNewRomanPSMT"/>
            </a:endParaRP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разработка научно-методического обеспечения технологии компьютерного обучения (собственные разработки и/или привлечение готовых информационных образовательных ресурсов</a:t>
            </a:r>
            <a:r>
              <a:rPr lang="ru-RU" sz="2000" dirty="0" smtClean="0">
                <a:ea typeface="TimesNewRomanPSMT"/>
              </a:rPr>
              <a:t>);</a:t>
            </a:r>
          </a:p>
          <a:p>
            <a:r>
              <a:rPr lang="ru-RU" sz="2000" dirty="0" smtClean="0">
                <a:ea typeface="TimesNewRomanPSMT"/>
              </a:rPr>
              <a:t>-  проведение психолого-дидактической и эргономической оценки компьютерных средств обучения и коммуникации, используемых в образовательном процессе;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воспитание аксиологического подхода к информации, представляемой средой, и формирование культуры/этики поведения в компьютерных средах обучения и взаимодействия;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организация и управление работой по совершенствованию </a:t>
            </a:r>
            <a:r>
              <a:rPr lang="ru-RU" sz="2000" dirty="0" smtClean="0">
                <a:ea typeface="TimesNewRomanPSMT"/>
              </a:rPr>
              <a:t>учебно-воспитательного </a:t>
            </a:r>
            <a:r>
              <a:rPr lang="ru-RU" sz="2000" dirty="0">
                <a:ea typeface="TimesNewRomanPSMT"/>
              </a:rPr>
              <a:t>процесса и управление образовательным процессом на основе современных информационно-коммуникационных технологий (ИКТ);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организация делового сотрудничества с обучающимися и между ними на основе использования инновационных методик обучения в компьютерных средах и с использованием средств телекоммуникаций;</a:t>
            </a:r>
          </a:p>
          <a:p>
            <a:r>
              <a:rPr lang="ru-RU" sz="2000" dirty="0">
                <a:ea typeface="TimesNewRomanPSMT"/>
              </a:rPr>
              <a:t> </a:t>
            </a:r>
            <a:r>
              <a:rPr lang="ru-RU" sz="2000" dirty="0" smtClean="0">
                <a:ea typeface="TimesNewRomanPSMT"/>
              </a:rPr>
              <a:t>-</a:t>
            </a:r>
            <a:r>
              <a:rPr lang="ru-RU" sz="2000" dirty="0">
                <a:ea typeface="TimesNewRomanPSMT"/>
              </a:rPr>
              <a:t>  консультирование педагогического коллектива в области использования инструментальных программных средств разработки педагогических приложений, применение психолого-педагогических тестирующих и диагностических методик, базирующихся на применении средств ИКТ.</a:t>
            </a:r>
          </a:p>
        </p:txBody>
      </p:sp>
    </p:spTree>
    <p:extLst>
      <p:ext uri="{BB962C8B-B14F-4D97-AF65-F5344CB8AC3E}">
        <p14:creationId xmlns:p14="http://schemas.microsoft.com/office/powerpoint/2010/main" val="19857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0972" y="369240"/>
            <a:ext cx="105156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ea typeface="TimesNewRomanPSMT"/>
              </a:rPr>
              <a:t>Электронные учебные пособия включают</a:t>
            </a:r>
            <a:endParaRPr lang="ru-RU" sz="2800" b="1" dirty="0">
              <a:ea typeface="TimesNewRomanPSMT"/>
            </a:endParaRPr>
          </a:p>
          <a:p>
            <a:pPr>
              <a:lnSpc>
                <a:spcPct val="150000"/>
              </a:lnSpc>
            </a:pPr>
            <a:r>
              <a:rPr lang="ru-RU" dirty="0"/>
              <a:t>  </a:t>
            </a:r>
            <a:r>
              <a:rPr lang="ru-RU" sz="2400" dirty="0">
                <a:ea typeface="TimesNewRomanPSMT"/>
              </a:rPr>
              <a:t> </a:t>
            </a:r>
            <a:r>
              <a:rPr lang="ru-RU" sz="2400" dirty="0" smtClean="0">
                <a:ea typeface="TimesNewRomanPSMT"/>
              </a:rPr>
              <a:t>модуль </a:t>
            </a:r>
            <a:r>
              <a:rPr lang="ru-RU" sz="2400" dirty="0">
                <a:ea typeface="TimesNewRomanPSMT"/>
              </a:rPr>
              <a:t>целеполагания и предварительного ознакомления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определения уровня подготовленности обучающегося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</a:t>
            </a:r>
            <a:r>
              <a:rPr lang="ru-RU" sz="2400" dirty="0" smtClean="0">
                <a:ea typeface="TimesNewRomanPSMT"/>
              </a:rPr>
              <a:t>с </a:t>
            </a:r>
            <a:r>
              <a:rPr lang="ru-RU" sz="2400" dirty="0">
                <a:ea typeface="TimesNewRomanPSMT"/>
              </a:rPr>
              <a:t>практическими заданиями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иллюстративно-демонстративного материала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контроля знаний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глоссария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рекомендуемой литературы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справочной системы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a typeface="TimesNewRomanPSMT"/>
              </a:rPr>
              <a:t>   модуль системы заочного консультирования (если предусмотрена работа с мультимедийным учебным пособием в глобальной или локальной сети)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2" y="984052"/>
            <a:ext cx="420660" cy="396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987" y="1502873"/>
            <a:ext cx="420660" cy="3962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3" y="2056115"/>
            <a:ext cx="420660" cy="3962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2" y="2518133"/>
            <a:ext cx="420660" cy="3962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2" y="3136904"/>
            <a:ext cx="420660" cy="3962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2" y="3691034"/>
            <a:ext cx="420660" cy="3962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2" y="4244276"/>
            <a:ext cx="420660" cy="3962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2" y="4785115"/>
            <a:ext cx="420660" cy="39627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12" y="5410639"/>
            <a:ext cx="420660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5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286</Words>
  <Application>Microsoft Office PowerPoint</Application>
  <PresentationFormat>Широкоэкранный</PresentationFormat>
  <Paragraphs>87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TimesNewRomanPSMT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Преимущества дистанционного обучения</vt:lpstr>
      <vt:lpstr>Недостатки дистанционного обучения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Пользователь</cp:lastModifiedBy>
  <cp:revision>56</cp:revision>
  <dcterms:created xsi:type="dcterms:W3CDTF">2021-02-08T13:10:11Z</dcterms:created>
  <dcterms:modified xsi:type="dcterms:W3CDTF">2022-02-14T11:12:43Z</dcterms:modified>
</cp:coreProperties>
</file>