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81" r:id="rId10"/>
    <p:sldId id="283" r:id="rId11"/>
    <p:sldId id="284" r:id="rId12"/>
    <p:sldId id="285" r:id="rId13"/>
    <p:sldId id="292" r:id="rId14"/>
    <p:sldId id="286" r:id="rId15"/>
    <p:sldId id="287" r:id="rId16"/>
    <p:sldId id="288" r:id="rId17"/>
    <p:sldId id="289" r:id="rId18"/>
    <p:sldId id="290" r:id="rId19"/>
  </p:sldIdLst>
  <p:sldSz cx="6858000" cy="9144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968" y="7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713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285750" y="6471216"/>
            <a:ext cx="6343650" cy="1629833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85750" y="5181600"/>
            <a:ext cx="6343650" cy="12192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F728C-19DA-432A-AEB9-F8AF610C5DE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9FF75C73-EB69-44CB-BD83-1C33AAE30A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F728C-19DA-432A-AEB9-F8AF610C5DE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75C73-EB69-44CB-BD83-1C33AAE30A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43500" y="732369"/>
            <a:ext cx="137160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732369"/>
            <a:ext cx="468630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F728C-19DA-432A-AEB9-F8AF610C5DE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75C73-EB69-44CB-BD83-1C33AAE30A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F728C-19DA-432A-AEB9-F8AF610C5DE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2686050" y="101601"/>
            <a:ext cx="2171700" cy="385233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9FF75C73-EB69-44CB-BD83-1C33AAE30A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459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85750" y="2235200"/>
            <a:ext cx="6343650" cy="16256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F728C-19DA-432A-AEB9-F8AF610C5DE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75C73-EB69-44CB-BD83-1C33AAE30A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35356" y="3929447"/>
            <a:ext cx="6515100" cy="1579767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228600" y="2133600"/>
            <a:ext cx="31432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3486150" y="2133600"/>
            <a:ext cx="32575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F728C-19DA-432A-AEB9-F8AF610C5DE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75C73-EB69-44CB-BD83-1C33AAE30A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228600" y="7213600"/>
            <a:ext cx="6457950" cy="117686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11083" y="889000"/>
            <a:ext cx="3217917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3483769" y="889000"/>
            <a:ext cx="3219181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11083" y="1754717"/>
            <a:ext cx="3217917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3486548" y="1754717"/>
            <a:ext cx="3216402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F728C-19DA-432A-AEB9-F8AF610C5DE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172200" y="8636000"/>
            <a:ext cx="571500" cy="329184"/>
          </a:xfrm>
        </p:spPr>
        <p:txBody>
          <a:bodyPr/>
          <a:lstStyle/>
          <a:p>
            <a:fld id="{9FF75C73-EB69-44CB-BD83-1C33AAE30A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385762" y="8026401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F728C-19DA-432A-AEB9-F8AF610C5DE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75C73-EB69-44CB-BD83-1C33AAE30A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F728C-19DA-432A-AEB9-F8AF610C5DE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75C73-EB69-44CB-BD83-1C33AAE30A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385762" y="779882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42900" y="7315200"/>
            <a:ext cx="6343650" cy="694267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342900" y="812800"/>
            <a:ext cx="2256235" cy="64008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2681287" y="812800"/>
            <a:ext cx="4005263" cy="6400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F728C-19DA-432A-AEB9-F8AF610C5DE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75C73-EB69-44CB-BD83-1C33AAE30A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2628900" y="822179"/>
            <a:ext cx="3771900" cy="48768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F728C-19DA-432A-AEB9-F8AF610C5DE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75C73-EB69-44CB-BD83-1C33AAE30A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285750" y="6658347"/>
            <a:ext cx="4400550" cy="696384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285750" y="7377624"/>
            <a:ext cx="4400550" cy="1024467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228600" y="2072217"/>
            <a:ext cx="6515100" cy="603461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4857750" y="101601"/>
            <a:ext cx="1885950" cy="38523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E1F728C-19DA-432A-AEB9-F8AF610C5DE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2343150" y="101601"/>
            <a:ext cx="2514600" cy="385233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6172200" y="8636001"/>
            <a:ext cx="571500" cy="325967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FF75C73-EB69-44CB-BD83-1C33AAE30A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28600" y="609600"/>
            <a:ext cx="6515100" cy="1117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385762" y="1410649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4664" y="467544"/>
            <a:ext cx="5829300" cy="223224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Семинар для педагогов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«Образовательная деятельность в ДОУ»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2656" y="2483768"/>
            <a:ext cx="6192688" cy="6192688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3900" b="1" u="sng" dirty="0" smtClean="0">
                <a:solidFill>
                  <a:schemeClr val="tx1"/>
                </a:solidFill>
              </a:rPr>
              <a:t>План работы:</a:t>
            </a:r>
          </a:p>
          <a:p>
            <a:pPr algn="l">
              <a:lnSpc>
                <a:spcPct val="170000"/>
              </a:lnSpc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Оформление и реализация проекта в ДОУ.</a:t>
            </a:r>
          </a:p>
          <a:p>
            <a:pPr algn="l">
              <a:lnSpc>
                <a:spcPct val="170000"/>
              </a:lnSpc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Структура написания и оформление конспекта НОД (развлечения).</a:t>
            </a:r>
          </a:p>
          <a:p>
            <a:pPr algn="l">
              <a:lnSpc>
                <a:spcPct val="170000"/>
              </a:lnSpc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Организация работы по дежурству детей в детском саду.</a:t>
            </a:r>
          </a:p>
          <a:p>
            <a:pPr marL="457200" indent="-457200" algn="l">
              <a:lnSpc>
                <a:spcPct val="170000"/>
              </a:lnSpc>
              <a:buAutoNum type="arabicPeriod"/>
            </a:pPr>
            <a:endPara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70000"/>
              </a:lnSpc>
            </a:pPr>
            <a:endParaRPr lang="ru-RU" sz="33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300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9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Старший воспитатель </a:t>
            </a:r>
          </a:p>
          <a:p>
            <a:pPr algn="r"/>
            <a:r>
              <a:rPr lang="ru-RU" sz="19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МДОУ «Детский сад № 84»</a:t>
            </a:r>
          </a:p>
          <a:p>
            <a:pPr algn="r"/>
            <a:r>
              <a:rPr lang="ru-RU" sz="19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Родионова С.В.</a:t>
            </a:r>
          </a:p>
          <a:p>
            <a:pPr algn="r"/>
            <a:endParaRPr lang="ru-RU" sz="19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9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</a:t>
            </a:r>
            <a:endParaRPr lang="ru-RU" sz="19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32656" y="323528"/>
            <a:ext cx="6264696" cy="8402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Предварительная работа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делится на предшествующую работу воспитателя по подготовке к занятию (что оформили, что изготовили, что составили, изучили, написали и т.д.) и предварительную работу с детьми - весь объем фронтальной и индивидуальной работы с детьми (куда ходили на экскурсию, за каким объектом наблюдали, что читали детям, что выучили и т.д.)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художественной литературы (указать автора, название);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Беседы, ситуативные разговоры (указать названия)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(название)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Прослушивание музыкальных произведений (указать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название, композитора)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др.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(развивающая предметно-пространственная среда) демонстрационный и раздаточный материал, реквизит, используемые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материалы, декорации.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Прописывается отдельно используемое оборудование для педагога и детей;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Используемые технологии </a:t>
            </a:r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ИКТ-технологии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-игровые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ТРИЗ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проблемное обучение и т.д.</a:t>
            </a:r>
          </a:p>
          <a:p>
            <a:pPr lvl="0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048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7326" y="323528"/>
            <a:ext cx="6552727" cy="9017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непрерывной организованной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</a:p>
          <a:p>
            <a:pPr lvl="0"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(время для подготовительной к школе группы)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Вводная часть.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Организация детского внимания: чтение стихотворения, наблюдение, словесная дидактическая игра;  создание проблемной ситуации, стимулирующей активность детей к поиску её решения. (3 – 5 мин);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часть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Объяснение материала и показ способа действия или постановка учебной задачи и совместное решение; дать новые знания для решения проблемного вопроса на основе содержания разных разделов Программы; работа по обогащению и активизации словаря, обучению связной речи.  (15 – 20 мин);</a:t>
            </a:r>
          </a:p>
          <a:p>
            <a:pPr>
              <a:lnSpc>
                <a:spcPct val="150000"/>
              </a:lnSpc>
            </a:pP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Заключительная часть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Предлагается любая практическая работа  на закрепление полученной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 (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мин.).</a:t>
            </a:r>
          </a:p>
          <a:p>
            <a:pPr>
              <a:lnSpc>
                <a:spcPct val="150000"/>
              </a:lnSpc>
            </a:pP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Окончание занятия: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Подведение итога (анализ вместе с детьми выполненных работ, сравнение работы с дидактическими задачами, оценивание участия детей в занятии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(2 мин.);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Переключение детей на другой вид деятельности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6855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0648" y="683568"/>
            <a:ext cx="6264696" cy="8402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пишется в прямой речи. Обязательно пишутся все слова, которые воспитатель будет говорить, предполагаемые ответы детей, обобщения воспитателя. Если по ходу занятия воспитателю нужно выполнять какие-то действия, это указывается в конспекте.</a:t>
            </a:r>
          </a:p>
          <a:p>
            <a:pPr lvl="0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литературы  (ссылка на источник)  (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использовали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ctr"/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Структура </a:t>
            </a:r>
            <a:r>
              <a:rPr lang="ru-RU" sz="2000" b="1" dirty="0">
                <a:solidFill>
                  <a:srgbClr val="FF0000"/>
                </a:solidFill>
              </a:rPr>
              <a:t>написания</a:t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> сценария развлечения, праздника</a:t>
            </a: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Титульный лист.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Основные составляющие: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Программное содержание (задачи)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Музыкальный репертуар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Действующие лица</a:t>
            </a:r>
          </a:p>
          <a:p>
            <a:pPr lvl="0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97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04664" y="1413925"/>
            <a:ext cx="61653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документации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(конспекты, проекты, сценарии)</a:t>
            </a: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Шрифт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Times New Roman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Кегль 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20, жирный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Текст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Кегль 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Междустрочный интервал 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1,15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составляющих конспекта (цель, задачи, оборудование и др.) 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жирный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Выравнивание 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ширине листа</a:t>
            </a:r>
            <a:endParaRPr lang="ru-RU" sz="2000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9394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2101" y="612719"/>
            <a:ext cx="63121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ОРГАНИЗАЦИЯ РАБОТЫ ДЕЖУРНЫХ </a:t>
            </a:r>
          </a:p>
          <a:p>
            <a:pPr algn="ctr" fontAlgn="base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ДЕТСКОМ САДУ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24944" y="298782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76672" y="1619673"/>
            <a:ext cx="5862954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Дежурства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 - это одна из форм организации труда детей. Несмотря на кажущийся незначительный результат труда, дежурства имеют большое значение в воспитании детей: дежурные всегда выполняют работу, имеющую общественную значимость, необходимую для коллектива.</a:t>
            </a:r>
            <a:b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    </a:t>
            </a:r>
            <a:endParaRPr lang="ru-RU" sz="20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Выделяют </a:t>
            </a: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три вида дежурства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: </a:t>
            </a:r>
            <a:endParaRPr lang="ru-RU" sz="20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дежурство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по столовой, </a:t>
            </a:r>
            <a:endParaRPr lang="ru-RU" sz="20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дежурство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по 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занятиям, 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дежурство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по уголку природы.</a:t>
            </a:r>
            <a:b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06399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5306" y="539552"/>
            <a:ext cx="612068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Дежурство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столовой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вводится </a:t>
            </a:r>
            <a:r>
              <a:rPr lang="ru-RU" sz="20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младшей группе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начиная со второго полугодия.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ребенком  - дежурным ставят только одно условие: помочь младшему воспитателю  накрыть на столы. Ребенок раздает ложки, ставит хлебницы, стаканы с салфетками, тарелку с фруктами.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 внимание воспитатель уделяет обучению детей последовательности в работе и умению не отвлекаться от дела, а также стремится к созданию спокойной обстановки.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633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2656" y="755576"/>
            <a:ext cx="6336704" cy="8346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средней группе 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продолжают дежурить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столовой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Оценивая работу дежурного, воспитатель подчеркивает, насколько тот проявляет заботу о товарищах, внимателен к ним, как относится к своим обязанностям. Он разъясняет, что работа дежурных очень нужна, что дети должны помогать взрослым в их работе, опирается на положительные примеры поведения детей в труде.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второй половине года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когда навыки у детей станут прочными, можно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увеличить объем работы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Дежурным поручается расставлять чашки (по 2 чашки), принесенные младшим воспитателем, носить их с раздаточного стола на детские столы. Дежурные сами наполняют стаканы салфетками.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Дежурные убирают со стола чашки, хлебницы, стаканы с салфетками, сметают крошки со стола.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Во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половине года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средней группе вводится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дежурство по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00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2656" y="1331640"/>
            <a:ext cx="63367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Дежурства 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старших дошкольников (старшая, подготовительная к школе группа)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постепенно усложняются как по содержанию труда, так и по формам объединения детей, по требованию к самостоятельности и самоорганизации в работе. Дети старших групп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дежурят по столовой, по занятиям и по уголку природы.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содержание труда дежурных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столовой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входит полная сервировка стола, уборка после еды. Увеличиваются требования к темпу работы, проявлению организованности в ее процессе, самостоятельности.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17030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762" y="395536"/>
            <a:ext cx="6408712" cy="6275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работы дежурных по подготовке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занятиям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усложняется. Дети могут подбирать раздаточный материал, раскладывать его по конвертам, набирать в розетку гуашь, клей, нарезать геометрические формы для занятия т.д.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Со старшей группы  вводится еще один вид дежурства -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дежурство по уголку природы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(протирать листья растений, рыхлить почву, поливать цветы).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Воспитателю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важно продумать содержание труда дежурных, с тем, чтобы он не носил формального характера, а был конкретным и необходимым для коллектива. 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Очень важно, чтобы 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младший воспитатель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опирался в своей работе на помощь детей, был терпелив к их неуверенным движениям и медленному темпу деятельности. Он может оказать большую помощь педагогу в обучении детей необходимым умениям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2656" y="7338795"/>
            <a:ext cx="62528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i="1" dirty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r>
              <a:rPr lang="ru-RU" sz="3600" b="1" i="1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</a:t>
            </a:r>
            <a:r>
              <a:rPr lang="ru-RU" sz="3600" b="1" i="1" dirty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3600" b="1" i="1" dirty="0">
              <a:ln w="11430"/>
              <a:solidFill>
                <a:srgbClr val="0070C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872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04664" y="776904"/>
            <a:ext cx="6110436" cy="965456"/>
          </a:xfrm>
        </p:spPr>
        <p:txBody>
          <a:bodyPr>
            <a:normAutofit/>
          </a:bodyPr>
          <a:lstStyle/>
          <a:p>
            <a:pPr marR="64008" lvl="0" algn="ctr">
              <a:spcBef>
                <a:spcPts val="400"/>
              </a:spcBef>
            </a:pP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1. Проектная деятельность </a:t>
            </a:r>
            <a:b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в </a:t>
            </a:r>
            <a:r>
              <a:rPr lang="ru-RU" sz="2400" b="1" dirty="0" err="1" smtClean="0">
                <a:solidFill>
                  <a:srgbClr val="C000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доу</a:t>
            </a:r>
            <a:endParaRPr lang="ru-RU" sz="49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9406" y="1691681"/>
            <a:ext cx="6207946" cy="683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Проект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- это </a:t>
            </a:r>
            <a:r>
              <a:rPr lang="ru-RU" sz="2400" u="sng" dirty="0">
                <a:latin typeface="Times New Roman"/>
                <a:ea typeface="Calibri"/>
                <a:cs typeface="Times New Roman"/>
              </a:rPr>
              <a:t>комплекс взаимосвязанных мероприятий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, направленных на достижение </a:t>
            </a:r>
            <a:r>
              <a:rPr lang="ru-RU" sz="2400" u="sng" dirty="0">
                <a:latin typeface="Times New Roman"/>
                <a:ea typeface="Calibri"/>
                <a:cs typeface="Times New Roman"/>
              </a:rPr>
              <a:t>чётко обозначенной цели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, в течение заданного </a:t>
            </a:r>
            <a:r>
              <a:rPr lang="ru-RU" sz="2400" u="sng" dirty="0">
                <a:latin typeface="Times New Roman"/>
                <a:ea typeface="Calibri"/>
                <a:cs typeface="Times New Roman"/>
              </a:rPr>
              <a:t>периода времени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с ориентацией на четкие требования к качеству конкретного результата, с использованием ограниченных финансов и других ресурсов, в условиях активного взаимодействия с внешней средой. </a:t>
            </a:r>
            <a:endParaRPr lang="ru-RU" sz="2400" dirty="0" smtClean="0">
              <a:latin typeface="Times New Roman"/>
              <a:ea typeface="Calibri"/>
              <a:cs typeface="Times New Roman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endParaRPr lang="ru-RU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Основное требование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 использованию метода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проекта: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наличие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значимой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исследовательском, творческом плане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проблемы/задачи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требующей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интегрированного знания.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indent="449580" algn="just">
              <a:lnSpc>
                <a:spcPct val="150000"/>
              </a:lnSpc>
              <a:spcAft>
                <a:spcPts val="1000"/>
              </a:spcAft>
            </a:pPr>
            <a:endParaRPr lang="ru-RU" b="1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8681" y="467544"/>
            <a:ext cx="5760640" cy="8402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 проекта как педагогическая технология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это совокупность исследовательских, поисковых, проблемных методов, творческих по своей сути, то есть в его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основе лежит развитие познавательных навыков детей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умений самостоятельно конструировать свои знания, ориентироваться в информационном пространстве, развитие критического и творческого мышления.</a:t>
            </a:r>
          </a:p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Работа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над проектом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имеет большое значение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для развития познавательных интересов ребенка.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 этот период происходит интеграция между общими способами решения учебных и творческих задач, общими способами мыслительной, речевой, художественной и другими видами деятельности.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Через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объединение различных областей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знаний формируется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целостное видение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картины окружающего мира.</a:t>
            </a:r>
          </a:p>
        </p:txBody>
      </p:sp>
    </p:spTree>
    <p:extLst>
      <p:ext uri="{BB962C8B-B14F-4D97-AF65-F5344CB8AC3E}">
        <p14:creationId xmlns:p14="http://schemas.microsoft.com/office/powerpoint/2010/main" val="401847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469" y="755576"/>
            <a:ext cx="6264696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Классификация и виды проектов</a:t>
            </a: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настоящее время проекты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ДОУ классифицируются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следующим признакам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lvl="0"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виду;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 составу участников;</a:t>
            </a:r>
          </a:p>
          <a:p>
            <a:pPr lvl="0"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 срокам реализации.</a:t>
            </a:r>
          </a:p>
          <a:p>
            <a:pPr>
              <a:lnSpc>
                <a:spcPct val="150000"/>
              </a:lnSpc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Виды проектов для </a:t>
            </a:r>
            <a:r>
              <a:rPr lang="ru-RU" sz="2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детского сада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Исследовательско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-творческий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Игровой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Информационно-практико-ориентированный Творческий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Познавательно-исследовательский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954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5035" y="827585"/>
            <a:ext cx="5832648" cy="7694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 составу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участников: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групповой,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подгрупповой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личный, 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семейный, 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арный</a:t>
            </a:r>
          </a:p>
          <a:p>
            <a:pPr lvl="0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 срокам реализации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краткосрочный – до 1 месяца; 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средней продолжительности – до 3 месяцев; 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долгосрочный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до  1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года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Проектная деятельность начинается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4 лет 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(со средней группы). В младших группах -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ознавательно-исследовательская деятельность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/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Э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тапы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разработки проекта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 этап Организационный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 этап Планирование работы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 этап Реализация проекта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 этап Презентация проекта </a:t>
            </a:r>
          </a:p>
          <a:p>
            <a:pPr lvl="0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411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6632" y="179513"/>
            <a:ext cx="6264696" cy="865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этап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Организационный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Педагог формулирует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проблему (цель) на основе изученных проблем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детей (диагностики и т.д.).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Вводит в игровую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(проблемную)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ситуацию, мотивирует. Формулирует задачу. Определяется продукт проекта. Вхождение в проблему.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этап Планирование работы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Планирует,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составляет план-схему проекта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деятельности.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Привлекает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специалистов, родителей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 осуществлению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проекта.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Организует деятельность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этап Реализация проекта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Практическая помощь (по необходимости). Направляет и контролирует осуществление проекта (это могут быть домашние задания для самостоятельного выполнения, уточнения информации и пр.) Осуществляет сбор накопленного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материала. Дети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получают информацию из различных источников, различными способами (родители + педагоги + специалисты + внешние специалисты (из социума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))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4 этап Презентация проекта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Подготовка к презентации.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Представляют продукт деятельности, т.е. непосредственно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презентация продукта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деятельности.</a:t>
            </a:r>
          </a:p>
          <a:p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Формы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презентации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: открытый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показ, праздник,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пектакль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концерт, выставка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конкурс, реклама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газета, буклет, итоговая диагностика, 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лектронная презентация.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805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2657" y="611562"/>
            <a:ext cx="6192688" cy="10002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Структура оформления проекта: 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Титульный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лист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1.Наименование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организации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2.Название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проекта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3.Возраст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детей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4.Автор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разработки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Год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0793" y="3273829"/>
            <a:ext cx="5824512" cy="560153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Познавательно-исследовательский проект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«Мир насекомых»</a:t>
            </a:r>
          </a:p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ля детей старшей группы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-6 лет)</a:t>
            </a: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Воспитатель: </a:t>
            </a:r>
          </a:p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Иванова И.И.</a:t>
            </a: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Саратов, 2022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774" y="3572823"/>
            <a:ext cx="5720805" cy="984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542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7242" y="491413"/>
            <a:ext cx="6336703" cy="7817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Содержание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проекта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(познавательно-исследовательской деятельности)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600" b="1" dirty="0" smtClean="0">
                <a:latin typeface="Times New Roman"/>
                <a:ea typeface="Times New Roman"/>
              </a:rPr>
              <a:t>- </a:t>
            </a:r>
            <a:r>
              <a:rPr lang="ru-RU" b="1" dirty="0" smtClean="0">
                <a:latin typeface="Times New Roman"/>
                <a:ea typeface="Times New Roman"/>
              </a:rPr>
              <a:t>Аннотация </a:t>
            </a:r>
            <a:r>
              <a:rPr lang="ru-RU" b="1" dirty="0">
                <a:latin typeface="Times New Roman"/>
                <a:ea typeface="Times New Roman"/>
              </a:rPr>
              <a:t>(актуальность</a:t>
            </a:r>
            <a:r>
              <a:rPr lang="ru-RU" b="1" dirty="0" smtClean="0">
                <a:latin typeface="Times New Roman"/>
                <a:ea typeface="Times New Roman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/>
                <a:ea typeface="Times New Roman"/>
              </a:rPr>
              <a:t>- Основополагающий </a:t>
            </a:r>
            <a:r>
              <a:rPr lang="ru-RU" b="1" dirty="0">
                <a:latin typeface="Times New Roman"/>
                <a:ea typeface="Times New Roman"/>
              </a:rPr>
              <a:t>вопрос (проблема</a:t>
            </a:r>
            <a:r>
              <a:rPr lang="ru-RU" b="1" dirty="0" smtClean="0">
                <a:latin typeface="Times New Roman"/>
                <a:ea typeface="Times New Roman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/>
                <a:ea typeface="Times New Roman"/>
              </a:rPr>
              <a:t>- Участники проекта </a:t>
            </a:r>
            <a:r>
              <a:rPr lang="ru-RU" sz="1600" b="1" dirty="0" smtClean="0">
                <a:latin typeface="Times New Roman"/>
                <a:ea typeface="Times New Roman"/>
              </a:rPr>
              <a:t>(познавательно-исследовательской деятельности)</a:t>
            </a:r>
          </a:p>
          <a:p>
            <a:pPr lvl="0">
              <a:lnSpc>
                <a:spcPct val="150000"/>
              </a:lnSpc>
            </a:pPr>
            <a:r>
              <a:rPr lang="ru-RU" b="1" dirty="0" smtClean="0">
                <a:latin typeface="Times New Roman"/>
                <a:ea typeface="Times New Roman"/>
              </a:rPr>
              <a:t>- Сроки реализации проекта </a:t>
            </a:r>
            <a:r>
              <a:rPr lang="ru-RU" sz="1600" b="1" dirty="0">
                <a:solidFill>
                  <a:prstClr val="black"/>
                </a:solidFill>
                <a:latin typeface="Times New Roman"/>
                <a:ea typeface="Times New Roman"/>
              </a:rPr>
              <a:t>(познавательно-исследовательской деятельности)</a:t>
            </a:r>
            <a:endParaRPr lang="ru-RU" sz="1400" b="1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/>
                <a:ea typeface="Times New Roman"/>
              </a:rPr>
              <a:t>- Цель и задачи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/>
                <a:ea typeface="Times New Roman"/>
              </a:rPr>
              <a:t>- План работы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/>
                <a:ea typeface="Times New Roman"/>
              </a:rPr>
              <a:t>- Программное обеспечение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/>
                <a:ea typeface="Times New Roman"/>
              </a:rPr>
              <a:t>- Исследовательская </a:t>
            </a:r>
            <a:r>
              <a:rPr lang="ru-RU" b="1" dirty="0">
                <a:latin typeface="Times New Roman"/>
                <a:ea typeface="Times New Roman"/>
              </a:rPr>
              <a:t>деятельность </a:t>
            </a:r>
            <a:r>
              <a:rPr lang="ru-RU" b="1" dirty="0" smtClean="0">
                <a:latin typeface="Times New Roman"/>
                <a:ea typeface="Times New Roman"/>
              </a:rPr>
              <a:t>детей</a:t>
            </a:r>
          </a:p>
          <a:p>
            <a:pPr lvl="0">
              <a:lnSpc>
                <a:spcPct val="150000"/>
              </a:lnSpc>
            </a:pPr>
            <a:r>
              <a:rPr lang="ru-RU" b="1" dirty="0" smtClean="0">
                <a:latin typeface="Times New Roman"/>
                <a:ea typeface="Times New Roman"/>
              </a:rPr>
              <a:t>- Результаты проекта </a:t>
            </a:r>
            <a:r>
              <a:rPr lang="ru-RU" sz="2400" b="1" dirty="0">
                <a:solidFill>
                  <a:prstClr val="black"/>
                </a:solidFill>
                <a:latin typeface="Times New Roman"/>
                <a:ea typeface="Times New Roman"/>
              </a:rPr>
              <a:t>(</a:t>
            </a:r>
            <a:r>
              <a:rPr lang="ru-RU" b="1" dirty="0">
                <a:solidFill>
                  <a:prstClr val="black"/>
                </a:solidFill>
                <a:latin typeface="Times New Roman"/>
                <a:ea typeface="Times New Roman"/>
              </a:rPr>
              <a:t>познавательно-исследовательской деятельности)</a:t>
            </a:r>
            <a:endParaRPr lang="ru-RU" sz="1400" b="1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>
              <a:lnSpc>
                <a:spcPct val="150000"/>
              </a:lnSpc>
            </a:pPr>
            <a:r>
              <a:rPr lang="ru-RU" b="1" dirty="0" smtClean="0">
                <a:latin typeface="Times New Roman"/>
                <a:ea typeface="Times New Roman"/>
              </a:rPr>
              <a:t>- Перспектива проекта </a:t>
            </a:r>
            <a:r>
              <a:rPr lang="ru-RU" b="1" dirty="0">
                <a:solidFill>
                  <a:prstClr val="black"/>
                </a:solidFill>
                <a:latin typeface="Times New Roman"/>
                <a:ea typeface="Times New Roman"/>
              </a:rPr>
              <a:t>(познавательно-исследовательской деятельности)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/>
                <a:ea typeface="Times New Roman"/>
              </a:rPr>
              <a:t>- Итог </a:t>
            </a:r>
            <a:r>
              <a:rPr lang="ru-RU" b="1" dirty="0">
                <a:latin typeface="Times New Roman"/>
                <a:ea typeface="Times New Roman"/>
              </a:rPr>
              <a:t>проекта </a:t>
            </a:r>
            <a:r>
              <a:rPr lang="ru-RU" b="1" dirty="0" smtClean="0">
                <a:latin typeface="Times New Roman"/>
                <a:ea typeface="Times New Roman"/>
              </a:rPr>
              <a:t>(познавательно-исследовательской деятельности) (презентация)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Используемая литература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718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8640" y="1331640"/>
            <a:ext cx="6408712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Титульный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 конспекта содержит: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Полное наименование организации по уставу (вверху, посередине);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Название мероприятия: конспект или сценарий педагогического мероприятия с детьми старшего дошкольного возраста на тему:…;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Образовательная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область: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ФИО педагога, должность, квалификационная категория (если есть);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Город, год (внизу, по центру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Основные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составляющие конспекта: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ель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конечный результат, то к чему мы стремимся. Цель осуществляется через задачи, которые по отношению к цели являются средствами, т.е. как мы будем выполнять эту цель.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Программное содержание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задачи): определение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 как системы промежуточных результатов, конкретизирующих достижение педагогом цели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НОД </a:t>
            </a: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(обучающие, развивающие, воспитательные, </a:t>
            </a:r>
            <a:r>
              <a:rPr lang="ru-RU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</a:t>
            </a: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Активизация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расписать новые слова и словосочетания, которые вводятся в активный словарь детей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92926" y="410371"/>
            <a:ext cx="5479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СТРУКТУРА НАПИСАНИЯ И ОФОРМЛЕНИЯ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КОНСПЕКТА НОД (РАЗВЛЕЧЕНИЯ)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963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1657</TotalTime>
  <Words>600</Words>
  <Application>Microsoft Office PowerPoint</Application>
  <PresentationFormat>Экран (4:3)</PresentationFormat>
  <Paragraphs>197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Семинар для педагогов «Образовательная деятельность в ДОУ»</vt:lpstr>
      <vt:lpstr>1. Проектная деятельность  в доу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Семинар для педагогов «Образовательная деятельность в ДОУ»</dc:title>
  <dc:creator>Елена Анатольевна</dc:creator>
  <cp:lastModifiedBy>Windows User</cp:lastModifiedBy>
  <cp:revision>119</cp:revision>
  <cp:lastPrinted>2022-01-25T12:42:19Z</cp:lastPrinted>
  <dcterms:created xsi:type="dcterms:W3CDTF">2020-10-22T09:13:48Z</dcterms:created>
  <dcterms:modified xsi:type="dcterms:W3CDTF">2022-02-14T07:18:04Z</dcterms:modified>
</cp:coreProperties>
</file>