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7" r:id="rId3"/>
    <p:sldId id="265" r:id="rId4"/>
    <p:sldId id="264" r:id="rId5"/>
    <p:sldId id="259" r:id="rId6"/>
    <p:sldId id="258" r:id="rId7"/>
    <p:sldId id="266" r:id="rId8"/>
    <p:sldId id="257" r:id="rId9"/>
    <p:sldId id="272" r:id="rId10"/>
    <p:sldId id="273" r:id="rId11"/>
    <p:sldId id="274" r:id="rId12"/>
    <p:sldId id="268" r:id="rId13"/>
    <p:sldId id="271" r:id="rId14"/>
    <p:sldId id="269" r:id="rId15"/>
    <p:sldId id="270" r:id="rId16"/>
    <p:sldId id="260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3084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515D00-E666-49D5-B776-AC2FFC0D928B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A7A775-FAB6-4D3E-81B3-EEFA40D2E0B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ЦЕЛЬ</a:t>
          </a:r>
          <a:endParaRPr lang="ru-RU" sz="1400" b="1" dirty="0">
            <a:solidFill>
              <a:schemeClr val="tx1"/>
            </a:solidFill>
          </a:endParaRPr>
        </a:p>
      </dgm:t>
    </dgm:pt>
    <dgm:pt modelId="{2B0674B3-0071-4AFE-80B0-016D09762A6F}" type="parTrans" cxnId="{B832E2D0-CD8D-4D70-9915-4E7620EE5050}">
      <dgm:prSet/>
      <dgm:spPr/>
      <dgm:t>
        <a:bodyPr/>
        <a:lstStyle/>
        <a:p>
          <a:endParaRPr lang="ru-RU"/>
        </a:p>
      </dgm:t>
    </dgm:pt>
    <dgm:pt modelId="{78310977-242F-4955-A864-4436C1C9A2DA}" type="sibTrans" cxnId="{B832E2D0-CD8D-4D70-9915-4E7620EE5050}">
      <dgm:prSet/>
      <dgm:spPr/>
      <dgm:t>
        <a:bodyPr/>
        <a:lstStyle/>
        <a:p>
          <a:endParaRPr lang="ru-RU"/>
        </a:p>
      </dgm:t>
    </dgm:pt>
    <dgm:pt modelId="{869FE318-BE30-4A3E-A179-023A02ECE56D}">
      <dgm:prSet phldrT="[Текст]" custT="1"/>
      <dgm:spPr>
        <a:ln w="38100">
          <a:solidFill>
            <a:srgbClr val="7030A0"/>
          </a:solidFill>
        </a:ln>
      </dgm:spPr>
      <dgm:t>
        <a:bodyPr/>
        <a:lstStyle/>
        <a:p>
          <a:pPr algn="just"/>
          <a:r>
            <a:rPr lang="ru-RU" sz="1600" dirty="0" smtClean="0"/>
            <a:t>Это то, к чему надо стремиться. Труд детей организуется взрослым, а цель придает определенную направленность деятельности ребенка, организует его на результат труда.</a:t>
          </a:r>
          <a:endParaRPr lang="ru-RU" sz="1600" dirty="0"/>
        </a:p>
      </dgm:t>
    </dgm:pt>
    <dgm:pt modelId="{E9F2E7B9-4C51-4FCB-AFDE-B78E1DA8DB60}" type="parTrans" cxnId="{75C27B21-2EC3-4830-B201-FDFC95C4B131}">
      <dgm:prSet/>
      <dgm:spPr/>
      <dgm:t>
        <a:bodyPr/>
        <a:lstStyle/>
        <a:p>
          <a:endParaRPr lang="ru-RU"/>
        </a:p>
      </dgm:t>
    </dgm:pt>
    <dgm:pt modelId="{DED2892F-484D-4998-8339-FA57002C5A51}" type="sibTrans" cxnId="{75C27B21-2EC3-4830-B201-FDFC95C4B131}">
      <dgm:prSet/>
      <dgm:spPr/>
      <dgm:t>
        <a:bodyPr/>
        <a:lstStyle/>
        <a:p>
          <a:endParaRPr lang="ru-RU"/>
        </a:p>
      </dgm:t>
    </dgm:pt>
    <dgm:pt modelId="{32C0FBBD-8FD5-4EB0-9E14-5AEBB919999E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chemeClr val="tx1"/>
              </a:solidFill>
            </a:rPr>
            <a:t>СРЕДСТВА</a:t>
          </a:r>
          <a:endParaRPr lang="ru-RU" sz="1400" b="1" dirty="0">
            <a:solidFill>
              <a:schemeClr val="tx1"/>
            </a:solidFill>
          </a:endParaRPr>
        </a:p>
      </dgm:t>
    </dgm:pt>
    <dgm:pt modelId="{315585DC-4017-4D0F-B097-E504FB4FE46F}" type="parTrans" cxnId="{FDA81916-A8EB-4D7F-92D0-7E55A892D4A4}">
      <dgm:prSet/>
      <dgm:spPr/>
      <dgm:t>
        <a:bodyPr/>
        <a:lstStyle/>
        <a:p>
          <a:endParaRPr lang="ru-RU"/>
        </a:p>
      </dgm:t>
    </dgm:pt>
    <dgm:pt modelId="{84504490-1DA1-457C-B183-B5E85B57567E}" type="sibTrans" cxnId="{FDA81916-A8EB-4D7F-92D0-7E55A892D4A4}">
      <dgm:prSet/>
      <dgm:spPr/>
      <dgm:t>
        <a:bodyPr/>
        <a:lstStyle/>
        <a:p>
          <a:endParaRPr lang="ru-RU"/>
        </a:p>
      </dgm:t>
    </dgm:pt>
    <dgm:pt modelId="{A4877FD5-4427-44E1-AA21-5BC1FDF7E5A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СПОСОБЫ</a:t>
          </a:r>
          <a:endParaRPr lang="ru-RU" sz="1400" b="1" dirty="0">
            <a:solidFill>
              <a:schemeClr val="tx1"/>
            </a:solidFill>
          </a:endParaRPr>
        </a:p>
      </dgm:t>
    </dgm:pt>
    <dgm:pt modelId="{BF64ACF0-62F8-4243-B0E6-CF9E58399632}" type="parTrans" cxnId="{3DCC34A1-9C50-491C-AA8B-284F0E6A2074}">
      <dgm:prSet/>
      <dgm:spPr/>
      <dgm:t>
        <a:bodyPr/>
        <a:lstStyle/>
        <a:p>
          <a:endParaRPr lang="ru-RU"/>
        </a:p>
      </dgm:t>
    </dgm:pt>
    <dgm:pt modelId="{DF19FA44-1E47-4AFB-9C05-384B12899DFA}" type="sibTrans" cxnId="{3DCC34A1-9C50-491C-AA8B-284F0E6A2074}">
      <dgm:prSet/>
      <dgm:spPr/>
      <dgm:t>
        <a:bodyPr/>
        <a:lstStyle/>
        <a:p>
          <a:endParaRPr lang="ru-RU"/>
        </a:p>
      </dgm:t>
    </dgm:pt>
    <dgm:pt modelId="{15296142-479F-4D26-B157-4EB2594EC086}">
      <dgm:prSet phldrT="[Текст]" custT="1"/>
      <dgm:spPr>
        <a:ln w="38100">
          <a:solidFill>
            <a:srgbClr val="7030A0"/>
          </a:solidFill>
        </a:ln>
      </dgm:spPr>
      <dgm:t>
        <a:bodyPr/>
        <a:lstStyle/>
        <a:p>
          <a:r>
            <a:rPr lang="ru-RU" sz="1600" dirty="0" smtClean="0"/>
            <a:t>Это методы </a:t>
          </a:r>
          <a:endParaRPr lang="ru-RU" sz="1600" dirty="0"/>
        </a:p>
      </dgm:t>
    </dgm:pt>
    <dgm:pt modelId="{CC00638D-34B1-42FE-8CAF-9E021757FD3C}" type="parTrans" cxnId="{5FC14369-77B8-4979-9AD8-10047166A7E5}">
      <dgm:prSet/>
      <dgm:spPr/>
      <dgm:t>
        <a:bodyPr/>
        <a:lstStyle/>
        <a:p>
          <a:endParaRPr lang="ru-RU"/>
        </a:p>
      </dgm:t>
    </dgm:pt>
    <dgm:pt modelId="{16D88111-64A5-4240-A453-94AD9C957593}" type="sibTrans" cxnId="{5FC14369-77B8-4979-9AD8-10047166A7E5}">
      <dgm:prSet/>
      <dgm:spPr/>
      <dgm:t>
        <a:bodyPr/>
        <a:lstStyle/>
        <a:p>
          <a:endParaRPr lang="ru-RU"/>
        </a:p>
      </dgm:t>
    </dgm:pt>
    <dgm:pt modelId="{E11499F3-5DA3-42E8-A18B-3859FE379015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МОТИВ</a:t>
          </a:r>
          <a:endParaRPr lang="ru-RU" sz="1400" b="1" dirty="0">
            <a:solidFill>
              <a:schemeClr val="tx1"/>
            </a:solidFill>
          </a:endParaRPr>
        </a:p>
      </dgm:t>
    </dgm:pt>
    <dgm:pt modelId="{1CFC5F4F-A9BB-4406-A601-A612CCD6EBBF}" type="parTrans" cxnId="{D5B7A347-9105-47C3-82D9-D8604CEDDF5F}">
      <dgm:prSet/>
      <dgm:spPr/>
      <dgm:t>
        <a:bodyPr/>
        <a:lstStyle/>
        <a:p>
          <a:endParaRPr lang="ru-RU"/>
        </a:p>
      </dgm:t>
    </dgm:pt>
    <dgm:pt modelId="{E8C39CFD-FDFF-4FE7-8D9D-9E07D1EFDCFA}" type="sibTrans" cxnId="{D5B7A347-9105-47C3-82D9-D8604CEDDF5F}">
      <dgm:prSet/>
      <dgm:spPr/>
      <dgm:t>
        <a:bodyPr/>
        <a:lstStyle/>
        <a:p>
          <a:endParaRPr lang="ru-RU"/>
        </a:p>
      </dgm:t>
    </dgm:pt>
    <dgm:pt modelId="{02626837-7934-4031-8770-35B823CFF1F4}">
      <dgm:prSet custT="1"/>
      <dgm:spPr>
        <a:ln w="38100">
          <a:solidFill>
            <a:srgbClr val="7030A0"/>
          </a:solidFill>
        </a:ln>
      </dgm:spPr>
      <dgm:t>
        <a:bodyPr/>
        <a:lstStyle/>
        <a:p>
          <a:pPr algn="just"/>
          <a:r>
            <a:rPr lang="ru-RU" sz="1600" dirty="0" smtClean="0"/>
            <a:t>Это причина, побуждающая к трудовой деятельности, или заинтересовывающий момент. Важнейший компонент деятельности и формирования отношения к ней. </a:t>
          </a:r>
          <a:endParaRPr lang="ru-RU" sz="1600" dirty="0"/>
        </a:p>
      </dgm:t>
    </dgm:pt>
    <dgm:pt modelId="{119BF6F4-98D9-48CF-9372-47AA9E8EB1E8}" type="parTrans" cxnId="{2E3D3C5F-D266-4F8E-8CAB-9FADEB758826}">
      <dgm:prSet/>
      <dgm:spPr/>
      <dgm:t>
        <a:bodyPr/>
        <a:lstStyle/>
        <a:p>
          <a:endParaRPr lang="ru-RU"/>
        </a:p>
      </dgm:t>
    </dgm:pt>
    <dgm:pt modelId="{42D6CE82-73B8-485C-BF98-C32C3151D2BC}" type="sibTrans" cxnId="{2E3D3C5F-D266-4F8E-8CAB-9FADEB758826}">
      <dgm:prSet/>
      <dgm:spPr/>
      <dgm:t>
        <a:bodyPr/>
        <a:lstStyle/>
        <a:p>
          <a:endParaRPr lang="ru-RU"/>
        </a:p>
      </dgm:t>
    </dgm:pt>
    <dgm:pt modelId="{DE83199F-64D0-4DEC-B4A0-466210B4E675}">
      <dgm:prSet custT="1"/>
      <dgm:spPr>
        <a:ln w="38100">
          <a:solidFill>
            <a:srgbClr val="7030A0"/>
          </a:solidFill>
        </a:ln>
      </dgm:spPr>
      <dgm:t>
        <a:bodyPr/>
        <a:lstStyle/>
        <a:p>
          <a:r>
            <a:rPr lang="ru-RU" sz="1600" dirty="0" smtClean="0"/>
            <a:t>Это то, при помощи чего осуществляется цель и достигается результат. К средствам относятся навыки и умения, умение планировать работу и самоконтроль.</a:t>
          </a:r>
          <a:endParaRPr lang="ru-RU" sz="1600" dirty="0"/>
        </a:p>
      </dgm:t>
    </dgm:pt>
    <dgm:pt modelId="{57D5EC1D-702E-4CD2-9568-A93C800379F7}" type="parTrans" cxnId="{0AFB09B7-A2A1-491A-A830-E006663D733C}">
      <dgm:prSet/>
      <dgm:spPr/>
      <dgm:t>
        <a:bodyPr/>
        <a:lstStyle/>
        <a:p>
          <a:endParaRPr lang="ru-RU"/>
        </a:p>
      </dgm:t>
    </dgm:pt>
    <dgm:pt modelId="{B2BB45FA-764B-4B4B-A3C9-31A95A3BC52D}" type="sibTrans" cxnId="{0AFB09B7-A2A1-491A-A830-E006663D733C}">
      <dgm:prSet/>
      <dgm:spPr/>
      <dgm:t>
        <a:bodyPr/>
        <a:lstStyle/>
        <a:p>
          <a:endParaRPr lang="ru-RU"/>
        </a:p>
      </dgm:t>
    </dgm:pt>
    <dgm:pt modelId="{7F573EB3-5910-4125-961A-00E12D2C0DA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РЕЗУЛЬТАТ</a:t>
          </a:r>
          <a:endParaRPr lang="ru-RU" sz="1400" b="1" dirty="0">
            <a:solidFill>
              <a:schemeClr val="tx1"/>
            </a:solidFill>
          </a:endParaRPr>
        </a:p>
      </dgm:t>
    </dgm:pt>
    <dgm:pt modelId="{66A666F9-CF47-4B77-8A0A-C11CD45D56D3}" type="parTrans" cxnId="{81C15C32-D50E-4B1B-997E-B688CE83ED97}">
      <dgm:prSet/>
      <dgm:spPr/>
      <dgm:t>
        <a:bodyPr/>
        <a:lstStyle/>
        <a:p>
          <a:endParaRPr lang="ru-RU"/>
        </a:p>
      </dgm:t>
    </dgm:pt>
    <dgm:pt modelId="{3399B6A8-1F85-4AE4-B528-568D2BF99367}" type="sibTrans" cxnId="{81C15C32-D50E-4B1B-997E-B688CE83ED97}">
      <dgm:prSet/>
      <dgm:spPr/>
      <dgm:t>
        <a:bodyPr/>
        <a:lstStyle/>
        <a:p>
          <a:endParaRPr lang="ru-RU"/>
        </a:p>
      </dgm:t>
    </dgm:pt>
    <dgm:pt modelId="{1854A7E4-590E-4CBD-8E6F-2AA9958BF5E5}">
      <dgm:prSet custT="1"/>
      <dgm:spPr>
        <a:ln w="38100">
          <a:solidFill>
            <a:srgbClr val="7030A0"/>
          </a:solidFill>
        </a:ln>
      </dgm:spPr>
      <dgm:t>
        <a:bodyPr/>
        <a:lstStyle/>
        <a:p>
          <a:pPr algn="just"/>
          <a:r>
            <a:rPr lang="ru-RU" sz="1600" dirty="0" smtClean="0"/>
            <a:t>Это показатель завершения работы, это фактор, помогающий воспитывать у детей интерес к труду. Для детей младшего возраста важен не результат, а сама деятельность, осуществляемая с взрослым. Старшим дошкольникам небезразлично, каков результат труда. </a:t>
          </a:r>
          <a:endParaRPr lang="ru-RU" sz="1600" dirty="0"/>
        </a:p>
      </dgm:t>
    </dgm:pt>
    <dgm:pt modelId="{AC695BF1-CFB4-41A8-A0C0-ABE46743AA50}" type="parTrans" cxnId="{AD1E337A-BEB3-4140-BA45-49B9877E0B65}">
      <dgm:prSet/>
      <dgm:spPr/>
      <dgm:t>
        <a:bodyPr/>
        <a:lstStyle/>
        <a:p>
          <a:endParaRPr lang="ru-RU"/>
        </a:p>
      </dgm:t>
    </dgm:pt>
    <dgm:pt modelId="{341DA5A0-EABE-460E-9C3C-32888F07ED79}" type="sibTrans" cxnId="{AD1E337A-BEB3-4140-BA45-49B9877E0B65}">
      <dgm:prSet/>
      <dgm:spPr/>
      <dgm:t>
        <a:bodyPr/>
        <a:lstStyle/>
        <a:p>
          <a:endParaRPr lang="ru-RU"/>
        </a:p>
      </dgm:t>
    </dgm:pt>
    <dgm:pt modelId="{CDD8311E-6D60-4DC7-A005-BFED4FA0CC09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РЕФЛЕКСИЯ</a:t>
          </a:r>
          <a:endParaRPr lang="ru-RU" sz="1400" b="1" dirty="0">
            <a:solidFill>
              <a:schemeClr val="tx1"/>
            </a:solidFill>
          </a:endParaRPr>
        </a:p>
      </dgm:t>
    </dgm:pt>
    <dgm:pt modelId="{AD53AC98-5604-4B6D-B57C-FF90CA4BE1BC}" type="parTrans" cxnId="{99957531-7598-4BA9-9429-17F012B00C30}">
      <dgm:prSet/>
      <dgm:spPr/>
      <dgm:t>
        <a:bodyPr/>
        <a:lstStyle/>
        <a:p>
          <a:endParaRPr lang="ru-RU"/>
        </a:p>
      </dgm:t>
    </dgm:pt>
    <dgm:pt modelId="{DA7F3700-6745-4F91-8A4C-D825270171AF}" type="sibTrans" cxnId="{99957531-7598-4BA9-9429-17F012B00C30}">
      <dgm:prSet/>
      <dgm:spPr/>
      <dgm:t>
        <a:bodyPr/>
        <a:lstStyle/>
        <a:p>
          <a:endParaRPr lang="ru-RU"/>
        </a:p>
      </dgm:t>
    </dgm:pt>
    <dgm:pt modelId="{5B0939B0-4089-4E62-B86D-DFE5424DDE00}">
      <dgm:prSet custT="1"/>
      <dgm:spPr>
        <a:ln w="38100">
          <a:solidFill>
            <a:srgbClr val="7030A0"/>
          </a:solidFill>
        </a:ln>
      </dgm:spPr>
      <dgm:t>
        <a:bodyPr/>
        <a:lstStyle/>
        <a:p>
          <a:r>
            <a:rPr lang="ru-RU" sz="1600" dirty="0" smtClean="0"/>
            <a:t>Умение размышлять, заниматься самонаблюдением, самоанализ, осмысление, оценка предпосылок, условий и результатов собственной деятельности, внутренней жизни. </a:t>
          </a:r>
          <a:endParaRPr lang="ru-RU" sz="1600" dirty="0"/>
        </a:p>
      </dgm:t>
    </dgm:pt>
    <dgm:pt modelId="{75EF5D46-3E16-4C77-9467-0C4C70E07D13}" type="parTrans" cxnId="{5817BA23-8ACB-4FB6-A9C9-D9C0820B876E}">
      <dgm:prSet/>
      <dgm:spPr/>
      <dgm:t>
        <a:bodyPr/>
        <a:lstStyle/>
        <a:p>
          <a:endParaRPr lang="ru-RU"/>
        </a:p>
      </dgm:t>
    </dgm:pt>
    <dgm:pt modelId="{0109A9DA-3620-44E7-8CD4-EA81A309B4C9}" type="sibTrans" cxnId="{5817BA23-8ACB-4FB6-A9C9-D9C0820B876E}">
      <dgm:prSet/>
      <dgm:spPr/>
      <dgm:t>
        <a:bodyPr/>
        <a:lstStyle/>
        <a:p>
          <a:endParaRPr lang="ru-RU"/>
        </a:p>
      </dgm:t>
    </dgm:pt>
    <dgm:pt modelId="{21F1ABF1-A986-4625-A552-0DE81186CF51}" type="pres">
      <dgm:prSet presAssocID="{BA515D00-E666-49D5-B776-AC2FFC0D928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F281A5-C238-47F4-86DC-833682298ED1}" type="pres">
      <dgm:prSet presAssocID="{0CA7A775-FAB6-4D3E-81B3-EEFA40D2E0B3}" presName="composite" presStyleCnt="0"/>
      <dgm:spPr/>
    </dgm:pt>
    <dgm:pt modelId="{7CFA988B-4182-4B83-993D-E3F3C69A45E7}" type="pres">
      <dgm:prSet presAssocID="{0CA7A775-FAB6-4D3E-81B3-EEFA40D2E0B3}" presName="parentText" presStyleLbl="alignNode1" presStyleIdx="0" presStyleCnt="6" custScaleX="120464" custLinFactNeighborX="-3528" custLinFactNeighborY="240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69D648-530B-498E-A229-D8F6595595DA}" type="pres">
      <dgm:prSet presAssocID="{0CA7A775-FAB6-4D3E-81B3-EEFA40D2E0B3}" presName="descendantText" presStyleLbl="alignAcc1" presStyleIdx="0" presStyleCnt="6" custScaleX="93039" custScaleY="94365" custLinFactNeighborX="281" custLinFactNeighborY="63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A8337B-E333-494E-AFF4-6749D6771308}" type="pres">
      <dgm:prSet presAssocID="{78310977-242F-4955-A864-4436C1C9A2DA}" presName="sp" presStyleCnt="0"/>
      <dgm:spPr/>
    </dgm:pt>
    <dgm:pt modelId="{D1533AF0-CE8A-475D-BC57-397A8733DD02}" type="pres">
      <dgm:prSet presAssocID="{E11499F3-5DA3-42E8-A18B-3859FE379015}" presName="composite" presStyleCnt="0"/>
      <dgm:spPr/>
    </dgm:pt>
    <dgm:pt modelId="{2ABCC505-A0D0-4CB1-89CF-F215B63ADEFB}" type="pres">
      <dgm:prSet presAssocID="{E11499F3-5DA3-42E8-A18B-3859FE379015}" presName="parentText" presStyleLbl="alignNode1" presStyleIdx="1" presStyleCnt="6" custScaleX="138150" custLinFactNeighborX="-3528" custLinFactNeighborY="18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DA8850-CC89-4C2A-A646-400C55E6C28B}" type="pres">
      <dgm:prSet presAssocID="{E11499F3-5DA3-42E8-A18B-3859FE379015}" presName="descendantText" presStyleLbl="alignAcc1" presStyleIdx="1" presStyleCnt="6" custAng="0" custScaleX="94423" custScaleY="100000" custLinFactNeighborX="647" custLinFactNeighborY="31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A62B63-6BF8-4CDC-B6BB-0AAAD87A314D}" type="pres">
      <dgm:prSet presAssocID="{E8C39CFD-FDFF-4FE7-8D9D-9E07D1EFDCFA}" presName="sp" presStyleCnt="0"/>
      <dgm:spPr/>
    </dgm:pt>
    <dgm:pt modelId="{91DF2270-44B1-41AF-A451-168485B4E0B9}" type="pres">
      <dgm:prSet presAssocID="{32C0FBBD-8FD5-4EB0-9E14-5AEBB919999E}" presName="composite" presStyleCnt="0"/>
      <dgm:spPr/>
    </dgm:pt>
    <dgm:pt modelId="{3ADE9464-2F2E-4E53-A7F6-B68954A9D3FE}" type="pres">
      <dgm:prSet presAssocID="{32C0FBBD-8FD5-4EB0-9E14-5AEBB919999E}" presName="parentText" presStyleLbl="alignNode1" presStyleIdx="2" presStyleCnt="6" custScaleX="136282" custLinFactNeighborX="-3528" custLinFactNeighborY="-255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36ECE0-0AD9-4D70-9023-BFF2E9E06CFA}" type="pres">
      <dgm:prSet presAssocID="{32C0FBBD-8FD5-4EB0-9E14-5AEBB919999E}" presName="descendantText" presStyleLbl="alignAcc1" presStyleIdx="2" presStyleCnt="6" custScaleX="90717" custScaleY="115594" custLinFactNeighborX="-748" custLinFactNeighborY="-22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028821-D92C-4B65-9844-2397FDF0F584}" type="pres">
      <dgm:prSet presAssocID="{84504490-1DA1-457C-B183-B5E85B57567E}" presName="sp" presStyleCnt="0"/>
      <dgm:spPr/>
    </dgm:pt>
    <dgm:pt modelId="{A46DAE63-DFB6-416B-BECD-2EB1C33572D7}" type="pres">
      <dgm:prSet presAssocID="{A4877FD5-4427-44E1-AA21-5BC1FDF7E5AC}" presName="composite" presStyleCnt="0"/>
      <dgm:spPr/>
    </dgm:pt>
    <dgm:pt modelId="{3BE08DAA-ED3F-4298-9AC2-044B1C7EDD71}" type="pres">
      <dgm:prSet presAssocID="{A4877FD5-4427-44E1-AA21-5BC1FDF7E5AC}" presName="parentText" presStyleLbl="alignNode1" presStyleIdx="3" presStyleCnt="6" custScaleX="159534" custLinFactNeighborX="-3528" custLinFactNeighborY="-477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BB42D-6AE1-4335-8A29-9EAEC22BB1F5}" type="pres">
      <dgm:prSet presAssocID="{A4877FD5-4427-44E1-AA21-5BC1FDF7E5AC}" presName="descendantText" presStyleLbl="alignAcc1" presStyleIdx="3" presStyleCnt="6" custScaleX="49069" custScaleY="40363" custLinFactNeighborX="-20026" custLinFactNeighborY="-44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0B7E0-77C9-4A90-8C7F-552C1D486A4D}" type="pres">
      <dgm:prSet presAssocID="{DF19FA44-1E47-4AFB-9C05-384B12899DFA}" presName="sp" presStyleCnt="0"/>
      <dgm:spPr/>
    </dgm:pt>
    <dgm:pt modelId="{D3588214-34D9-4D0A-904C-14C4DB4DFDCA}" type="pres">
      <dgm:prSet presAssocID="{7F573EB3-5910-4125-961A-00E12D2C0DA4}" presName="composite" presStyleCnt="0"/>
      <dgm:spPr/>
    </dgm:pt>
    <dgm:pt modelId="{584A1425-0F4A-40A3-AB4D-2838B4E55EBD}" type="pres">
      <dgm:prSet presAssocID="{7F573EB3-5910-4125-961A-00E12D2C0DA4}" presName="parentText" presStyleLbl="alignNode1" presStyleIdx="4" presStyleCnt="6" custScaleX="124202" custLinFactNeighborX="14523" custLinFactNeighborY="-7102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0F303-C81B-47CA-87E0-053771B2F9B6}" type="pres">
      <dgm:prSet presAssocID="{7F573EB3-5910-4125-961A-00E12D2C0DA4}" presName="descendantText" presStyleLbl="alignAcc1" presStyleIdx="4" presStyleCnt="6" custScaleX="89737" custScaleY="122577" custLinFactY="-7694" custLinFactNeighborX="-45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4E2096-90EC-4E10-988F-1D57583B2B88}" type="pres">
      <dgm:prSet presAssocID="{3399B6A8-1F85-4AE4-B528-568D2BF99367}" presName="sp" presStyleCnt="0"/>
      <dgm:spPr/>
    </dgm:pt>
    <dgm:pt modelId="{77FDC773-DA17-4E21-A446-4506D5E62395}" type="pres">
      <dgm:prSet presAssocID="{CDD8311E-6D60-4DC7-A005-BFED4FA0CC09}" presName="composite" presStyleCnt="0"/>
      <dgm:spPr/>
    </dgm:pt>
    <dgm:pt modelId="{8512770C-3CF2-4BE5-8658-5BC96D3A2838}" type="pres">
      <dgm:prSet presAssocID="{CDD8311E-6D60-4DC7-A005-BFED4FA0CC09}" presName="parentText" presStyleLbl="alignNode1" presStyleIdx="5" presStyleCnt="6" custScaleX="161059" custLinFactY="-999" custLinFactNeighborX="-3528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DC686-84CC-4BF4-A046-7611010BE74F}" type="pres">
      <dgm:prSet presAssocID="{CDD8311E-6D60-4DC7-A005-BFED4FA0CC09}" presName="descendantText" presStyleLbl="alignAcc1" presStyleIdx="5" presStyleCnt="6" custScaleX="92878" custScaleY="104340" custLinFactY="-24056" custLinFactNeighborX="-86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73120F-FF5B-4893-9736-C8BF9ECB807B}" type="presOf" srcId="{869FE318-BE30-4A3E-A179-023A02ECE56D}" destId="{FB69D648-530B-498E-A229-D8F6595595DA}" srcOrd="0" destOrd="0" presId="urn:microsoft.com/office/officeart/2005/8/layout/chevron2"/>
    <dgm:cxn modelId="{81C15C32-D50E-4B1B-997E-B688CE83ED97}" srcId="{BA515D00-E666-49D5-B776-AC2FFC0D928B}" destId="{7F573EB3-5910-4125-961A-00E12D2C0DA4}" srcOrd="4" destOrd="0" parTransId="{66A666F9-CF47-4B77-8A0A-C11CD45D56D3}" sibTransId="{3399B6A8-1F85-4AE4-B528-568D2BF99367}"/>
    <dgm:cxn modelId="{159C3279-9F38-4D13-A798-7462C2F6901D}" type="presOf" srcId="{02626837-7934-4031-8770-35B823CFF1F4}" destId="{79DA8850-CC89-4C2A-A646-400C55E6C28B}" srcOrd="0" destOrd="0" presId="urn:microsoft.com/office/officeart/2005/8/layout/chevron2"/>
    <dgm:cxn modelId="{CB13B7A9-07F5-481B-A72C-8F81545D348D}" type="presOf" srcId="{5B0939B0-4089-4E62-B86D-DFE5424DDE00}" destId="{5D0DC686-84CC-4BF4-A046-7611010BE74F}" srcOrd="0" destOrd="0" presId="urn:microsoft.com/office/officeart/2005/8/layout/chevron2"/>
    <dgm:cxn modelId="{009E084B-63AC-4AA7-BBE1-45301C70BDFA}" type="presOf" srcId="{BA515D00-E666-49D5-B776-AC2FFC0D928B}" destId="{21F1ABF1-A986-4625-A552-0DE81186CF51}" srcOrd="0" destOrd="0" presId="urn:microsoft.com/office/officeart/2005/8/layout/chevron2"/>
    <dgm:cxn modelId="{B832E2D0-CD8D-4D70-9915-4E7620EE5050}" srcId="{BA515D00-E666-49D5-B776-AC2FFC0D928B}" destId="{0CA7A775-FAB6-4D3E-81B3-EEFA40D2E0B3}" srcOrd="0" destOrd="0" parTransId="{2B0674B3-0071-4AFE-80B0-016D09762A6F}" sibTransId="{78310977-242F-4955-A864-4436C1C9A2DA}"/>
    <dgm:cxn modelId="{18ED0FF7-ED57-44F1-97CE-2CFB35EBA20A}" type="presOf" srcId="{32C0FBBD-8FD5-4EB0-9E14-5AEBB919999E}" destId="{3ADE9464-2F2E-4E53-A7F6-B68954A9D3FE}" srcOrd="0" destOrd="0" presId="urn:microsoft.com/office/officeart/2005/8/layout/chevron2"/>
    <dgm:cxn modelId="{5FC14369-77B8-4979-9AD8-10047166A7E5}" srcId="{A4877FD5-4427-44E1-AA21-5BC1FDF7E5AC}" destId="{15296142-479F-4D26-B157-4EB2594EC086}" srcOrd="0" destOrd="0" parTransId="{CC00638D-34B1-42FE-8CAF-9E021757FD3C}" sibTransId="{16D88111-64A5-4240-A453-94AD9C957593}"/>
    <dgm:cxn modelId="{AD1E337A-BEB3-4140-BA45-49B9877E0B65}" srcId="{7F573EB3-5910-4125-961A-00E12D2C0DA4}" destId="{1854A7E4-590E-4CBD-8E6F-2AA9958BF5E5}" srcOrd="0" destOrd="0" parTransId="{AC695BF1-CFB4-41A8-A0C0-ABE46743AA50}" sibTransId="{341DA5A0-EABE-460E-9C3C-32888F07ED79}"/>
    <dgm:cxn modelId="{58AA065F-B1B8-4EDE-8BED-0BF1D3AE853F}" type="presOf" srcId="{7F573EB3-5910-4125-961A-00E12D2C0DA4}" destId="{584A1425-0F4A-40A3-AB4D-2838B4E55EBD}" srcOrd="0" destOrd="0" presId="urn:microsoft.com/office/officeart/2005/8/layout/chevron2"/>
    <dgm:cxn modelId="{99957531-7598-4BA9-9429-17F012B00C30}" srcId="{BA515D00-E666-49D5-B776-AC2FFC0D928B}" destId="{CDD8311E-6D60-4DC7-A005-BFED4FA0CC09}" srcOrd="5" destOrd="0" parTransId="{AD53AC98-5604-4B6D-B57C-FF90CA4BE1BC}" sibTransId="{DA7F3700-6745-4F91-8A4C-D825270171AF}"/>
    <dgm:cxn modelId="{4332DB1E-9532-4666-99E3-A4935C06A648}" type="presOf" srcId="{CDD8311E-6D60-4DC7-A005-BFED4FA0CC09}" destId="{8512770C-3CF2-4BE5-8658-5BC96D3A2838}" srcOrd="0" destOrd="0" presId="urn:microsoft.com/office/officeart/2005/8/layout/chevron2"/>
    <dgm:cxn modelId="{D5B7A347-9105-47C3-82D9-D8604CEDDF5F}" srcId="{BA515D00-E666-49D5-B776-AC2FFC0D928B}" destId="{E11499F3-5DA3-42E8-A18B-3859FE379015}" srcOrd="1" destOrd="0" parTransId="{1CFC5F4F-A9BB-4406-A601-A612CCD6EBBF}" sibTransId="{E8C39CFD-FDFF-4FE7-8D9D-9E07D1EFDCFA}"/>
    <dgm:cxn modelId="{BF8E1003-21F0-4D09-AE2F-BB7F003BF497}" type="presOf" srcId="{15296142-479F-4D26-B157-4EB2594EC086}" destId="{3A9BB42D-6AE1-4335-8A29-9EAEC22BB1F5}" srcOrd="0" destOrd="0" presId="urn:microsoft.com/office/officeart/2005/8/layout/chevron2"/>
    <dgm:cxn modelId="{CC18D1EA-5953-45AB-81C1-2AB56139AA91}" type="presOf" srcId="{DE83199F-64D0-4DEC-B4A0-466210B4E675}" destId="{7A36ECE0-0AD9-4D70-9023-BFF2E9E06CFA}" srcOrd="0" destOrd="0" presId="urn:microsoft.com/office/officeart/2005/8/layout/chevron2"/>
    <dgm:cxn modelId="{3DCC34A1-9C50-491C-AA8B-284F0E6A2074}" srcId="{BA515D00-E666-49D5-B776-AC2FFC0D928B}" destId="{A4877FD5-4427-44E1-AA21-5BC1FDF7E5AC}" srcOrd="3" destOrd="0" parTransId="{BF64ACF0-62F8-4243-B0E6-CF9E58399632}" sibTransId="{DF19FA44-1E47-4AFB-9C05-384B12899DFA}"/>
    <dgm:cxn modelId="{832C1C0B-AFE9-447B-B7B3-4221843CBE5C}" type="presOf" srcId="{A4877FD5-4427-44E1-AA21-5BC1FDF7E5AC}" destId="{3BE08DAA-ED3F-4298-9AC2-044B1C7EDD71}" srcOrd="0" destOrd="0" presId="urn:microsoft.com/office/officeart/2005/8/layout/chevron2"/>
    <dgm:cxn modelId="{A267E105-4C02-4A67-AC23-9F2319D677CB}" type="presOf" srcId="{1854A7E4-590E-4CBD-8E6F-2AA9958BF5E5}" destId="{0100F303-C81B-47CA-87E0-053771B2F9B6}" srcOrd="0" destOrd="0" presId="urn:microsoft.com/office/officeart/2005/8/layout/chevron2"/>
    <dgm:cxn modelId="{5817BA23-8ACB-4FB6-A9C9-D9C0820B876E}" srcId="{CDD8311E-6D60-4DC7-A005-BFED4FA0CC09}" destId="{5B0939B0-4089-4E62-B86D-DFE5424DDE00}" srcOrd="0" destOrd="0" parTransId="{75EF5D46-3E16-4C77-9467-0C4C70E07D13}" sibTransId="{0109A9DA-3620-44E7-8CD4-EA81A309B4C9}"/>
    <dgm:cxn modelId="{0AFB09B7-A2A1-491A-A830-E006663D733C}" srcId="{32C0FBBD-8FD5-4EB0-9E14-5AEBB919999E}" destId="{DE83199F-64D0-4DEC-B4A0-466210B4E675}" srcOrd="0" destOrd="0" parTransId="{57D5EC1D-702E-4CD2-9568-A93C800379F7}" sibTransId="{B2BB45FA-764B-4B4B-A3C9-31A95A3BC52D}"/>
    <dgm:cxn modelId="{55B9285D-62EB-4C1A-B2E2-E0000B7EA641}" type="presOf" srcId="{E11499F3-5DA3-42E8-A18B-3859FE379015}" destId="{2ABCC505-A0D0-4CB1-89CF-F215B63ADEFB}" srcOrd="0" destOrd="0" presId="urn:microsoft.com/office/officeart/2005/8/layout/chevron2"/>
    <dgm:cxn modelId="{2E3D3C5F-D266-4F8E-8CAB-9FADEB758826}" srcId="{E11499F3-5DA3-42E8-A18B-3859FE379015}" destId="{02626837-7934-4031-8770-35B823CFF1F4}" srcOrd="0" destOrd="0" parTransId="{119BF6F4-98D9-48CF-9372-47AA9E8EB1E8}" sibTransId="{42D6CE82-73B8-485C-BF98-C32C3151D2BC}"/>
    <dgm:cxn modelId="{47BFBDA4-141E-43CC-8C12-8F7B602FDD69}" type="presOf" srcId="{0CA7A775-FAB6-4D3E-81B3-EEFA40D2E0B3}" destId="{7CFA988B-4182-4B83-993D-E3F3C69A45E7}" srcOrd="0" destOrd="0" presId="urn:microsoft.com/office/officeart/2005/8/layout/chevron2"/>
    <dgm:cxn modelId="{FDA81916-A8EB-4D7F-92D0-7E55A892D4A4}" srcId="{BA515D00-E666-49D5-B776-AC2FFC0D928B}" destId="{32C0FBBD-8FD5-4EB0-9E14-5AEBB919999E}" srcOrd="2" destOrd="0" parTransId="{315585DC-4017-4D0F-B097-E504FB4FE46F}" sibTransId="{84504490-1DA1-457C-B183-B5E85B57567E}"/>
    <dgm:cxn modelId="{75C27B21-2EC3-4830-B201-FDFC95C4B131}" srcId="{0CA7A775-FAB6-4D3E-81B3-EEFA40D2E0B3}" destId="{869FE318-BE30-4A3E-A179-023A02ECE56D}" srcOrd="0" destOrd="0" parTransId="{E9F2E7B9-4C51-4FCB-AFDE-B78E1DA8DB60}" sibTransId="{DED2892F-484D-4998-8339-FA57002C5A51}"/>
    <dgm:cxn modelId="{B09304D3-EF76-45F4-AF9C-06EE0D216EEF}" type="presParOf" srcId="{21F1ABF1-A986-4625-A552-0DE81186CF51}" destId="{F1F281A5-C238-47F4-86DC-833682298ED1}" srcOrd="0" destOrd="0" presId="urn:microsoft.com/office/officeart/2005/8/layout/chevron2"/>
    <dgm:cxn modelId="{A9B5D2F0-26E6-45FE-83A3-C01B29746EF7}" type="presParOf" srcId="{F1F281A5-C238-47F4-86DC-833682298ED1}" destId="{7CFA988B-4182-4B83-993D-E3F3C69A45E7}" srcOrd="0" destOrd="0" presId="urn:microsoft.com/office/officeart/2005/8/layout/chevron2"/>
    <dgm:cxn modelId="{3A0AA082-BC86-4711-BAD3-C8BD60BA0F12}" type="presParOf" srcId="{F1F281A5-C238-47F4-86DC-833682298ED1}" destId="{FB69D648-530B-498E-A229-D8F6595595DA}" srcOrd="1" destOrd="0" presId="urn:microsoft.com/office/officeart/2005/8/layout/chevron2"/>
    <dgm:cxn modelId="{2321FF17-F1CE-4915-9530-8B26492839B2}" type="presParOf" srcId="{21F1ABF1-A986-4625-A552-0DE81186CF51}" destId="{2DA8337B-E333-494E-AFF4-6749D6771308}" srcOrd="1" destOrd="0" presId="urn:microsoft.com/office/officeart/2005/8/layout/chevron2"/>
    <dgm:cxn modelId="{70D79EF0-A9D8-41E8-8927-B2EC512F028F}" type="presParOf" srcId="{21F1ABF1-A986-4625-A552-0DE81186CF51}" destId="{D1533AF0-CE8A-475D-BC57-397A8733DD02}" srcOrd="2" destOrd="0" presId="urn:microsoft.com/office/officeart/2005/8/layout/chevron2"/>
    <dgm:cxn modelId="{4A9EAAD0-96F1-4F4C-9665-0F00B5C23787}" type="presParOf" srcId="{D1533AF0-CE8A-475D-BC57-397A8733DD02}" destId="{2ABCC505-A0D0-4CB1-89CF-F215B63ADEFB}" srcOrd="0" destOrd="0" presId="urn:microsoft.com/office/officeart/2005/8/layout/chevron2"/>
    <dgm:cxn modelId="{74EFE7FF-EC5F-44F3-B0A5-01BFD8C7C6A4}" type="presParOf" srcId="{D1533AF0-CE8A-475D-BC57-397A8733DD02}" destId="{79DA8850-CC89-4C2A-A646-400C55E6C28B}" srcOrd="1" destOrd="0" presId="urn:microsoft.com/office/officeart/2005/8/layout/chevron2"/>
    <dgm:cxn modelId="{463E0CD2-E2F6-477C-9D70-064368CD40D6}" type="presParOf" srcId="{21F1ABF1-A986-4625-A552-0DE81186CF51}" destId="{D5A62B63-6BF8-4CDC-B6BB-0AAAD87A314D}" srcOrd="3" destOrd="0" presId="urn:microsoft.com/office/officeart/2005/8/layout/chevron2"/>
    <dgm:cxn modelId="{5E9E5B41-C43F-4FB3-AA78-9735220B8EEA}" type="presParOf" srcId="{21F1ABF1-A986-4625-A552-0DE81186CF51}" destId="{91DF2270-44B1-41AF-A451-168485B4E0B9}" srcOrd="4" destOrd="0" presId="urn:microsoft.com/office/officeart/2005/8/layout/chevron2"/>
    <dgm:cxn modelId="{90931615-CBD3-493C-BF00-C52018D0D62D}" type="presParOf" srcId="{91DF2270-44B1-41AF-A451-168485B4E0B9}" destId="{3ADE9464-2F2E-4E53-A7F6-B68954A9D3FE}" srcOrd="0" destOrd="0" presId="urn:microsoft.com/office/officeart/2005/8/layout/chevron2"/>
    <dgm:cxn modelId="{78BA39DC-DBC2-4C8B-8C68-744A3860FC65}" type="presParOf" srcId="{91DF2270-44B1-41AF-A451-168485B4E0B9}" destId="{7A36ECE0-0AD9-4D70-9023-BFF2E9E06CFA}" srcOrd="1" destOrd="0" presId="urn:microsoft.com/office/officeart/2005/8/layout/chevron2"/>
    <dgm:cxn modelId="{F60B6915-457A-4FC3-B4B6-4064450CAA2A}" type="presParOf" srcId="{21F1ABF1-A986-4625-A552-0DE81186CF51}" destId="{D7028821-D92C-4B65-9844-2397FDF0F584}" srcOrd="5" destOrd="0" presId="urn:microsoft.com/office/officeart/2005/8/layout/chevron2"/>
    <dgm:cxn modelId="{8256B6DA-BE5B-418E-84A4-E537178EBF3F}" type="presParOf" srcId="{21F1ABF1-A986-4625-A552-0DE81186CF51}" destId="{A46DAE63-DFB6-416B-BECD-2EB1C33572D7}" srcOrd="6" destOrd="0" presId="urn:microsoft.com/office/officeart/2005/8/layout/chevron2"/>
    <dgm:cxn modelId="{8AF19A72-DC0A-47C9-8D71-1AD6B068F33E}" type="presParOf" srcId="{A46DAE63-DFB6-416B-BECD-2EB1C33572D7}" destId="{3BE08DAA-ED3F-4298-9AC2-044B1C7EDD71}" srcOrd="0" destOrd="0" presId="urn:microsoft.com/office/officeart/2005/8/layout/chevron2"/>
    <dgm:cxn modelId="{47C5D205-83E1-4255-BF5B-D1B19150C762}" type="presParOf" srcId="{A46DAE63-DFB6-416B-BECD-2EB1C33572D7}" destId="{3A9BB42D-6AE1-4335-8A29-9EAEC22BB1F5}" srcOrd="1" destOrd="0" presId="urn:microsoft.com/office/officeart/2005/8/layout/chevron2"/>
    <dgm:cxn modelId="{3E791CFD-D5A9-4D67-A966-651AE0F5385E}" type="presParOf" srcId="{21F1ABF1-A986-4625-A552-0DE81186CF51}" destId="{F500B7E0-77C9-4A90-8C7F-552C1D486A4D}" srcOrd="7" destOrd="0" presId="urn:microsoft.com/office/officeart/2005/8/layout/chevron2"/>
    <dgm:cxn modelId="{0D8E7157-400E-4A0D-B538-41654349CA18}" type="presParOf" srcId="{21F1ABF1-A986-4625-A552-0DE81186CF51}" destId="{D3588214-34D9-4D0A-904C-14C4DB4DFDCA}" srcOrd="8" destOrd="0" presId="urn:microsoft.com/office/officeart/2005/8/layout/chevron2"/>
    <dgm:cxn modelId="{80EC9A7C-90C1-4076-8851-05E2B0B8651B}" type="presParOf" srcId="{D3588214-34D9-4D0A-904C-14C4DB4DFDCA}" destId="{584A1425-0F4A-40A3-AB4D-2838B4E55EBD}" srcOrd="0" destOrd="0" presId="urn:microsoft.com/office/officeart/2005/8/layout/chevron2"/>
    <dgm:cxn modelId="{DF7BDDD1-44C4-4F0E-A54B-AFFA9F2FC8BF}" type="presParOf" srcId="{D3588214-34D9-4D0A-904C-14C4DB4DFDCA}" destId="{0100F303-C81B-47CA-87E0-053771B2F9B6}" srcOrd="1" destOrd="0" presId="urn:microsoft.com/office/officeart/2005/8/layout/chevron2"/>
    <dgm:cxn modelId="{6AAF7AB4-6025-49CC-AC63-1EB6BB03F735}" type="presParOf" srcId="{21F1ABF1-A986-4625-A552-0DE81186CF51}" destId="{6E4E2096-90EC-4E10-988F-1D57583B2B88}" srcOrd="9" destOrd="0" presId="urn:microsoft.com/office/officeart/2005/8/layout/chevron2"/>
    <dgm:cxn modelId="{B3DE4EEB-B24A-4502-8601-E6B5D839C928}" type="presParOf" srcId="{21F1ABF1-A986-4625-A552-0DE81186CF51}" destId="{77FDC773-DA17-4E21-A446-4506D5E62395}" srcOrd="10" destOrd="0" presId="urn:microsoft.com/office/officeart/2005/8/layout/chevron2"/>
    <dgm:cxn modelId="{4C253D02-980D-48A4-B45E-31FC2B0EE24B}" type="presParOf" srcId="{77FDC773-DA17-4E21-A446-4506D5E62395}" destId="{8512770C-3CF2-4BE5-8658-5BC96D3A2838}" srcOrd="0" destOrd="0" presId="urn:microsoft.com/office/officeart/2005/8/layout/chevron2"/>
    <dgm:cxn modelId="{5C377C66-9B8F-4F22-9EDD-B6C243A04C40}" type="presParOf" srcId="{77FDC773-DA17-4E21-A446-4506D5E62395}" destId="{5D0DC686-84CC-4BF4-A046-7611010BE74F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B4081-FB8E-4350-9EC6-60AD70FFB3F9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F3B4A-A553-4DD5-B93C-B045A80E4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3B4A-A553-4DD5-B93C-B045A80E424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1142984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«ТРУД - ВСЕГДА БЫЛ ОСНОВОЙ ДЛЯ ЧЕЛОВЕЧЕСКОЙ ЖИЗНИ </a:t>
            </a:r>
          </a:p>
          <a:p>
            <a:pPr algn="ctr"/>
            <a:r>
              <a:rPr lang="ru-RU" b="1" i="1" dirty="0" smtClean="0"/>
              <a:t>И КУЛЬТУРЫ, ПОЭТОМУ И В ВОСПИТАТЕЛЬНОЙ РАБОТЕ ТРУД </a:t>
            </a:r>
          </a:p>
          <a:p>
            <a:pPr algn="ctr"/>
            <a:r>
              <a:rPr lang="ru-RU" b="1" i="1" dirty="0" smtClean="0"/>
              <a:t>ДОЛЖЕН БЫТЬ ОДНИМ ИЗ САМЫХ ОСНОВНЫХ ЭЛЕМЕНТОВ» </a:t>
            </a:r>
          </a:p>
          <a:p>
            <a:pPr algn="ctr"/>
            <a:r>
              <a:rPr lang="ru-RU" b="1" i="1" dirty="0" smtClean="0"/>
              <a:t>А. С. МАКАРЕНКО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500042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МКДОУ Воскресенский детский сад №4 «Рябинка»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3071810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Трудовое воспитание младших дошкольников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5214950"/>
            <a:ext cx="528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Подготовила воспитатель высшей категории: Тинакова Е.В.</a:t>
            </a:r>
          </a:p>
          <a:p>
            <a:pPr algn="r"/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6143644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2022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0208_1229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662914" y="2908932"/>
            <a:ext cx="1603069" cy="221457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 descr="IMG_20220208_08285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7" y="1571612"/>
            <a:ext cx="2239521" cy="15001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85720" y="357166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 smtClean="0"/>
              <a:t>Дети могут раздеваться в определенной последовательности с небольшой помощью взрослого, раскладывать вещи по местам. Запомнить правильную последовательность  раздевания и одевания на прогулку помогают наглядные картинки.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86480" y="5715016"/>
            <a:ext cx="2857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«Каждой вещи – свое место»</a:t>
            </a:r>
            <a:endParaRPr lang="ru-RU" sz="1400" b="1" dirty="0"/>
          </a:p>
        </p:txBody>
      </p:sp>
      <p:pic>
        <p:nvPicPr>
          <p:cNvPr id="8" name="Рисунок 7" descr="IMG_20220208_0836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644269" y="4642088"/>
            <a:ext cx="1704426" cy="227864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 descr="IMG_20220210_09205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928926" y="1285860"/>
            <a:ext cx="3214710" cy="2404603"/>
          </a:xfrm>
          <a:prstGeom prst="snip2Diag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 descr="IMG_20220210_12162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14612" y="3786190"/>
            <a:ext cx="3724708" cy="2786082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11" name="Рисунок 10" descr="IMG_20220210_12192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429256" y="2928934"/>
            <a:ext cx="3500462" cy="2836281"/>
          </a:xfrm>
          <a:prstGeom prst="ellipse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143636" y="1928802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Д/и «Оденем куклу на прогулку»</a:t>
            </a:r>
            <a:endParaRPr lang="ru-RU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00694" y="6286520"/>
            <a:ext cx="2357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«Мы умеем раздеваться»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642918"/>
            <a:ext cx="86439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/>
              <a:t>Дети 3-4 лет очень хотят участвовать в настоящих делах взрослого человека. Делая реальное дело, видя положительные результаты и пользу своего труда, малыш проникается особым чувством своей значимости и компетентности. Удовлетворить эту потребность можно с помощью организации совместной трудовой деятельности взрослого с детьми: педагог уступает часть своей работы детям, предлагая ее в виде различных </a:t>
            </a:r>
            <a:r>
              <a:rPr lang="ru-RU" sz="1600" b="1" dirty="0" smtClean="0"/>
              <a:t>поручений.</a:t>
            </a:r>
            <a:endParaRPr lang="ru-RU" sz="1600" b="1" dirty="0"/>
          </a:p>
        </p:txBody>
      </p:sp>
      <p:pic>
        <p:nvPicPr>
          <p:cNvPr id="3" name="Рисунок 2" descr="IMG_20220210_0822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2000240"/>
            <a:ext cx="2865161" cy="2143140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 descr="IMG_20220210_0824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57884" y="2071678"/>
            <a:ext cx="2834216" cy="2119993"/>
          </a:xfrm>
          <a:prstGeom prst="snip2Diag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Рисунок 4" descr="IMG_20220210_09150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4286256"/>
            <a:ext cx="3166575" cy="2368599"/>
          </a:xfrm>
          <a:prstGeom prst="snip2Diag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 descr="IMG_20210325_16460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43570" y="4197387"/>
            <a:ext cx="3286116" cy="2458015"/>
          </a:xfrm>
          <a:prstGeom prst="snip2Diag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 descr="IMG_20220131_16561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14678" y="3071810"/>
            <a:ext cx="2714644" cy="2030553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571868" y="214311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«Поможем накрыть  на стол: разложим чашки, ложки, салфетницы»</a:t>
            </a:r>
            <a:endParaRPr lang="ru-RU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28992" y="6357958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«Полью цветочек»</a:t>
            </a:r>
            <a:endParaRPr lang="ru-RU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43372" y="5643578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«Соберу мозаику»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201119_1617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142984"/>
            <a:ext cx="3214711" cy="192882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57126" y="214290"/>
            <a:ext cx="87868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Сюжетные игры</a:t>
            </a:r>
          </a:p>
          <a:p>
            <a:pPr algn="ctr"/>
            <a:r>
              <a:rPr lang="ru-RU" sz="1600" dirty="0" smtClean="0"/>
              <a:t>Ставя перед собой цели труда, ребенок пока их реализует в своей сюжетной игре, воспроизведя простые операции с предметами и последовательности предметных действий</a:t>
            </a:r>
            <a:endParaRPr lang="ru-RU" sz="1600" b="1" dirty="0"/>
          </a:p>
        </p:txBody>
      </p:sp>
      <p:pic>
        <p:nvPicPr>
          <p:cNvPr id="8" name="Рисунок 7" descr="20210122_0858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3786190"/>
            <a:ext cx="4071934" cy="24431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0" y="3143248"/>
            <a:ext cx="3071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«Куплю продукты, сварю обед и покормлю»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6357958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«Шофер: веду машину»</a:t>
            </a:r>
            <a:endParaRPr lang="ru-RU" sz="1400" b="1" dirty="0"/>
          </a:p>
        </p:txBody>
      </p:sp>
      <p:pic>
        <p:nvPicPr>
          <p:cNvPr id="9" name="Рисунок 8" descr="IMG_20210412_1052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86182" y="3500438"/>
            <a:ext cx="2357454" cy="315167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Рисунок 11" descr="IMG_20210412_11035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9388" y="4000504"/>
            <a:ext cx="1995121" cy="266727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Рисунок 12" descr="IMG_20210909_11164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143636" y="1928802"/>
            <a:ext cx="2794488" cy="20902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Рисунок 13" descr="20210122_09284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357554" y="1285860"/>
            <a:ext cx="3286116" cy="197166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10412_1516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714620"/>
            <a:ext cx="2108278" cy="28185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14282" y="500042"/>
            <a:ext cx="86439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/>
              <a:t>Это происходит в процессе наблюдений за работой взрослых, экскурсий. Дети получают возможность удовлетворить свой интерес к тому, как взрослые выполняют различные профессиональные действия.  В течение года организуются традиционные встречи «Наши гости» (пока отменены). В качестве гостей активно привлекаются не только сотрудники, но и родители. Эти встречи способствуют формированию представлений о деятельности людей (профессиональной и бытовой). Также эта работа ведется через рассматривание альбомов, оформление страничек Портфолио, виртуальные экскурсии, дидактические игры.</a:t>
            </a:r>
            <a:endParaRPr lang="ru-RU" sz="1600" dirty="0"/>
          </a:p>
        </p:txBody>
      </p:sp>
      <p:pic>
        <p:nvPicPr>
          <p:cNvPr id="7" name="Рисунок 6" descr="Экскурсия на кухню. Мы узнали как готовят вкусные котлет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00298" y="2500306"/>
            <a:ext cx="2286016" cy="171451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143108" y="4143380"/>
            <a:ext cx="2500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Экскурсия на кухню</a:t>
            </a:r>
            <a:endParaRPr lang="ru-RU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643174" y="214290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Ознакомление с трудом взрослых 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1439" y="5643578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/>
              <a:t>Вы, родители,  можете </a:t>
            </a:r>
            <a:r>
              <a:rPr lang="ru-RU" sz="1600" b="1" i="1" dirty="0" smtClean="0"/>
              <a:t>организовать экскурсии </a:t>
            </a:r>
            <a:r>
              <a:rPr lang="ru-RU" sz="1600" dirty="0" smtClean="0"/>
              <a:t>для своего ребенка </a:t>
            </a:r>
            <a:r>
              <a:rPr lang="ru-RU" sz="1600" b="1" i="1" dirty="0" smtClean="0"/>
              <a:t>за пределы д/сада. </a:t>
            </a:r>
            <a:r>
              <a:rPr lang="ru-RU" sz="1600" dirty="0" smtClean="0"/>
              <a:t>Там он может увидеть  некоторые виды профессионального труда, связанного с услугами  (врач, парикмахер, продавец), со строительством; узнать кто как называется, что делает, какие орудия в работе используют и их названия.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-3693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9" name="Рисунок 18" descr="IMG_20220208_0854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2285992"/>
            <a:ext cx="1500198" cy="200561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0" name="Рисунок 19" descr="IMG_20220208_08354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86578" y="4143380"/>
            <a:ext cx="2088861" cy="15624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Рисунок 20" descr="IMG_20220208_08544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00298" y="4429132"/>
            <a:ext cx="1719096" cy="128588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3" name="Рисунок 22" descr="IMG_20220208_08553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357950" y="2357430"/>
            <a:ext cx="2566386" cy="191965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Рисунок 13" descr="IMG_20220208_085457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429124" y="4071942"/>
            <a:ext cx="2088859" cy="156246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8072462" y="5429264"/>
            <a:ext cx="1357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Д/игры</a:t>
            </a:r>
            <a:endParaRPr lang="ru-RU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500826" y="4071942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Альбомы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xmlns="" val="74936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586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500174"/>
            <a:ext cx="3286148" cy="2464611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78563" y="142852"/>
            <a:ext cx="8786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В д/саду есть традиция проведения </a:t>
            </a:r>
            <a:r>
              <a:rPr lang="ru-RU" sz="1600" b="1" dirty="0" smtClean="0"/>
              <a:t>мастер-классов </a:t>
            </a:r>
            <a:r>
              <a:rPr lang="ru-RU" sz="1600" dirty="0" smtClean="0"/>
              <a:t>для детей и родителей. К сожалению, из-за пандемии в настоящее время  мы их временно не проводим. В процессе таких встреч решается много воспитательных задач, в том числе воспитывается интерес к средствам и</a:t>
            </a:r>
          </a:p>
          <a:p>
            <a:pPr algn="just"/>
            <a:r>
              <a:rPr lang="ru-RU" sz="1600" dirty="0" smtClean="0"/>
              <a:t>способам практических действий, создается уникальная возможность для становления ручной умелости. Они помогают укрепить веру ребенка в свои силы, избавить малыша от</a:t>
            </a:r>
          </a:p>
          <a:p>
            <a:pPr algn="r"/>
            <a:r>
              <a:rPr lang="ru-RU" sz="1600" dirty="0" smtClean="0"/>
              <a:t> огорчений по поводу его неудач. 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929066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Мастер-класс «Новогодняя игрушка своими руками»</a:t>
            </a:r>
            <a:endParaRPr lang="ru-RU" sz="14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4500570"/>
            <a:ext cx="2786082" cy="2089562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9" name="Рисунок 8" descr="DSCN628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86116" y="1714488"/>
            <a:ext cx="3095648" cy="2321736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786050" y="6334780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Мастер-класс  «Поделки  способом </a:t>
            </a:r>
            <a:r>
              <a:rPr lang="ru-RU" sz="1400" b="1" dirty="0" err="1" smtClean="0"/>
              <a:t>квиллинг</a:t>
            </a:r>
            <a:r>
              <a:rPr lang="ru-RU" sz="1400" b="1" dirty="0" smtClean="0"/>
              <a:t>»</a:t>
            </a:r>
            <a:endParaRPr lang="ru-RU" sz="14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3635" y="2143116"/>
            <a:ext cx="2857521" cy="214314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678" y="4143380"/>
            <a:ext cx="2952771" cy="2214578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286512" y="5000636"/>
            <a:ext cx="2580986" cy="1649702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6215074" y="4357694"/>
            <a:ext cx="2928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Мастер-класс «Куколка из ниток»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3240" y="214290"/>
            <a:ext cx="3283331" cy="246249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3636" y="357166"/>
            <a:ext cx="2763289" cy="207246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7950" y="4714884"/>
            <a:ext cx="2531450" cy="18985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7884" y="2285992"/>
            <a:ext cx="3131840" cy="234888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2786058"/>
            <a:ext cx="2807191" cy="210539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500042"/>
            <a:ext cx="3126506" cy="234488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857488" y="2786058"/>
            <a:ext cx="3772014" cy="183439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7554" y="4500570"/>
            <a:ext cx="2857520" cy="214314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4572008"/>
            <a:ext cx="2786050" cy="208953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214282" y="142852"/>
            <a:ext cx="4357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Мастер-класс «Аппликация из круп»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310876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8715436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ru-RU" sz="2000" b="1" dirty="0" smtClean="0"/>
              <a:t>Памятка для родителей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Старайтесь поддерживать стремление к самостоятельности ребенка.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Поощряйте, хвалите своего ребенка даже за небольшие достижения.</a:t>
            </a:r>
          </a:p>
          <a:p>
            <a:pPr marL="342900" indent="457200" algn="just">
              <a:buFontTx/>
              <a:buAutoNum type="arabicPeriod"/>
            </a:pPr>
            <a:r>
              <a:rPr lang="ru-RU" sz="1600" dirty="0" smtClean="0"/>
              <a:t>Навыки самообслуживания прививаются быстрее, если взрослый покажет и прокомментирует на примере, как, что и в каком порядке делать. Труду  надо  учить.  Любовь  к  труду  нужно  прививать  и  воспитывать. </a:t>
            </a:r>
          </a:p>
          <a:p>
            <a:pPr marL="342900" indent="457200" algn="just">
              <a:buFontTx/>
              <a:buAutoNum type="arabicPeriod"/>
            </a:pPr>
            <a:r>
              <a:rPr lang="ru-RU" sz="1600" dirty="0" smtClean="0"/>
              <a:t>Нельзя  торопить ребенка с выполнением какого-либо действия, надо дать ему возможность выполнить всё спокойно, самостоятельно.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Если у малыша что-то не получается, не спешите ему на помощь, пока он этого не попросит.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Старайтесь всегда поддерживать активность и эмоциональный настрой ребенка.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В процессе воспитания используйте потешки, стишки, личный пример.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Старайтесь использовать игровую ситуацию.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Всегда придерживайтесь доброжелательного эмоционального настроя. 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Трудом нельзя наказывать. 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Помните. Ребенок  как  губка,  все,  что  он  видит  и  слышит,  впитывается  им мгновенно. Наблюдая за трудом взрослых, родителей, бабушек, дедушек, ребенок сам  начинает  принимать  непосредственное  участие  в  трудовом  процессе.  Ему  хочется  самому  полить  цветы,  посадить  семена,  подрезать  кусты, помыть  посуду  и  пол  и  т.д.  Взрослому  необходимо  набраться  терпения, поощрять малыша, дать  ему  свободу  действий  и корректно  поправлять его, если ребенок что-то делает неправильно.</a:t>
            </a:r>
          </a:p>
          <a:p>
            <a:pPr marL="342900" indent="457200" algn="just">
              <a:buAutoNum type="arabicPeriod"/>
            </a:pPr>
            <a:r>
              <a:rPr lang="ru-RU" sz="1600" dirty="0" smtClean="0"/>
              <a:t>Те  правила, которые присутствуют в дошкольном учреждении, должны использоваться и родителями  в  домашних  условиях.  В  противном  случае  несовпадение требований может привести к недопониманию со стороны ребенка того, что от  него  требуют.</a:t>
            </a:r>
          </a:p>
          <a:p>
            <a:pPr marL="342900" indent="457200" algn="just">
              <a:buAutoNum type="arabicPeriod"/>
            </a:pPr>
            <a:endParaRPr lang="ru-RU" sz="1600" dirty="0" smtClean="0"/>
          </a:p>
          <a:p>
            <a:pPr marL="342900" indent="457200" algn="just">
              <a:buAutoNum type="arabicPeriod"/>
            </a:pPr>
            <a:endParaRPr lang="ru-RU" sz="1600" dirty="0" smtClean="0"/>
          </a:p>
          <a:p>
            <a:pPr marL="342900" indent="457200" algn="just">
              <a:buAutoNum type="arabicPeriod"/>
            </a:pPr>
            <a:endParaRPr lang="ru-RU" sz="1600" dirty="0" smtClean="0"/>
          </a:p>
          <a:p>
            <a:pPr marL="342900" indent="457200" algn="just">
              <a:buAutoNum type="arabicPeriod"/>
            </a:pPr>
            <a:endParaRPr lang="ru-RU" sz="1600" dirty="0" smtClean="0"/>
          </a:p>
          <a:p>
            <a:pPr marL="342900" indent="457200" algn="just">
              <a:buAutoNum type="arabicPeriod"/>
            </a:pPr>
            <a:endParaRPr lang="ru-RU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2500306"/>
            <a:ext cx="721523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142852"/>
            <a:ext cx="8643998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/>
              <a:t>В июле 2020 года были утверждены изменения в ФЗ «Об образовании в Российской Федерации» по вопросам укрепления воспитательной составляющей системы образования. Усиление воспитательного компонента образовательной деятельности нашло отражение в новой редакции Федерального закона от 31.07.2020 г. № 304-ФЗ «О внесении изменений в Федеральный закон «Об образовании в Российской Федерации» по вопросам воспитания обучающихся». </a:t>
            </a:r>
          </a:p>
          <a:p>
            <a:pPr indent="457200" algn="just"/>
            <a:r>
              <a:rPr lang="ru-RU" sz="1600" dirty="0" smtClean="0"/>
              <a:t>Согласно изменениям, с сентября 2021 года в основную образовательную программу дошкольного образования ДОО включены  программа воспитания и календарный план воспитательной работы.</a:t>
            </a:r>
          </a:p>
          <a:p>
            <a:pPr algn="ctr"/>
            <a:r>
              <a:rPr lang="ru-RU" sz="2000" b="1" i="1" dirty="0" smtClean="0"/>
              <a:t>Направления воспитательной работы.</a:t>
            </a:r>
            <a:endParaRPr lang="ru-RU" sz="2000" dirty="0" smtClean="0"/>
          </a:p>
          <a:p>
            <a:pPr lvl="0" algn="just"/>
            <a:r>
              <a:rPr lang="ru-RU" sz="1600" dirty="0" smtClean="0"/>
              <a:t>1. Духовно – нравственное воспитание </a:t>
            </a:r>
          </a:p>
          <a:p>
            <a:pPr lvl="0" algn="just"/>
            <a:r>
              <a:rPr lang="ru-RU" sz="1600" dirty="0" smtClean="0"/>
              <a:t>2. Патриотическое воспитание </a:t>
            </a:r>
          </a:p>
          <a:p>
            <a:pPr lvl="0" algn="just"/>
            <a:r>
              <a:rPr lang="ru-RU" sz="1600" dirty="0" smtClean="0"/>
              <a:t>3. Приобщение детей к культурному наследию </a:t>
            </a:r>
          </a:p>
          <a:p>
            <a:pPr lvl="0" algn="just"/>
            <a:r>
              <a:rPr lang="ru-RU" sz="1600" dirty="0" smtClean="0"/>
              <a:t>4. Гражданско-правовое воспитание</a:t>
            </a:r>
          </a:p>
          <a:p>
            <a:pPr lvl="0" algn="just"/>
            <a:r>
              <a:rPr lang="ru-RU" sz="1600" dirty="0" smtClean="0"/>
              <a:t>5. Физическое воспитание и развитие навыков здорового образа жизни, формирование основ безопасности.</a:t>
            </a:r>
          </a:p>
          <a:p>
            <a:pPr lvl="0" algn="just"/>
            <a:r>
              <a:rPr lang="ru-RU" sz="1600" dirty="0" smtClean="0"/>
              <a:t>6. Трудовое воспитание.  </a:t>
            </a:r>
          </a:p>
          <a:p>
            <a:pPr lvl="0" algn="just"/>
            <a:r>
              <a:rPr lang="ru-RU" sz="1600" dirty="0" smtClean="0"/>
              <a:t>7. Экологическое воспитание.</a:t>
            </a:r>
          </a:p>
          <a:p>
            <a:pPr indent="457200" algn="just"/>
            <a:r>
              <a:rPr lang="ru-RU" sz="1600" dirty="0" smtClean="0"/>
              <a:t>Наиболее </a:t>
            </a:r>
            <a:r>
              <a:rPr lang="ru-RU" sz="1600" b="1" i="1" dirty="0" smtClean="0"/>
              <a:t>актуальным</a:t>
            </a:r>
            <a:r>
              <a:rPr lang="ru-RU" sz="1600" dirty="0" smtClean="0"/>
              <a:t> в младшем возрасте детей </a:t>
            </a:r>
            <a:r>
              <a:rPr lang="ru-RU" sz="1600" b="1" dirty="0" smtClean="0"/>
              <a:t>является </a:t>
            </a:r>
            <a:r>
              <a:rPr lang="ru-RU" sz="1600" b="1" i="1" dirty="0" smtClean="0"/>
              <a:t>трудовое воспитание</a:t>
            </a:r>
            <a:r>
              <a:rPr lang="ru-RU" sz="1600" i="1" dirty="0" smtClean="0"/>
              <a:t>.</a:t>
            </a:r>
            <a:r>
              <a:rPr lang="ru-RU" sz="1600" dirty="0" smtClean="0"/>
              <a:t> Труд - важнейшее средство  воспитания.  </a:t>
            </a:r>
          </a:p>
          <a:p>
            <a:pPr indent="457200" algn="just"/>
            <a:r>
              <a:rPr lang="ru-RU" sz="1600" dirty="0" smtClean="0"/>
              <a:t>Проблема  трудового  воспитания  дошкольников  решается  только совместным  трудом  родителей  и  воспитателя.</a:t>
            </a:r>
          </a:p>
          <a:p>
            <a:pPr indent="457200" algn="just"/>
            <a:r>
              <a:rPr lang="ru-RU" sz="1600" dirty="0" smtClean="0"/>
              <a:t>Трудолюбие  с  ранних  лет  обеспечивает успех  и  достаток  в  будущем.  Обученные  труду  с  младенчества  дети  более самостоятельны,  легко  приспосабливаются  к  любым  условиям  и  быстрее решают различного рода проблемы. Трудолюбие позволяет человеку обрести уверенность в себе и завтрашнем дне.</a:t>
            </a:r>
          </a:p>
          <a:p>
            <a:pPr algn="just"/>
            <a:endParaRPr lang="ru-RU" sz="1600" dirty="0" smtClean="0"/>
          </a:p>
          <a:p>
            <a:pPr lvl="0" indent="457200" algn="just"/>
            <a:endParaRPr lang="ru-RU" sz="1600" i="1" dirty="0" smtClean="0"/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01" y="702469"/>
            <a:ext cx="864399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/>
              <a:t>Основы личности закладываются в дошкольном возрасте, и, если какие-либо линии развития не получат своего становления в детстве, это может отрицательно сказаться на гармоничном развитии человека в будущем.</a:t>
            </a:r>
          </a:p>
          <a:p>
            <a:pPr indent="457200" algn="just"/>
            <a:r>
              <a:rPr lang="ru-RU" sz="1600" b="1" i="1" dirty="0" smtClean="0"/>
              <a:t>Ценность — труд. </a:t>
            </a:r>
            <a:r>
              <a:rPr lang="ru-RU" sz="1600" dirty="0" smtClean="0"/>
              <a:t>С дошкольного возраста каждый ребенок обязательно должен принимать участие в труде, и те несложные обязанности, которые он выполняет в детском саду и в семье, должны стать повседневными. Только при этом условии труд оказывает на детей определенное воспитательное воздействие и подготавливает их к осознанию его нравственной стороны.</a:t>
            </a:r>
          </a:p>
          <a:p>
            <a:pPr indent="457200" algn="just"/>
            <a:r>
              <a:rPr lang="ru-RU" sz="1600" b="1" i="1" dirty="0" smtClean="0"/>
              <a:t>Основная цель трудового воспитания </a:t>
            </a:r>
            <a:r>
              <a:rPr lang="ru-RU" sz="1600" dirty="0" smtClean="0"/>
              <a:t>младших дошкольников, с учётом их возрастных особенностей, является формирование положительного восприятия труда и умения выполнять посильные трудовые действия.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Формировать у детей представления о необходимости и значимости труда, вызывать чувство радости и удовлетворения от произведённых трудовых действий </a:t>
            </a:r>
            <a:r>
              <a:rPr lang="ru-RU" sz="1600" i="1" dirty="0" smtClean="0"/>
              <a:t>(«Если мы не польём цветочек, он завянет. Давайте вместе уберём игрушки, в нашей групповой комнате станет чисто, красиво, и мамы, когда придут за вами, обрадуются, похвалят нас»).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Воспитывать трудолюбие, организованность и старательность при выполнении порученных действий, самостоятельность и инициативность, аккуратность, опрятность, бережное отношение к результатам своего и чужого труда.</a:t>
            </a:r>
          </a:p>
          <a:p>
            <a:pPr indent="457200" algn="just"/>
            <a:r>
              <a:rPr lang="ru-RU" sz="1600" b="1" i="1" dirty="0" smtClean="0"/>
              <a:t>Задачи трудового воспитания </a:t>
            </a:r>
            <a:r>
              <a:rPr lang="ru-RU" sz="1600" dirty="0" smtClean="0"/>
              <a:t>в этом возрасте не столь обширны, как в старшем, но не менее важны. Ведь от того, сумеем ли мы привить уважение и любовь к труду малышам третьего и четвёртого года жизни, зависит их отношение к важнейшей составляющей человеческой деятельности в последующем. </a:t>
            </a:r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302359"/>
            <a:ext cx="850112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Задачи трудового воспитания младших дошкольников:</a:t>
            </a:r>
            <a:endParaRPr lang="ru-RU" sz="2000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ea typeface="Times New Roman" pitchFamily="18" charset="0"/>
                <a:cs typeface="Times New Roman" pitchFamily="18" charset="0"/>
              </a:rPr>
              <a:t> Знакомить детей с профессиями тружеников, которых они видят в реальной жизни, ближайшем окружении (воспитатель, няня, продавец, строитель, водитель, врач, повар).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/>
              <a:t> Формировать навыки обслуживания себя, поддержания в чистоте и опрятности тела, одежды.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/>
              <a:t> Развивать и поддерживать интерес детей к труду взрослых, желание помочь, соблюдать чистоту и порядок. </a:t>
            </a:r>
            <a:endParaRPr lang="ru-RU" sz="2000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Основными  видами  труда  детей   младшего  дошкольного  возраста являются:</a:t>
            </a:r>
            <a:endParaRPr lang="ru-RU" sz="2000" b="1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600" dirty="0" smtClean="0">
                <a:ea typeface="Times New Roman" pitchFamily="18" charset="0"/>
                <a:cs typeface="Calibri" pitchFamily="34" charset="0"/>
              </a:rPr>
              <a:t> </a:t>
            </a:r>
            <a:r>
              <a:rPr lang="ru-RU" sz="1600" b="1" i="1" dirty="0" smtClean="0">
                <a:ea typeface="Times New Roman" pitchFamily="18" charset="0"/>
                <a:cs typeface="Calibri" pitchFamily="34" charset="0"/>
              </a:rPr>
              <a:t>самообслуживание</a:t>
            </a:r>
            <a:r>
              <a:rPr lang="ru-RU" sz="1600" dirty="0" smtClean="0">
                <a:ea typeface="Times New Roman" pitchFamily="18" charset="0"/>
                <a:cs typeface="Calibri" pitchFamily="34" charset="0"/>
              </a:rPr>
              <a:t> - </a:t>
            </a:r>
            <a:r>
              <a:rPr lang="ru-RU" sz="1600" dirty="0" smtClean="0"/>
              <a:t>это  трудовые  действия  ребенка,  направленные на  обслуживание  им  самого  себя  (одевание-раздевание,  прием  пищи, санитарно-гигиенические  процедуры);</a:t>
            </a:r>
            <a:endParaRPr lang="ru-RU" sz="1600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b="1" i="1" dirty="0" smtClean="0">
                <a:ea typeface="Times New Roman" pitchFamily="18" charset="0"/>
                <a:cs typeface="Calibri" pitchFamily="34" charset="0"/>
              </a:rPr>
              <a:t>хозяйственно-бытовой труд </a:t>
            </a:r>
            <a:r>
              <a:rPr lang="ru-RU" sz="1600" dirty="0" smtClean="0">
                <a:ea typeface="Times New Roman" pitchFamily="18" charset="0"/>
                <a:cs typeface="Calibri" pitchFamily="34" charset="0"/>
              </a:rPr>
              <a:t>-</a:t>
            </a:r>
            <a:r>
              <a:rPr lang="ru-RU" sz="1600" dirty="0" smtClean="0"/>
              <a:t> это  второй  вид  труда,  который должен усвоить ребенок дошкольного возраста. </a:t>
            </a:r>
          </a:p>
          <a:p>
            <a:pPr indent="457200" algn="just"/>
            <a:r>
              <a:rPr lang="ru-RU" sz="1600" dirty="0" smtClean="0"/>
              <a:t>Под этим видом труда для дошкольника понимается – помощь в уборке помещения, помощь в мытье посуды, помощь в стирке и т.д. Хозяйственно-бытовой  труд  у  детей </a:t>
            </a:r>
          </a:p>
          <a:p>
            <a:pPr algn="just"/>
            <a:r>
              <a:rPr lang="ru-RU" sz="1600" dirty="0" smtClean="0"/>
              <a:t>особо распространен в семье, т.к. там они с этим видом труда сталкиваются постоянно.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b="1" i="1" dirty="0" smtClean="0">
                <a:ea typeface="Times New Roman" pitchFamily="18" charset="0"/>
                <a:cs typeface="Calibri" pitchFamily="34" charset="0"/>
              </a:rPr>
              <a:t>ручной и художественный труд </a:t>
            </a:r>
            <a:r>
              <a:rPr lang="ru-RU" sz="1600" dirty="0" smtClean="0">
                <a:ea typeface="Times New Roman" pitchFamily="18" charset="0"/>
                <a:cs typeface="Calibri" pitchFamily="34" charset="0"/>
              </a:rPr>
              <a:t>- </a:t>
            </a:r>
            <a:r>
              <a:rPr lang="ru-RU" sz="1600" dirty="0" smtClean="0"/>
              <a:t>это  труд, который направлен на  удовлетворение эстетических потребностей человека (делать простые  аппликации, картины, открытки,  сувениры  и украшения; починить  и  восстановить игрушки, книги и прочие предметы) 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i="1" dirty="0" smtClean="0">
                <a:ea typeface="Times New Roman" pitchFamily="18" charset="0"/>
                <a:cs typeface="Calibri" pitchFamily="34" charset="0"/>
              </a:rPr>
              <a:t> труд в природе. </a:t>
            </a:r>
            <a:r>
              <a:rPr lang="ru-RU" sz="1600" dirty="0" smtClean="0">
                <a:ea typeface="Times New Roman" pitchFamily="18" charset="0"/>
                <a:cs typeface="Calibri" pitchFamily="34" charset="0"/>
              </a:rPr>
              <a:t>Дети </a:t>
            </a:r>
            <a:r>
              <a:rPr lang="ru-RU" sz="1600" dirty="0" smtClean="0"/>
              <a:t>с  огромным  удовольствием  поливают  цветы,  сажают  семена  в землю, разрыхляют почву, ухаживают за животными и т.д. </a:t>
            </a:r>
            <a:endParaRPr lang="ru-RU" sz="1600" dirty="0" smtClean="0">
              <a:ea typeface="Times New Roman" pitchFamily="18" charset="0"/>
              <a:cs typeface="Calibri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6500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5753" y="0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КОМПОНЕНТЫ  ТРУДОВОЙ ДЕЯТЕЛЬНОСТИ:</a:t>
            </a:r>
            <a:endParaRPr lang="ru-RU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5857947" y="1928802"/>
            <a:ext cx="55007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9985" y="5286388"/>
            <a:ext cx="86440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Самой главной особенностью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детской трудовой деятельности является то, что, несмотря на </a:t>
            </a:r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наличие в ней всех структурных компонентов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деятельности, </a:t>
            </a:r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пока еще находятся в стадии развития и обязательно предполагают участие и помощь взрослого.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Поэтому роль взрослого в развитии трудовой деятельности дошкольника является самой важной.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142976" y="0"/>
            <a:ext cx="70009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41" y="500042"/>
            <a:ext cx="892971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/>
              <a:t>Трудовое воспитание маленьких детей начинается с </a:t>
            </a:r>
            <a:r>
              <a:rPr lang="ru-RU" sz="1600" b="1" i="1" dirty="0" smtClean="0"/>
              <a:t>самообслуживания. </a:t>
            </a:r>
            <a:r>
              <a:rPr lang="ru-RU" sz="1600" dirty="0" smtClean="0"/>
              <a:t>Именно через самообслуживание ребенок впервые устанавливает известные отношения с окружающими людьми, осознает свои обязанности по отношению к ним. Формируя начальные навыки самообслуживания, важно учить детей самостоятельно есть, умываться, одеваться и раздеваться (надевать и снимать одежду, расстегивать и застегивать пуговицы, складывать, вешать предметы одежды и т.п.). Воспитывать опрятность, умения замечать непорядок в одежде и устранять его при небольшой помощи взрослых. Все это требует терпения, настойчивости и доброжелательности, поддержки малышей в их порой тщетных усилиях.</a:t>
            </a:r>
          </a:p>
          <a:p>
            <a:pPr indent="457200" algn="just"/>
            <a:r>
              <a:rPr lang="ru-RU" sz="1600" dirty="0" smtClean="0"/>
              <a:t>Воспитатель организует труд детей в трех основных </a:t>
            </a:r>
            <a:r>
              <a:rPr lang="ru-RU" sz="1600" b="1" i="1" dirty="0" smtClean="0"/>
              <a:t>формах: </a:t>
            </a:r>
            <a:r>
              <a:rPr lang="ru-RU" sz="1600" dirty="0" smtClean="0"/>
              <a:t>в </a:t>
            </a:r>
            <a:r>
              <a:rPr lang="ru-RU" sz="1600" b="1" i="1" dirty="0" smtClean="0"/>
              <a:t>форме поручений, дежурств и коллективной трудовой деятельности. </a:t>
            </a:r>
            <a:r>
              <a:rPr lang="ru-RU" sz="1600" dirty="0" smtClean="0"/>
              <a:t>В зависимости от возраста детей он отдает предпочтение той или иной форме. Так, в младших группах в наибольшей мере используются поручения. </a:t>
            </a:r>
            <a:r>
              <a:rPr lang="ru-RU" sz="1600" b="1" i="1" dirty="0" smtClean="0"/>
              <a:t> Поручения</a:t>
            </a:r>
            <a:r>
              <a:rPr lang="ru-RU" sz="1600" i="1" dirty="0" smtClean="0"/>
              <a:t> </a:t>
            </a:r>
            <a:r>
              <a:rPr lang="ru-RU" sz="1600" dirty="0" smtClean="0"/>
              <a:t>– это задания, которые воспитатель эпизодически дает одному или нескольким детям, учитывая их возрастные и индивидуальные особенности, наличие опыта, а также воспитательные задачи. Поручить - значит обязать ребенка выполнить какую-то работу, связанную как с самообслуживанием, так и с трудом для коллектива. Воспитатель не только просит ребенка что-то сделать, но сразу же при необходимости дает совет, как, каким способом лучше выполнить поручение: </a:t>
            </a:r>
            <a:r>
              <a:rPr lang="ru-RU" sz="1600" i="1" dirty="0" smtClean="0"/>
              <a:t>«Поддержи лейку другой рукой, чтобы вода не выливалась. Молодец. А теперь немного нагнись над цветочным горшком, чтобы не облиться и не пролить воду мимо, и поливай эти красивые цветы. Они тебе скажут спасибо, когда попьют водички». </a:t>
            </a:r>
            <a:r>
              <a:rPr lang="ru-RU" sz="1600" dirty="0" smtClean="0"/>
              <a:t>В этом примере заключены и поручение, и объяснение способа, и, что очень важно для малышей, поэтапная положительная оценка. Важно, чтобы поручения выполняли все дети. Поручения, которые дают в младшей группе индивидуальны, конкретны и просты, содержат в себе одно-два действия (разложить ложки на столе, принести лейку, снять с куклы платье для стирки), - </a:t>
            </a:r>
            <a:r>
              <a:rPr lang="ru-RU" sz="1600" i="1" dirty="0" smtClean="0"/>
              <a:t>«Лена, возьми метелку и смети снег со всех лавочек, чтобы дети могли сидеть».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642550"/>
          <a:ext cx="8715436" cy="5923094"/>
        </p:xfrm>
        <a:graphic>
          <a:graphicData uri="http://schemas.openxmlformats.org/drawingml/2006/table">
            <a:tbl>
              <a:tblPr/>
              <a:tblGrid>
                <a:gridCol w="1500198"/>
                <a:gridCol w="7215238"/>
              </a:tblGrid>
              <a:tr h="286120">
                <a:tc>
                  <a:txBody>
                    <a:bodyPr/>
                    <a:lstStyle/>
                    <a:p>
                      <a:pPr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Calibri"/>
                          <a:cs typeface="Times New Roman"/>
                        </a:rPr>
                        <a:t>К</a:t>
                      </a:r>
                      <a:r>
                        <a:rPr lang="ru-RU" sz="1400" b="1" baseline="0" dirty="0" smtClean="0">
                          <a:latin typeface="+mn-lt"/>
                          <a:ea typeface="Calibri"/>
                          <a:cs typeface="Times New Roman"/>
                        </a:rPr>
                        <a:t> четырем годам ребенок может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237"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Еда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Пить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из </a:t>
                      </a: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чашки,</a:t>
                      </a:r>
                      <a:r>
                        <a:rPr lang="ru-RU" sz="1400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е</a:t>
                      </a: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сть ложкой</a:t>
                      </a:r>
                      <a:r>
                        <a:rPr lang="ru-RU" sz="1400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baseline="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Сервировать</a:t>
                      </a:r>
                      <a:r>
                        <a:rPr lang="ru-RU" sz="1400" baseline="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 стол, используя салфетки, столовые приборы  (ложки, вилки, ножи), тарелки, хлебницу</a:t>
                      </a: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baseline="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 Пользоваться ножом, десертной ложкой, вилкой</a:t>
                      </a: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baseline="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 Есть фрукты, мягкую и плотную пищу, десерт</a:t>
                      </a: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baseline="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 Ориентироваться в том, куда кладут оставшиеся косточки от ягод, фантики от конфет, использованные гигиенические салфетки, столовые приборы</a:t>
                      </a: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baseline="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 Помогать взрослому в уборке посуды со стола</a:t>
                      </a:r>
                      <a:endParaRPr lang="ru-RU" sz="1400" dirty="0" smtClean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0426"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 pitchFamily="18" charset="0"/>
                        </a:rPr>
                        <a:t>Раздевание</a:t>
                      </a:r>
                      <a:endParaRPr lang="ru-RU" sz="140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Снимать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шапку, шарф, варежки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Снимать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через </a:t>
                      </a: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голову,</a:t>
                      </a:r>
                      <a:r>
                        <a:rPr lang="ru-RU" sz="1400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с</a:t>
                      </a: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нимать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через </a:t>
                      </a: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ноги</a:t>
                      </a:r>
                      <a:r>
                        <a:rPr lang="ru-RU" sz="1400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, с</a:t>
                      </a: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тягивать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обувь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Расстегивать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«молнию</a:t>
                      </a: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»,</a:t>
                      </a:r>
                      <a:r>
                        <a:rPr lang="ru-RU" sz="1400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кнопки» 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</a:rPr>
                        <a:t> Раздеваться  по  четкому  верному алгоритму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</a:rPr>
                        <a:t> Правильно  складывать  вещи, ухаживать за своими вещами, обувью и игрушками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</a:rPr>
                        <a:t> Самостоятельно  выявлять загрязнения и повреждения одежды и грамотно  их  устранять,  а  также находить  подобное  у  друга  и помогать ему исправлять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816"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 pitchFamily="18" charset="0"/>
                        </a:rPr>
                        <a:t>Одевание</a:t>
                      </a:r>
                      <a:endParaRPr lang="ru-RU" sz="140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Надевать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шапку, шарф, варежки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Надевать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через голову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Натягивать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брюки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523"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 pitchFamily="18" charset="0"/>
                        </a:rPr>
                        <a:t>Культурно-гигиенические навыки</a:t>
                      </a:r>
                      <a:endParaRPr lang="ru-RU" sz="140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Мыть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руки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Пользоваться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туалетом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Умываться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Чистить зубы</a:t>
                      </a:r>
                    </a:p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 Полоскать рот после еды</a:t>
                      </a:r>
                      <a:endParaRPr lang="ru-RU" sz="14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7141" y="214290"/>
            <a:ext cx="8929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Навыки самообслуживания у ребенка младшего дошкольного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0712" y="142852"/>
            <a:ext cx="8822577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Основные средства и методы процесса формирования </a:t>
            </a:r>
          </a:p>
          <a:p>
            <a:pPr algn="ctr"/>
            <a:r>
              <a:rPr lang="ru-RU" sz="2000" b="1" dirty="0" smtClean="0"/>
              <a:t>трудолюбия, используемые в д/саду:</a:t>
            </a:r>
          </a:p>
          <a:p>
            <a:pPr algn="just"/>
            <a:r>
              <a:rPr lang="ru-RU" sz="1600" b="1" dirty="0" smtClean="0"/>
              <a:t>-</a:t>
            </a:r>
            <a:r>
              <a:rPr lang="ru-RU" sz="1600" dirty="0" smtClean="0"/>
              <a:t> Организованная </a:t>
            </a:r>
            <a:r>
              <a:rPr lang="ru-RU" sz="1600" b="1" i="1" dirty="0" smtClean="0"/>
              <a:t>образовательная деятельность</a:t>
            </a:r>
            <a:r>
              <a:rPr lang="ru-RU" sz="1600" dirty="0" smtClean="0"/>
              <a:t>;</a:t>
            </a:r>
          </a:p>
          <a:p>
            <a:pPr algn="just"/>
            <a:r>
              <a:rPr lang="ru-RU" sz="1600" dirty="0" smtClean="0"/>
              <a:t>-  </a:t>
            </a:r>
            <a:r>
              <a:rPr lang="ru-RU" sz="1600" b="1" i="1" dirty="0" smtClean="0"/>
              <a:t>Совместная  деятельность </a:t>
            </a:r>
            <a:r>
              <a:rPr lang="ru-RU" sz="1600" dirty="0" smtClean="0"/>
              <a:t>детей и взрослого  в  процессе  режимных  моментов  в  течение всего дня;</a:t>
            </a:r>
          </a:p>
          <a:p>
            <a:pPr algn="just"/>
            <a:r>
              <a:rPr lang="ru-RU" sz="1600" dirty="0" smtClean="0"/>
              <a:t>-</a:t>
            </a:r>
            <a:r>
              <a:rPr lang="ru-RU" sz="1600" b="1" i="1" dirty="0" smtClean="0"/>
              <a:t> Наблюдения </a:t>
            </a:r>
            <a:r>
              <a:rPr lang="ru-RU" sz="1600" dirty="0" smtClean="0"/>
              <a:t>за трудом взрослых;</a:t>
            </a:r>
          </a:p>
          <a:p>
            <a:pPr algn="just"/>
            <a:r>
              <a:rPr lang="ru-RU" sz="1600" dirty="0" smtClean="0"/>
              <a:t>- Организация трудовой деятельности и посильной помощи взрослым - </a:t>
            </a:r>
            <a:r>
              <a:rPr lang="ru-RU" sz="1600" b="1" i="1" dirty="0" smtClean="0"/>
              <a:t>поручения;</a:t>
            </a:r>
          </a:p>
          <a:p>
            <a:pPr algn="just"/>
            <a:r>
              <a:rPr lang="ru-RU" sz="1600" b="1" dirty="0" smtClean="0"/>
              <a:t>- </a:t>
            </a:r>
            <a:r>
              <a:rPr lang="ru-RU" sz="1600" dirty="0" smtClean="0"/>
              <a:t>Ознакомление с трудом взрослых (</a:t>
            </a:r>
            <a:r>
              <a:rPr lang="ru-RU" sz="1600" b="1" i="1" dirty="0" smtClean="0"/>
              <a:t>Традиция</a:t>
            </a:r>
            <a:r>
              <a:rPr lang="ru-RU" sz="1600" dirty="0" smtClean="0"/>
              <a:t> «Наши гости»; </a:t>
            </a:r>
            <a:r>
              <a:rPr lang="ru-RU" sz="1600" b="1" i="1" dirty="0" smtClean="0"/>
              <a:t>экскурсии, </a:t>
            </a:r>
            <a:r>
              <a:rPr lang="ru-RU" sz="1600" dirty="0" smtClean="0"/>
              <a:t>где внимание привлекается к отдельным службам д/с, к труду сотрудников (повар, няня, медицинская сестра, дворник и др.)</a:t>
            </a:r>
          </a:p>
          <a:p>
            <a:pPr algn="just"/>
            <a:r>
              <a:rPr lang="ru-RU" sz="1600" dirty="0" smtClean="0"/>
              <a:t>- Организация </a:t>
            </a:r>
            <a:r>
              <a:rPr lang="ru-RU" sz="1600" b="1" i="1" dirty="0" smtClean="0"/>
              <a:t>практических и проблемно – игровых ситуаций  </a:t>
            </a:r>
            <a:r>
              <a:rPr lang="ru-RU" sz="1600" i="1" dirty="0" smtClean="0"/>
              <a:t>(«Приготовление обеда» , «Поможем медвежонку», «Покатаем наших друзей», «Вылечу» и т.д.)</a:t>
            </a:r>
            <a:r>
              <a:rPr lang="ru-RU" sz="1600" dirty="0" smtClean="0"/>
              <a:t>;</a:t>
            </a:r>
          </a:p>
          <a:p>
            <a:pPr algn="just"/>
            <a:r>
              <a:rPr lang="ru-RU" sz="1600" dirty="0" smtClean="0"/>
              <a:t>- Инсценировки с игрушками, </a:t>
            </a:r>
            <a:r>
              <a:rPr lang="ru-RU" sz="1600" b="1" i="1" dirty="0" smtClean="0"/>
              <a:t>сюжетно – дидактические игры;</a:t>
            </a:r>
          </a:p>
          <a:p>
            <a:pPr algn="just"/>
            <a:r>
              <a:rPr lang="ru-RU" sz="1600" dirty="0" smtClean="0"/>
              <a:t>- Образные </a:t>
            </a:r>
            <a:r>
              <a:rPr lang="ru-RU" sz="1600" b="1" i="1" dirty="0" smtClean="0"/>
              <a:t>игры – имитации</a:t>
            </a:r>
            <a:r>
              <a:rPr lang="ru-RU" sz="1600" dirty="0" smtClean="0"/>
              <a:t>,</a:t>
            </a:r>
            <a:r>
              <a:rPr lang="ru-RU" sz="1600" b="1" i="1" dirty="0" smtClean="0"/>
              <a:t> «Загадки-движения</a:t>
            </a:r>
            <a:r>
              <a:rPr lang="ru-RU" sz="1600" dirty="0" smtClean="0"/>
              <a:t>»;</a:t>
            </a:r>
          </a:p>
          <a:p>
            <a:pPr algn="just"/>
            <a:r>
              <a:rPr lang="ru-RU" sz="1600" dirty="0" smtClean="0"/>
              <a:t>- Совместные</a:t>
            </a:r>
            <a:r>
              <a:rPr lang="ru-RU" sz="1600" b="1" i="1" dirty="0" smtClean="0"/>
              <a:t> беседы </a:t>
            </a:r>
            <a:r>
              <a:rPr lang="ru-RU" sz="1600" dirty="0" smtClean="0"/>
              <a:t>воспитателя с детьми, </a:t>
            </a:r>
            <a:r>
              <a:rPr lang="ru-RU" sz="1600" b="1" i="1" dirty="0" smtClean="0"/>
              <a:t>традиция</a:t>
            </a:r>
            <a:r>
              <a:rPr lang="ru-RU" sz="1600" dirty="0" smtClean="0"/>
              <a:t> «Круг добрых воспоминаний»;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 </a:t>
            </a:r>
            <a:r>
              <a:rPr lang="ru-RU" sz="1600" b="1" i="1" dirty="0" smtClean="0"/>
              <a:t>Собственный пример </a:t>
            </a:r>
            <a:r>
              <a:rPr lang="ru-RU" sz="1600" dirty="0" smtClean="0"/>
              <a:t>воспитателя;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 </a:t>
            </a:r>
            <a:r>
              <a:rPr lang="ru-RU" sz="1600" b="1" i="1" dirty="0" smtClean="0"/>
              <a:t>Мастер-классы</a:t>
            </a:r>
            <a:r>
              <a:rPr lang="ru-RU" sz="1600" dirty="0" smtClean="0"/>
              <a:t> для детей и родителей;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  </a:t>
            </a:r>
            <a:r>
              <a:rPr lang="ru-RU" sz="1600" b="1" i="1" dirty="0" smtClean="0"/>
              <a:t>Выставки</a:t>
            </a:r>
            <a:r>
              <a:rPr lang="ru-RU" sz="1600" dirty="0" smtClean="0"/>
              <a:t> работ совместного творчества;</a:t>
            </a:r>
          </a:p>
          <a:p>
            <a:pPr algn="just"/>
            <a:r>
              <a:rPr lang="ru-RU" sz="1600" dirty="0" smtClean="0"/>
              <a:t>- </a:t>
            </a:r>
            <a:r>
              <a:rPr lang="ru-RU" sz="1600" b="1" i="1" dirty="0" smtClean="0"/>
              <a:t>Чтение </a:t>
            </a:r>
            <a:r>
              <a:rPr lang="ru-RU" sz="1600" dirty="0" smtClean="0"/>
              <a:t>художественной литературы, потешек, стихов. Во многих народных и авторских сказках подчеркивается, что трудолюбие – одна из главных добродетелей человека. </a:t>
            </a:r>
            <a:r>
              <a:rPr lang="ru-RU" sz="1600" b="1" i="1" dirty="0" smtClean="0"/>
              <a:t>Художественная литература </a:t>
            </a:r>
            <a:r>
              <a:rPr lang="ru-RU" sz="1600" dirty="0" smtClean="0"/>
              <a:t>о труде и лени для младших детей: «Гуси-лебеди», «</a:t>
            </a:r>
            <a:r>
              <a:rPr lang="ru-RU" sz="1600" dirty="0" err="1" smtClean="0"/>
              <a:t>Морозко</a:t>
            </a:r>
            <a:r>
              <a:rPr lang="ru-RU" sz="1600" dirty="0" smtClean="0"/>
              <a:t>», «Мороз Иванович», К.Чуковский «Айболит», К.И.Чуковский «Федорино горе», «Я сама», «Не мешайте мне трудиться», С.Михалков «Дядя Степа», Я.Л.Аким «Письмо Неумейке» и др.</a:t>
            </a:r>
          </a:p>
          <a:p>
            <a:pPr algn="just"/>
            <a:r>
              <a:rPr lang="ru-RU" sz="1600" dirty="0" smtClean="0"/>
              <a:t>- Оформление страничек </a:t>
            </a:r>
            <a:r>
              <a:rPr lang="ru-RU" sz="1600" b="1" i="1" dirty="0" smtClean="0"/>
              <a:t>Портфолио</a:t>
            </a:r>
            <a:r>
              <a:rPr lang="ru-RU" sz="1600" dirty="0" smtClean="0"/>
              <a:t> «Чем могу - помогу»</a:t>
            </a:r>
          </a:p>
          <a:p>
            <a:pPr algn="just"/>
            <a:endParaRPr lang="ru-RU" sz="1600" dirty="0" smtClean="0"/>
          </a:p>
          <a:p>
            <a:pPr algn="just"/>
            <a:endParaRPr lang="ru-RU" sz="16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20208_0826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71736" y="1571612"/>
            <a:ext cx="2523633" cy="1887678"/>
          </a:xfrm>
          <a:prstGeom prst="snip2Diag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 descr="IMG_20220208_0825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071546"/>
            <a:ext cx="2500330" cy="1870247"/>
          </a:xfrm>
          <a:prstGeom prst="round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 descr="IMG_20220208_08275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2643182"/>
            <a:ext cx="2083971" cy="278605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 descr="IMG_20220208_08274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00760" y="1571612"/>
            <a:ext cx="2500330" cy="187024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 descr="IMG_20220208_08273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143240" y="3143248"/>
            <a:ext cx="1643074" cy="219662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 descr="IMG_20220208_08293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85720" y="5286388"/>
            <a:ext cx="1802345" cy="134815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 descr="IMG_20220208_082944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000232" y="4357694"/>
            <a:ext cx="1643074" cy="219662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28596" y="214290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Для формирования навыков самообслуживания в д/саду создаются необходимые условия: у каждого ребенка свое индивидуальное место для полотенца, свой горшок. </a:t>
            </a:r>
          </a:p>
          <a:p>
            <a:pPr algn="r"/>
            <a:r>
              <a:rPr lang="ru-RU" sz="1600" dirty="0" smtClean="0"/>
              <a:t>Помощники воспитания КГН у детей – Чтение потешек. Словесные указания. </a:t>
            </a:r>
          </a:p>
          <a:p>
            <a:pPr algn="r"/>
            <a:r>
              <a:rPr lang="ru-RU" sz="1600" dirty="0" smtClean="0"/>
              <a:t>Пример взрослых. Похвала детей. Алгоритмы умывания. 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714744" y="6119336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/>
              <a:t>В</a:t>
            </a:r>
            <a:r>
              <a:rPr lang="ru-RU" sz="1400" dirty="0" smtClean="0"/>
              <a:t> 3 года ребенка начинают приучать чистить зубы, полоскать рот после еды. Этому вы должны </a:t>
            </a:r>
            <a:r>
              <a:rPr lang="ru-RU" sz="1400" b="1" dirty="0" smtClean="0"/>
              <a:t>научить детей дома.</a:t>
            </a:r>
            <a:endParaRPr lang="ru-RU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786050" y="1214422"/>
            <a:ext cx="21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Алгоритмы умывания</a:t>
            </a:r>
            <a:endParaRPr lang="ru-R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643306" y="5357826"/>
            <a:ext cx="1357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«Потешки</a:t>
            </a:r>
            <a:r>
              <a:rPr lang="ru-RU" sz="1200" dirty="0" smtClean="0"/>
              <a:t>»</a:t>
            </a:r>
            <a:endParaRPr 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714976" y="1285860"/>
            <a:ext cx="3429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«У каждого полотенца – свой домик»</a:t>
            </a:r>
            <a:endParaRPr lang="ru-RU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14810" y="5786454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Игровая ситуация «Научим Зайку правильно и аккуратно умываться»</a:t>
            </a:r>
            <a:endParaRPr lang="ru-RU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286380" y="3429000"/>
            <a:ext cx="3643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Дети пользуются индивидуальным полотенцем,  тщательно вытирают каждый пальчик, вешают его на место (в свою индивидуальную ячейку).</a:t>
            </a:r>
            <a:endParaRPr lang="ru-RU" sz="1200" dirty="0"/>
          </a:p>
        </p:txBody>
      </p:sp>
      <p:pic>
        <p:nvPicPr>
          <p:cNvPr id="18" name="Рисунок 17" descr="IMG_20220210_083056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786446" y="4071942"/>
            <a:ext cx="2357454" cy="176337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1246</TotalTime>
  <Words>2276</Words>
  <PresentationFormat>Экран (4:3)</PresentationFormat>
  <Paragraphs>154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01</cp:lastModifiedBy>
  <cp:revision>134</cp:revision>
  <dcterms:created xsi:type="dcterms:W3CDTF">2022-02-04T07:28:06Z</dcterms:created>
  <dcterms:modified xsi:type="dcterms:W3CDTF">2022-02-10T11:19:43Z</dcterms:modified>
</cp:coreProperties>
</file>