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0" r:id="rId5"/>
    <p:sldId id="259" r:id="rId6"/>
    <p:sldId id="258" r:id="rId7"/>
    <p:sldId id="262" r:id="rId8"/>
    <p:sldId id="263" r:id="rId9"/>
    <p:sldId id="264" r:id="rId10"/>
    <p:sldId id="265" r:id="rId11"/>
    <p:sldId id="268" r:id="rId12"/>
    <p:sldId id="267" r:id="rId13"/>
    <p:sldId id="266"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10.02.2022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10.02.2022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10.02.2022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10.02.2022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robot-help.ru/images/lego-mindstorms-ev3/lessons/lesson-7/007.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31640" y="3068960"/>
            <a:ext cx="6624736" cy="752719"/>
          </a:xfrm>
        </p:spPr>
        <p:txBody>
          <a:bodyPr>
            <a:noAutofit/>
          </a:bodyPr>
          <a:lstStyle/>
          <a:p>
            <a:r>
              <a:rPr lang="ru-RU" sz="3200" b="1" dirty="0"/>
              <a:t>Изучаем ультразвуковой датчик</a:t>
            </a:r>
            <a:endParaRPr lang="ru-RU" sz="3200" dirty="0"/>
          </a:p>
        </p:txBody>
      </p:sp>
      <p:sp>
        <p:nvSpPr>
          <p:cNvPr id="2" name="Заголовок 1"/>
          <p:cNvSpPr>
            <a:spLocks noGrp="1"/>
          </p:cNvSpPr>
          <p:nvPr>
            <p:ph type="ctrTitle"/>
          </p:nvPr>
        </p:nvSpPr>
        <p:spPr>
          <a:xfrm>
            <a:off x="1043608" y="908720"/>
            <a:ext cx="7175351" cy="1793167"/>
          </a:xfrm>
        </p:spPr>
        <p:txBody>
          <a:bodyPr/>
          <a:lstStyle/>
          <a:p>
            <a:pPr marL="182880" indent="0" algn="ctr">
              <a:buNone/>
            </a:pPr>
            <a:r>
              <a:rPr lang="en-US" dirty="0"/>
              <a:t>Lego </a:t>
            </a:r>
            <a:r>
              <a:rPr lang="en-US" dirty="0" err="1"/>
              <a:t>mindstorms</a:t>
            </a:r>
            <a:r>
              <a:rPr lang="en-US" dirty="0"/>
              <a:t> EV3</a:t>
            </a:r>
            <a:endParaRPr lang="ru-RU" dirty="0"/>
          </a:p>
        </p:txBody>
      </p:sp>
      <p:pic>
        <p:nvPicPr>
          <p:cNvPr id="4" name="Рисунок 3" descr="Ультразвуковой датчик"/>
          <p:cNvPicPr/>
          <p:nvPr/>
        </p:nvPicPr>
        <p:blipFill>
          <a:blip r:embed="rId2">
            <a:extLst>
              <a:ext uri="{28A0092B-C50C-407E-A947-70E740481C1C}">
                <a14:useLocalDpi xmlns:a14="http://schemas.microsoft.com/office/drawing/2010/main" val="0"/>
              </a:ext>
            </a:extLst>
          </a:blip>
          <a:srcRect/>
          <a:stretch>
            <a:fillRect/>
          </a:stretch>
        </p:blipFill>
        <p:spPr bwMode="auto">
          <a:xfrm>
            <a:off x="3195464" y="3892058"/>
            <a:ext cx="2592288" cy="2304256"/>
          </a:xfrm>
          <a:prstGeom prst="rect">
            <a:avLst/>
          </a:prstGeom>
          <a:noFill/>
          <a:ln>
            <a:noFill/>
          </a:ln>
        </p:spPr>
      </p:pic>
    </p:spTree>
    <p:extLst>
      <p:ext uri="{BB962C8B-B14F-4D97-AF65-F5344CB8AC3E}">
        <p14:creationId xmlns:p14="http://schemas.microsoft.com/office/powerpoint/2010/main" val="79731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79611" y="2852936"/>
            <a:ext cx="6984776" cy="3474720"/>
          </a:xfrm>
        </p:spPr>
        <p:txBody>
          <a:bodyPr>
            <a:normAutofit fontScale="92500" lnSpcReduction="20000"/>
          </a:bodyPr>
          <a:lstStyle/>
          <a:p>
            <a:r>
              <a:rPr lang="ru-RU" dirty="0"/>
              <a:t>Последовательность действий, выполняемых роботом, будет следующей:</a:t>
            </a:r>
          </a:p>
          <a:p>
            <a:pPr lvl="0"/>
            <a:r>
              <a:rPr lang="ru-RU" dirty="0"/>
              <a:t>Робот ждёт появления в зоне контроля движущегося объекта;</a:t>
            </a:r>
          </a:p>
          <a:p>
            <a:pPr lvl="0"/>
            <a:r>
              <a:rPr lang="ru-RU" dirty="0"/>
              <a:t>измеряет расстояние до объекта;</a:t>
            </a:r>
          </a:p>
          <a:p>
            <a:pPr lvl="0"/>
            <a:r>
              <a:rPr lang="ru-RU" dirty="0"/>
              <a:t>ждёт 1 секунду;</a:t>
            </a:r>
          </a:p>
          <a:p>
            <a:pPr lvl="0"/>
            <a:r>
              <a:rPr lang="ru-RU" dirty="0"/>
              <a:t>повторно измеряет расстояние до объекта;</a:t>
            </a:r>
          </a:p>
          <a:p>
            <a:pPr lvl="0"/>
            <a:r>
              <a:rPr lang="ru-RU" dirty="0"/>
              <a:t>находит пройденное расстояние и сравнивает его с пороговым значением;</a:t>
            </a:r>
          </a:p>
          <a:p>
            <a:pPr lvl="0"/>
            <a:r>
              <a:rPr lang="ru-RU" dirty="0"/>
              <a:t>выводит на экран результат и подает тревогу в случае превышения скорости.</a:t>
            </a:r>
          </a:p>
          <a:p>
            <a:endParaRPr lang="ru-RU" dirty="0"/>
          </a:p>
        </p:txBody>
      </p:sp>
      <p:pic>
        <p:nvPicPr>
          <p:cNvPr id="4" name="Рисунок 3" descr="Робот-полицейский"/>
          <p:cNvPicPr/>
          <p:nvPr/>
        </p:nvPicPr>
        <p:blipFill>
          <a:blip r:embed="rId2">
            <a:extLst>
              <a:ext uri="{28A0092B-C50C-407E-A947-70E740481C1C}">
                <a14:useLocalDpi xmlns:a14="http://schemas.microsoft.com/office/drawing/2010/main" val="0"/>
              </a:ext>
            </a:extLst>
          </a:blip>
          <a:srcRect/>
          <a:stretch>
            <a:fillRect/>
          </a:stretch>
        </p:blipFill>
        <p:spPr bwMode="auto">
          <a:xfrm>
            <a:off x="1277632" y="692696"/>
            <a:ext cx="6750752" cy="1484362"/>
          </a:xfrm>
          <a:prstGeom prst="rect">
            <a:avLst/>
          </a:prstGeom>
          <a:noFill/>
          <a:ln>
            <a:noFill/>
          </a:ln>
        </p:spPr>
      </p:pic>
      <p:sp>
        <p:nvSpPr>
          <p:cNvPr id="5" name="Прямоугольник 4"/>
          <p:cNvSpPr/>
          <p:nvPr/>
        </p:nvSpPr>
        <p:spPr>
          <a:xfrm>
            <a:off x="4138227" y="2276872"/>
            <a:ext cx="867545" cy="369332"/>
          </a:xfrm>
          <a:prstGeom prst="rect">
            <a:avLst/>
          </a:prstGeom>
        </p:spPr>
        <p:txBody>
          <a:bodyPr wrap="none">
            <a:spAutoFit/>
          </a:bodyPr>
          <a:lstStyle/>
          <a:p>
            <a:r>
              <a:rPr lang="ru-RU" b="1" dirty="0"/>
              <a:t>Рис. 5</a:t>
            </a:r>
            <a:endParaRPr lang="ru-RU" dirty="0"/>
          </a:p>
        </p:txBody>
      </p:sp>
    </p:spTree>
    <p:extLst>
      <p:ext uri="{BB962C8B-B14F-4D97-AF65-F5344CB8AC3E}">
        <p14:creationId xmlns:p14="http://schemas.microsoft.com/office/powerpoint/2010/main" val="2699862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0"/>
                                        <p:tgtEl>
                                          <p:spTgt spid="3">
                                            <p:txEl>
                                              <p:pRg st="4" end="4"/>
                                            </p:txEl>
                                          </p:spTgt>
                                        </p:tgtEl>
                                      </p:cBhvr>
                                    </p:animEffect>
                                    <p:anim calcmode="lin" valueType="num">
                                      <p:cBhvr>
                                        <p:cTn id="4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grpId="0" nodeType="after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476672"/>
            <a:ext cx="7920880" cy="6264696"/>
          </a:xfrm>
        </p:spPr>
        <p:txBody>
          <a:bodyPr>
            <a:normAutofit fontScale="70000" lnSpcReduction="20000"/>
          </a:bodyPr>
          <a:lstStyle/>
          <a:p>
            <a:r>
              <a:rPr lang="ru-RU" dirty="0"/>
              <a:t> Начнём создавать программу для нашего робота-полицейского.</a:t>
            </a:r>
          </a:p>
          <a:p>
            <a:pPr lvl="0"/>
            <a:r>
              <a:rPr lang="ru-RU" dirty="0"/>
              <a:t>С помощью программного блока </a:t>
            </a:r>
            <a:r>
              <a:rPr lang="ru-RU" b="1" dirty="0"/>
              <a:t>"Ожидание"</a:t>
            </a:r>
            <a:r>
              <a:rPr lang="ru-RU" dirty="0"/>
              <a:t> ждём появления объекта в зоне контроля робота </a:t>
            </a:r>
            <a:r>
              <a:rPr lang="ru-RU" b="1" dirty="0"/>
              <a:t>(Рис. 6 поз. 1)</a:t>
            </a:r>
            <a:r>
              <a:rPr lang="ru-RU" dirty="0"/>
              <a:t>. Расстояние до объекта передаем в программный блок </a:t>
            </a:r>
            <a:r>
              <a:rPr lang="ru-RU" b="1" dirty="0"/>
              <a:t>"Математика" (Рис. 6 поз. 4)</a:t>
            </a:r>
            <a:r>
              <a:rPr lang="ru-RU" dirty="0"/>
              <a:t>.</a:t>
            </a:r>
          </a:p>
          <a:p>
            <a:pPr lvl="0"/>
            <a:r>
              <a:rPr lang="ru-RU" dirty="0"/>
              <a:t>С помощью программного блока </a:t>
            </a:r>
            <a:r>
              <a:rPr lang="ru-RU" b="1" dirty="0"/>
              <a:t>"Ожидание"</a:t>
            </a:r>
            <a:r>
              <a:rPr lang="ru-RU" dirty="0"/>
              <a:t> ждем 1 секунду.</a:t>
            </a:r>
          </a:p>
          <a:p>
            <a:pPr lvl="0"/>
            <a:r>
              <a:rPr lang="ru-RU" dirty="0"/>
              <a:t>Второй раз снимаем показание ультразвукового датчика </a:t>
            </a:r>
            <a:r>
              <a:rPr lang="ru-RU" b="1" dirty="0"/>
              <a:t>(Рис. 6 поз. 3)</a:t>
            </a:r>
            <a:r>
              <a:rPr lang="ru-RU" dirty="0"/>
              <a:t> и передаем полученное значение в программный блок </a:t>
            </a:r>
            <a:r>
              <a:rPr lang="ru-RU" b="1" dirty="0"/>
              <a:t>"Математика" (Рис. 6 поз. 4)</a:t>
            </a:r>
            <a:r>
              <a:rPr lang="ru-RU" dirty="0"/>
              <a:t>.</a:t>
            </a:r>
          </a:p>
          <a:p>
            <a:pPr lvl="0"/>
            <a:r>
              <a:rPr lang="ru-RU" dirty="0"/>
              <a:t>В программном блоке </a:t>
            </a:r>
            <a:r>
              <a:rPr lang="ru-RU" b="1" dirty="0"/>
              <a:t>"Математика"</a:t>
            </a:r>
            <a:r>
              <a:rPr lang="ru-RU" dirty="0"/>
              <a:t> находим расстояние, пройденное объектом измерения за 1 секунду. Полученное значение передаем в программный блок </a:t>
            </a:r>
            <a:r>
              <a:rPr lang="ru-RU" b="1" dirty="0"/>
              <a:t>"Сравнение" (Рис. 6 поз. 5)</a:t>
            </a:r>
            <a:r>
              <a:rPr lang="ru-RU" dirty="0"/>
              <a:t> и выводим на экран </a:t>
            </a:r>
            <a:r>
              <a:rPr lang="ru-RU" b="1" dirty="0"/>
              <a:t>(Рис. 6 поз. 6)</a:t>
            </a:r>
            <a:r>
              <a:rPr lang="ru-RU" dirty="0"/>
              <a:t>.</a:t>
            </a:r>
          </a:p>
          <a:p>
            <a:pPr lvl="0"/>
            <a:r>
              <a:rPr lang="ru-RU" dirty="0"/>
              <a:t>С помощью программного блока </a:t>
            </a:r>
            <a:r>
              <a:rPr lang="ru-RU" b="1" dirty="0"/>
              <a:t>"Сравнение" (Рис. 6 поз. 5)</a:t>
            </a:r>
            <a:r>
              <a:rPr lang="ru-RU" dirty="0"/>
              <a:t> сравниваем пройденное расстояние с пороговым значением, равным </a:t>
            </a:r>
            <a:r>
              <a:rPr lang="ru-RU" b="1" dirty="0"/>
              <a:t>10</a:t>
            </a:r>
            <a:r>
              <a:rPr lang="ru-RU" dirty="0"/>
              <a:t>. Результат сравнения двух чисел представляет собой логический вывод. Логический вывод может принимать одно из двух значений: </a:t>
            </a:r>
            <a:r>
              <a:rPr lang="ru-RU" b="1" dirty="0"/>
              <a:t>"Да"</a:t>
            </a:r>
            <a:r>
              <a:rPr lang="ru-RU" dirty="0"/>
              <a:t> или </a:t>
            </a:r>
            <a:r>
              <a:rPr lang="ru-RU" b="1" dirty="0"/>
              <a:t>"Нет"</a:t>
            </a:r>
            <a:r>
              <a:rPr lang="ru-RU" dirty="0"/>
              <a:t>. Этот вывод мы передаем в </a:t>
            </a:r>
            <a:r>
              <a:rPr lang="ru-RU" dirty="0" err="1"/>
              <a:t>прогаммный</a:t>
            </a:r>
            <a:r>
              <a:rPr lang="ru-RU" dirty="0"/>
              <a:t> блок </a:t>
            </a:r>
            <a:r>
              <a:rPr lang="ru-RU" b="1" dirty="0"/>
              <a:t>"Переключатель" (Рис. 6 поз. 7)</a:t>
            </a:r>
            <a:r>
              <a:rPr lang="ru-RU" dirty="0"/>
              <a:t>, настроив его на прием логических значений. Обратите внимание: шины данных, передающие логические значения, окрашены в зеленый цвет, в отличие от желтых шин данных, передающих числовые значения. (В дальнейшем мы подробнее ознакомимся с принципами обработки логических значений).</a:t>
            </a:r>
          </a:p>
          <a:p>
            <a:pPr lvl="0"/>
            <a:r>
              <a:rPr lang="ru-RU" dirty="0"/>
              <a:t>С помощью программного блока </a:t>
            </a:r>
            <a:r>
              <a:rPr lang="ru-RU" b="1" dirty="0"/>
              <a:t>"Переключатель"</a:t>
            </a:r>
            <a:r>
              <a:rPr lang="ru-RU" dirty="0"/>
              <a:t> мы организуем две ветки поведения программы в зависимости от скорости объекта. Если объект за </a:t>
            </a:r>
            <a:r>
              <a:rPr lang="ru-RU" b="1" dirty="0"/>
              <a:t>1</a:t>
            </a:r>
            <a:r>
              <a:rPr lang="ru-RU" dirty="0"/>
              <a:t> секунду приблизился к роботу, больше чем на</a:t>
            </a:r>
            <a:r>
              <a:rPr lang="ru-RU" b="1" dirty="0"/>
              <a:t>10</a:t>
            </a:r>
            <a:r>
              <a:rPr lang="ru-RU" dirty="0"/>
              <a:t> см, значит, будем считать его приближение критическим и подадим сигналы тревоги </a:t>
            </a:r>
            <a:r>
              <a:rPr lang="ru-RU" b="1" dirty="0"/>
              <a:t>(Рис. 6 поз. 8)</a:t>
            </a:r>
            <a:r>
              <a:rPr lang="ru-RU" dirty="0"/>
              <a:t>. В противном случае будем считать, что объект движется медленно, в этом случае робот включит зеленую подсветку клавиш модуля EV3 и произнесёт </a:t>
            </a:r>
            <a:r>
              <a:rPr lang="ru-RU" b="1" dirty="0"/>
              <a:t>"</a:t>
            </a:r>
            <a:r>
              <a:rPr lang="ru-RU" b="1" dirty="0" err="1"/>
              <a:t>Okay</a:t>
            </a:r>
            <a:r>
              <a:rPr lang="ru-RU" b="1" dirty="0"/>
              <a:t>"</a:t>
            </a:r>
            <a:r>
              <a:rPr lang="ru-RU" dirty="0"/>
              <a:t>.</a:t>
            </a:r>
          </a:p>
          <a:p>
            <a:r>
              <a:rPr lang="ru-RU" dirty="0"/>
              <a:t>В конце программы еще раз воспользуемся программным блоком </a:t>
            </a:r>
            <a:r>
              <a:rPr lang="ru-RU" b="1" dirty="0"/>
              <a:t>"Ожидание" (Рис. 6 поз. 10)</a:t>
            </a:r>
            <a:r>
              <a:rPr lang="ru-RU" dirty="0"/>
              <a:t> и "придержим" завершение программы на 5 секунд, чтобы успеть прочитать информацию на экране модуля EV3.</a:t>
            </a:r>
          </a:p>
        </p:txBody>
      </p:sp>
    </p:spTree>
    <p:extLst>
      <p:ext uri="{BB962C8B-B14F-4D97-AF65-F5344CB8AC3E}">
        <p14:creationId xmlns:p14="http://schemas.microsoft.com/office/powerpoint/2010/main" val="286473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4630175"/>
            <a:ext cx="7920880" cy="1895169"/>
          </a:xfrm>
        </p:spPr>
        <p:txBody>
          <a:bodyPr>
            <a:normAutofit fontScale="92500" lnSpcReduction="10000"/>
          </a:bodyPr>
          <a:lstStyle/>
          <a:p>
            <a:r>
              <a:rPr lang="ru-RU" dirty="0"/>
              <a:t>Загрузите программу в робота, расположите робота так, чтобы перед ним на расстоянии 60 сантиметров отсутствовали другие предметы, запустите программу на выполнение. Перемещайте в направлении к роботу игрушечный автомобиль или объемный предмет, наблюдайте за реакцией робота. Попробуйте изменять пороговые значения в программе.</a:t>
            </a:r>
          </a:p>
        </p:txBody>
      </p:sp>
      <p:pic>
        <p:nvPicPr>
          <p:cNvPr id="4" name="Рисунок 3" descr="Программа для робота-полицейского">
            <a:hlinkClick r:id="rId2" tooltip="&quot;Программа для робота-полицейского&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547664" y="548680"/>
            <a:ext cx="6048672" cy="3672408"/>
          </a:xfrm>
          <a:prstGeom prst="rect">
            <a:avLst/>
          </a:prstGeom>
          <a:noFill/>
          <a:ln>
            <a:noFill/>
          </a:ln>
        </p:spPr>
      </p:pic>
      <p:sp>
        <p:nvSpPr>
          <p:cNvPr id="5" name="Прямоугольник 4"/>
          <p:cNvSpPr/>
          <p:nvPr/>
        </p:nvSpPr>
        <p:spPr>
          <a:xfrm>
            <a:off x="4103762" y="4260843"/>
            <a:ext cx="936475" cy="369332"/>
          </a:xfrm>
          <a:prstGeom prst="rect">
            <a:avLst/>
          </a:prstGeom>
        </p:spPr>
        <p:txBody>
          <a:bodyPr wrap="none">
            <a:spAutoFit/>
          </a:bodyPr>
          <a:lstStyle/>
          <a:p>
            <a:r>
              <a:rPr lang="ru-RU" b="1" dirty="0"/>
              <a:t>Рис. 6</a:t>
            </a:r>
            <a:r>
              <a:rPr lang="ru-RU" dirty="0"/>
              <a:t> </a:t>
            </a:r>
          </a:p>
        </p:txBody>
      </p:sp>
    </p:spTree>
    <p:extLst>
      <p:ext uri="{BB962C8B-B14F-4D97-AF65-F5344CB8AC3E}">
        <p14:creationId xmlns:p14="http://schemas.microsoft.com/office/powerpoint/2010/main" val="345918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32656"/>
            <a:ext cx="7848871" cy="1143000"/>
          </a:xfrm>
        </p:spPr>
        <p:txBody>
          <a:bodyPr/>
          <a:lstStyle/>
          <a:p>
            <a:pPr algn="ctr"/>
            <a:r>
              <a:rPr lang="ru-RU" sz="2800" dirty="0">
                <a:effectLst/>
              </a:rPr>
              <a:t>Ультразвуковой датчик - режим "Присутствие/слушать"</a:t>
            </a:r>
            <a:endParaRPr lang="ru-RU" sz="2800" dirty="0"/>
          </a:p>
        </p:txBody>
      </p:sp>
      <p:sp>
        <p:nvSpPr>
          <p:cNvPr id="3" name="Объект 2"/>
          <p:cNvSpPr>
            <a:spLocks noGrp="1"/>
          </p:cNvSpPr>
          <p:nvPr>
            <p:ph sz="quarter" idx="13"/>
          </p:nvPr>
        </p:nvSpPr>
        <p:spPr>
          <a:xfrm>
            <a:off x="1259632" y="1700808"/>
            <a:ext cx="6400800" cy="4680520"/>
          </a:xfrm>
        </p:spPr>
        <p:txBody>
          <a:bodyPr>
            <a:normAutofit fontScale="92500"/>
          </a:bodyPr>
          <a:lstStyle/>
          <a:p>
            <a:r>
              <a:rPr lang="ru-RU" dirty="0"/>
              <a:t>Как уже отмечалось выше, в этом режиме ультразвуковой датчик способен обнаруживать излучение другого ультразвукового датчика. Результатом обнаружения является логическое значение: </a:t>
            </a:r>
            <a:r>
              <a:rPr lang="ru-RU" b="1" dirty="0"/>
              <a:t>"Да"</a:t>
            </a:r>
            <a:r>
              <a:rPr lang="ru-RU" dirty="0"/>
              <a:t>, если найдено ультразвуковое излучение, или </a:t>
            </a:r>
            <a:r>
              <a:rPr lang="ru-RU" b="1" dirty="0"/>
              <a:t>"Нет"</a:t>
            </a:r>
            <a:r>
              <a:rPr lang="ru-RU" dirty="0"/>
              <a:t>, если ничего не найдено. Данный режим можно использовать, например, в состязаниях роботов-шпионов (описание режима уже говорит о том, что для его использования необходимо минимум два робота).</a:t>
            </a:r>
          </a:p>
          <a:p>
            <a:r>
              <a:rPr lang="ru-RU" b="1" dirty="0"/>
              <a:t>Задача № 3:</a:t>
            </a:r>
            <a:r>
              <a:rPr lang="ru-RU" dirty="0"/>
              <a:t> необходимо написать программу, обнаруживающую другого робота, с работающим ультразвуковым датчиком.</a:t>
            </a:r>
          </a:p>
        </p:txBody>
      </p:sp>
    </p:spTree>
    <p:extLst>
      <p:ext uri="{BB962C8B-B14F-4D97-AF65-F5344CB8AC3E}">
        <p14:creationId xmlns:p14="http://schemas.microsoft.com/office/powerpoint/2010/main" val="4126788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87624" y="332656"/>
            <a:ext cx="6400800" cy="681256"/>
          </a:xfrm>
        </p:spPr>
        <p:txBody>
          <a:bodyPr/>
          <a:lstStyle/>
          <a:p>
            <a:pPr algn="ctr"/>
            <a:r>
              <a:rPr lang="ru-RU" b="1" dirty="0"/>
              <a:t>Решение Задачи №3</a:t>
            </a:r>
            <a:endParaRPr lang="ru-RU" dirty="0"/>
          </a:p>
        </p:txBody>
      </p:sp>
      <p:pic>
        <p:nvPicPr>
          <p:cNvPr id="4" name="Рисунок 3" descr="Решение Задачи №16"/>
          <p:cNvPicPr/>
          <p:nvPr/>
        </p:nvPicPr>
        <p:blipFill>
          <a:blip r:embed="rId2">
            <a:extLst>
              <a:ext uri="{28A0092B-C50C-407E-A947-70E740481C1C}">
                <a14:useLocalDpi xmlns:a14="http://schemas.microsoft.com/office/drawing/2010/main" val="0"/>
              </a:ext>
            </a:extLst>
          </a:blip>
          <a:srcRect/>
          <a:stretch>
            <a:fillRect/>
          </a:stretch>
        </p:blipFill>
        <p:spPr bwMode="auto">
          <a:xfrm>
            <a:off x="971600" y="1052736"/>
            <a:ext cx="7272808" cy="5184576"/>
          </a:xfrm>
          <a:prstGeom prst="rect">
            <a:avLst/>
          </a:prstGeom>
          <a:noFill/>
          <a:ln>
            <a:noFill/>
          </a:ln>
        </p:spPr>
      </p:pic>
    </p:spTree>
    <p:extLst>
      <p:ext uri="{BB962C8B-B14F-4D97-AF65-F5344CB8AC3E}">
        <p14:creationId xmlns:p14="http://schemas.microsoft.com/office/powerpoint/2010/main" val="222243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43608" y="548680"/>
            <a:ext cx="7056784" cy="5793824"/>
          </a:xfrm>
        </p:spPr>
        <p:txBody>
          <a:bodyPr>
            <a:normAutofit fontScale="92500" lnSpcReduction="10000"/>
          </a:bodyPr>
          <a:lstStyle/>
          <a:p>
            <a:r>
              <a:rPr lang="ru-RU" dirty="0"/>
              <a:t>Главное назначение ультразвукового датчика, это определение расстояния до предметов, находящихся перед ним. Для этого датчик посылает звуковую волну высокой частоты (ультразвук), ловит обратную волну, отраженную от объекта и, замерив время на возвращение ультразвукового импульса, с высокой точностью рассчитывает расстояние до предмета.</a:t>
            </a:r>
          </a:p>
          <a:p>
            <a:r>
              <a:rPr lang="ru-RU" dirty="0"/>
              <a:t>Ультразвуковой датчик может выдавать измеренное расстояние в сантиметрах или в дюймах. Диапазон измерений датчика в сантиметрах равен от </a:t>
            </a:r>
            <a:r>
              <a:rPr lang="ru-RU" b="1" dirty="0"/>
              <a:t>0</a:t>
            </a:r>
            <a:r>
              <a:rPr lang="ru-RU" dirty="0"/>
              <a:t> до </a:t>
            </a:r>
            <a:r>
              <a:rPr lang="ru-RU" b="1" dirty="0"/>
              <a:t>255</a:t>
            </a:r>
            <a:r>
              <a:rPr lang="ru-RU" dirty="0"/>
              <a:t> см, в дюймах - от </a:t>
            </a:r>
            <a:r>
              <a:rPr lang="ru-RU" b="1" dirty="0"/>
              <a:t>0</a:t>
            </a:r>
            <a:r>
              <a:rPr lang="ru-RU" dirty="0"/>
              <a:t> до </a:t>
            </a:r>
            <a:r>
              <a:rPr lang="ru-RU" b="1" dirty="0"/>
              <a:t>100</a:t>
            </a:r>
            <a:r>
              <a:rPr lang="ru-RU" dirty="0"/>
              <a:t> дюймов. Датчик не может обнаруживать предметы на расстоянии менее 3 см (1,5 дюймов). Так же он не достаточно устойчиво измеряет расстояние до мягких, тканевых  и малообъемных объектов. Кроме режимов измерения расстояния в сантиметрах и дюймах датчик имеет специальный режим </a:t>
            </a:r>
            <a:r>
              <a:rPr lang="ru-RU" b="1" dirty="0"/>
              <a:t>"Присутствие/слушать"</a:t>
            </a:r>
            <a:r>
              <a:rPr lang="ru-RU" dirty="0"/>
              <a:t>. В этом режиме датчик не излучает ультразвуковые импульсы, но способен обнаруживать импульсы другого ультразвукового датчика.</a:t>
            </a:r>
          </a:p>
        </p:txBody>
      </p:sp>
    </p:spTree>
    <p:extLst>
      <p:ext uri="{BB962C8B-B14F-4D97-AF65-F5344CB8AC3E}">
        <p14:creationId xmlns:p14="http://schemas.microsoft.com/office/powerpoint/2010/main" val="214728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885384" cy="4281656"/>
          </a:xfrm>
        </p:spPr>
        <p:txBody>
          <a:bodyPr>
            <a:normAutofit fontScale="92500"/>
          </a:bodyPr>
          <a:lstStyle/>
          <a:p>
            <a:r>
              <a:rPr lang="ru-RU" dirty="0"/>
              <a:t>У нашего </a:t>
            </a:r>
            <a:r>
              <a:rPr lang="ru-RU" dirty="0" err="1"/>
              <a:t>роботов,как</a:t>
            </a:r>
            <a:r>
              <a:rPr lang="ru-RU" dirty="0"/>
              <a:t> правило, ультразвуковой датчик закрепляется впереди по ходу движения. Подключают его кабелем к порту </a:t>
            </a:r>
            <a:r>
              <a:rPr lang="ru-RU" b="1" dirty="0"/>
              <a:t>"3"</a:t>
            </a:r>
            <a:r>
              <a:rPr lang="ru-RU" dirty="0"/>
              <a:t> модуля EV3. Разберем практические примеры использования ультразвукового датчика.</a:t>
            </a:r>
          </a:p>
          <a:p>
            <a:r>
              <a:rPr lang="ru-RU" b="1" dirty="0"/>
              <a:t>Задача №1:</a:t>
            </a:r>
            <a:r>
              <a:rPr lang="ru-RU" dirty="0"/>
              <a:t> написать программу, останавливающую прямолинейно движущегося робота, на расстоянии 15 см до стены или препятствия.</a:t>
            </a:r>
          </a:p>
          <a:p>
            <a:r>
              <a:rPr lang="ru-RU" dirty="0"/>
              <a:t>Для решения задачи воспользуемся уже знакомым нам программным блоком </a:t>
            </a:r>
            <a:r>
              <a:rPr lang="ru-RU" b="1" dirty="0"/>
              <a:t>"Ожидание"</a:t>
            </a:r>
            <a:r>
              <a:rPr lang="ru-RU" dirty="0"/>
              <a:t> Оранжевой палитры, переключив его в Режим: </a:t>
            </a:r>
            <a:r>
              <a:rPr lang="ru-RU" b="1" dirty="0"/>
              <a:t>"Ультразвуковой датчик" - "Сравнение" - "Расстояние в сантиметрах« (Рис. 1)</a:t>
            </a:r>
            <a:r>
              <a:rPr lang="ru-RU" dirty="0"/>
              <a:t>.</a:t>
            </a:r>
          </a:p>
        </p:txBody>
      </p:sp>
    </p:spTree>
    <p:extLst>
      <p:ext uri="{BB962C8B-B14F-4D97-AF65-F5344CB8AC3E}">
        <p14:creationId xmlns:p14="http://schemas.microsoft.com/office/powerpoint/2010/main" val="347954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lstStyle/>
          <a:p>
            <a:endParaRPr lang="ru-RU"/>
          </a:p>
        </p:txBody>
      </p:sp>
      <p:pic>
        <p:nvPicPr>
          <p:cNvPr id="4" name="Рисунок 3" descr="Блок Ожидание. Ультразвуковой датчик."/>
          <p:cNvPicPr/>
          <p:nvPr/>
        </p:nvPicPr>
        <p:blipFill>
          <a:blip r:embed="rId2">
            <a:extLst>
              <a:ext uri="{28A0092B-C50C-407E-A947-70E740481C1C}">
                <a14:useLocalDpi xmlns:a14="http://schemas.microsoft.com/office/drawing/2010/main" val="0"/>
              </a:ext>
            </a:extLst>
          </a:blip>
          <a:srcRect/>
          <a:stretch>
            <a:fillRect/>
          </a:stretch>
        </p:blipFill>
        <p:spPr bwMode="auto">
          <a:xfrm>
            <a:off x="899592" y="548680"/>
            <a:ext cx="7344816" cy="5544616"/>
          </a:xfrm>
          <a:prstGeom prst="rect">
            <a:avLst/>
          </a:prstGeom>
          <a:noFill/>
          <a:ln>
            <a:noFill/>
          </a:ln>
        </p:spPr>
      </p:pic>
      <p:sp>
        <p:nvSpPr>
          <p:cNvPr id="5" name="Прямоугольник 4"/>
          <p:cNvSpPr/>
          <p:nvPr/>
        </p:nvSpPr>
        <p:spPr>
          <a:xfrm>
            <a:off x="4138227" y="6200515"/>
            <a:ext cx="867545" cy="369332"/>
          </a:xfrm>
          <a:prstGeom prst="rect">
            <a:avLst/>
          </a:prstGeom>
        </p:spPr>
        <p:txBody>
          <a:bodyPr wrap="none">
            <a:spAutoFit/>
          </a:bodyPr>
          <a:lstStyle/>
          <a:p>
            <a:r>
              <a:rPr lang="ru-RU" b="1" dirty="0"/>
              <a:t>Рис. 1</a:t>
            </a:r>
            <a:endParaRPr lang="ru-RU" dirty="0"/>
          </a:p>
        </p:txBody>
      </p:sp>
    </p:spTree>
    <p:extLst>
      <p:ext uri="{BB962C8B-B14F-4D97-AF65-F5344CB8AC3E}">
        <p14:creationId xmlns:p14="http://schemas.microsoft.com/office/powerpoint/2010/main" val="44760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2337440"/>
          </a:xfrm>
        </p:spPr>
        <p:txBody>
          <a:bodyPr>
            <a:normAutofit fontScale="92500"/>
          </a:bodyPr>
          <a:lstStyle/>
          <a:p>
            <a:pPr marL="45720" indent="0">
              <a:buNone/>
            </a:pPr>
            <a:r>
              <a:rPr lang="ru-RU" b="1" dirty="0"/>
              <a:t>Решение:</a:t>
            </a:r>
            <a:endParaRPr lang="ru-RU" dirty="0"/>
          </a:p>
          <a:p>
            <a:pPr lvl="0"/>
            <a:r>
              <a:rPr lang="ru-RU" dirty="0"/>
              <a:t>Начать прямолинейное движение вперед </a:t>
            </a:r>
            <a:r>
              <a:rPr lang="ru-RU" b="1" dirty="0"/>
              <a:t>(Рис. 2 поз. 1)</a:t>
            </a:r>
            <a:endParaRPr lang="ru-RU" dirty="0"/>
          </a:p>
          <a:p>
            <a:pPr lvl="0"/>
            <a:r>
              <a:rPr lang="ru-RU" dirty="0"/>
              <a:t>Ждать, пока значение ультразвукового датчика не станет меньше 15 см. </a:t>
            </a:r>
            <a:r>
              <a:rPr lang="ru-RU" b="1" dirty="0"/>
              <a:t>(Рис. 2 поз. 2)</a:t>
            </a:r>
            <a:endParaRPr lang="ru-RU" dirty="0"/>
          </a:p>
          <a:p>
            <a:pPr lvl="0"/>
            <a:r>
              <a:rPr lang="ru-RU" dirty="0"/>
              <a:t>Прекратить движение вперед </a:t>
            </a:r>
            <a:r>
              <a:rPr lang="ru-RU" b="1" dirty="0"/>
              <a:t>(Рис. 2 поз. 3)</a:t>
            </a:r>
            <a:endParaRPr lang="ru-RU" dirty="0"/>
          </a:p>
          <a:p>
            <a:endParaRPr lang="ru-RU" dirty="0"/>
          </a:p>
          <a:p>
            <a:endParaRPr lang="ru-RU" dirty="0"/>
          </a:p>
        </p:txBody>
      </p:sp>
      <p:pic>
        <p:nvPicPr>
          <p:cNvPr id="4" name="Рисунок 3" descr="Решение Задачи №14"/>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122565"/>
            <a:ext cx="6984776" cy="1944216"/>
          </a:xfrm>
          <a:prstGeom prst="rect">
            <a:avLst/>
          </a:prstGeom>
          <a:noFill/>
          <a:ln>
            <a:noFill/>
          </a:ln>
        </p:spPr>
      </p:pic>
      <p:sp>
        <p:nvSpPr>
          <p:cNvPr id="5" name="Прямоугольник 4"/>
          <p:cNvSpPr/>
          <p:nvPr/>
        </p:nvSpPr>
        <p:spPr>
          <a:xfrm>
            <a:off x="2112006" y="5445223"/>
            <a:ext cx="4572000" cy="646331"/>
          </a:xfrm>
          <a:prstGeom prst="rect">
            <a:avLst/>
          </a:prstGeom>
        </p:spPr>
        <p:txBody>
          <a:bodyPr>
            <a:spAutoFit/>
          </a:bodyPr>
          <a:lstStyle/>
          <a:p>
            <a:pPr algn="ctr"/>
            <a:r>
              <a:rPr lang="ru-RU" b="1" dirty="0"/>
              <a:t>Рис. 2</a:t>
            </a:r>
            <a:endParaRPr lang="ru-RU" dirty="0"/>
          </a:p>
          <a:p>
            <a:pPr algn="ctr"/>
            <a:r>
              <a:rPr lang="ru-RU" dirty="0"/>
              <a:t>Задача решена!</a:t>
            </a:r>
          </a:p>
        </p:txBody>
      </p:sp>
    </p:spTree>
    <p:extLst>
      <p:ext uri="{BB962C8B-B14F-4D97-AF65-F5344CB8AC3E}">
        <p14:creationId xmlns:p14="http://schemas.microsoft.com/office/powerpoint/2010/main" val="822246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31"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childTnLst>
                          </p:cTn>
                        </p:par>
                        <p:par>
                          <p:cTn id="35" fill="hold">
                            <p:stCondLst>
                              <p:cond delay="5000"/>
                            </p:stCondLst>
                            <p:childTnLst>
                              <p:par>
                                <p:cTn id="36" presetID="42"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404664"/>
            <a:ext cx="7920880" cy="6120680"/>
          </a:xfrm>
        </p:spPr>
        <p:txBody>
          <a:bodyPr>
            <a:noAutofit/>
          </a:bodyPr>
          <a:lstStyle/>
          <a:p>
            <a:r>
              <a:rPr lang="ru-RU" sz="1750" b="1" dirty="0"/>
              <a:t>Задача №2:</a:t>
            </a:r>
            <a:r>
              <a:rPr lang="ru-RU" sz="1750" dirty="0"/>
              <a:t> написать программу для робота, держащего дистанцию в 15 см от препятствия.</a:t>
            </a:r>
            <a:r>
              <a:rPr lang="ru-RU" sz="1750" b="1" dirty="0"/>
              <a:t> </a:t>
            </a:r>
            <a:endParaRPr lang="ru-RU" sz="1750" dirty="0"/>
          </a:p>
          <a:p>
            <a:pPr marL="45720" indent="0">
              <a:buNone/>
            </a:pPr>
            <a:r>
              <a:rPr lang="ru-RU" sz="1750" b="1" dirty="0"/>
              <a:t>Решение:</a:t>
            </a:r>
            <a:r>
              <a:rPr lang="ru-RU" sz="1750" dirty="0"/>
              <a:t> </a:t>
            </a:r>
          </a:p>
          <a:p>
            <a:r>
              <a:rPr lang="ru-RU" sz="1750" dirty="0"/>
              <a:t>Поведение робота будет следующим:</a:t>
            </a:r>
          </a:p>
          <a:p>
            <a:pPr lvl="0"/>
            <a:r>
              <a:rPr lang="ru-RU" sz="1750" dirty="0"/>
              <a:t>при значении показания ультразвукового датчика больше 15 см робот будет двигаться вперед, стараясь приблизиться к препятствию;</a:t>
            </a:r>
          </a:p>
          <a:p>
            <a:pPr lvl="0"/>
            <a:r>
              <a:rPr lang="ru-RU" sz="1750" dirty="0"/>
              <a:t>при значении показания ультразвукового датчика меньше 15 см робот будет двигаться назад, стараясь удалиться от препятствия.</a:t>
            </a:r>
          </a:p>
          <a:p>
            <a:r>
              <a:rPr lang="ru-RU" sz="1750" dirty="0"/>
              <a:t>Мы уже знаем, что за организацию выбора выполняемых блоков в зависимости от условия отвечает программный блок </a:t>
            </a:r>
            <a:r>
              <a:rPr lang="ru-RU" sz="1750" b="1" dirty="0"/>
              <a:t>"Переключатель"</a:t>
            </a:r>
            <a:r>
              <a:rPr lang="ru-RU" sz="1750" dirty="0"/>
              <a:t> Оранжевой палитры. Установим для блока </a:t>
            </a:r>
            <a:r>
              <a:rPr lang="ru-RU" sz="1750" b="1" dirty="0"/>
              <a:t>"</a:t>
            </a:r>
            <a:r>
              <a:rPr lang="ru-RU" sz="1750" b="1" dirty="0" err="1"/>
              <a:t>Переключатель"</a:t>
            </a:r>
            <a:r>
              <a:rPr lang="ru-RU" sz="1750" dirty="0" err="1"/>
              <a:t>режим</a:t>
            </a:r>
            <a:r>
              <a:rPr lang="ru-RU" sz="1750" dirty="0"/>
              <a:t> </a:t>
            </a:r>
            <a:r>
              <a:rPr lang="ru-RU" sz="1750" b="1" dirty="0"/>
              <a:t>"Ультразвуковой датчик" - "Сравнение" - "Расстояние в сантиметрах" (Рис. 3 поз.1)</a:t>
            </a:r>
            <a:r>
              <a:rPr lang="ru-RU" sz="1750" dirty="0"/>
              <a:t>. Параметр </a:t>
            </a:r>
            <a:r>
              <a:rPr lang="ru-RU" sz="1750" b="1" dirty="0"/>
              <a:t>"Тип сравнения"</a:t>
            </a:r>
            <a:r>
              <a:rPr lang="ru-RU" sz="1750" dirty="0"/>
              <a:t> блока </a:t>
            </a:r>
            <a:r>
              <a:rPr lang="ru-RU" sz="1750" b="1" dirty="0"/>
              <a:t>"Переключатель"</a:t>
            </a:r>
            <a:r>
              <a:rPr lang="ru-RU" sz="1750" dirty="0"/>
              <a:t> установим в значение </a:t>
            </a:r>
            <a:r>
              <a:rPr lang="ru-RU" sz="1750" b="1" dirty="0"/>
              <a:t>"Больше"</a:t>
            </a:r>
            <a:r>
              <a:rPr lang="ru-RU" sz="1750" dirty="0"/>
              <a:t>=2, </a:t>
            </a:r>
            <a:r>
              <a:rPr lang="ru-RU" sz="1750" dirty="0" err="1"/>
              <a:t>а</a:t>
            </a:r>
            <a:r>
              <a:rPr lang="ru-RU" sz="1750" b="1" dirty="0" err="1"/>
              <a:t>"Пороговое</a:t>
            </a:r>
            <a:r>
              <a:rPr lang="ru-RU" sz="1750" b="1" dirty="0"/>
              <a:t> значение"</a:t>
            </a:r>
            <a:r>
              <a:rPr lang="ru-RU" sz="1750" dirty="0"/>
              <a:t> определим равным 15 </a:t>
            </a:r>
            <a:r>
              <a:rPr lang="ru-RU" sz="1750" b="1" dirty="0"/>
              <a:t>(Рис. 3 поз. 2)</a:t>
            </a:r>
            <a:r>
              <a:rPr lang="ru-RU" sz="1750" dirty="0"/>
              <a:t>. Такие настройки программного </a:t>
            </a:r>
            <a:r>
              <a:rPr lang="ru-RU" sz="1750" dirty="0" err="1"/>
              <a:t>блока</a:t>
            </a:r>
            <a:r>
              <a:rPr lang="ru-RU" sz="1750" b="1" dirty="0" err="1"/>
              <a:t>"Переключатель</a:t>
            </a:r>
            <a:r>
              <a:rPr lang="ru-RU" sz="1750" b="1" dirty="0"/>
              <a:t>"</a:t>
            </a:r>
            <a:r>
              <a:rPr lang="ru-RU" sz="1750" dirty="0"/>
              <a:t> приведут к следующему поведению программы: При показаниях ультразвукового датчика </a:t>
            </a:r>
            <a:r>
              <a:rPr lang="ru-RU" sz="1750" b="1" dirty="0"/>
              <a:t>больше 15 см</a:t>
            </a:r>
            <a:r>
              <a:rPr lang="ru-RU" sz="1750" dirty="0"/>
              <a:t> будут выполняться программные блоки, помещенные в верхний контейнер </a:t>
            </a:r>
            <a:r>
              <a:rPr lang="ru-RU" sz="1750" b="1" dirty="0"/>
              <a:t>(Рис. 3 поз. 3)</a:t>
            </a:r>
            <a:r>
              <a:rPr lang="ru-RU" sz="1750" dirty="0"/>
              <a:t>, в противном случае будут выполняться программные блоки, помещенные в нижний контейнер</a:t>
            </a:r>
            <a:r>
              <a:rPr lang="ru-RU" sz="1750" b="1" dirty="0"/>
              <a:t>(Рис. 3 поз. 4)</a:t>
            </a:r>
            <a:r>
              <a:rPr lang="ru-RU" sz="1750" dirty="0"/>
              <a:t>.</a:t>
            </a:r>
          </a:p>
        </p:txBody>
      </p:sp>
    </p:spTree>
    <p:extLst>
      <p:ext uri="{BB962C8B-B14F-4D97-AF65-F5344CB8AC3E}">
        <p14:creationId xmlns:p14="http://schemas.microsoft.com/office/powerpoint/2010/main" val="110044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3392" y="4437111"/>
            <a:ext cx="7416824" cy="1895490"/>
          </a:xfrm>
        </p:spPr>
        <p:txBody>
          <a:bodyPr>
            <a:normAutofit fontScale="92500" lnSpcReduction="10000"/>
          </a:bodyPr>
          <a:lstStyle/>
          <a:p>
            <a:pPr marL="45720" indent="0">
              <a:buNone/>
            </a:pPr>
            <a:r>
              <a:rPr lang="ru-RU" b="1" dirty="0"/>
              <a:t>Рис. 3</a:t>
            </a:r>
            <a:endParaRPr lang="ru-RU" dirty="0"/>
          </a:p>
          <a:p>
            <a:r>
              <a:rPr lang="ru-RU" dirty="0"/>
              <a:t>Поместим в эти контейнеры программные блоки, включающие движение вперед и назад. Для того чтобы программный блок </a:t>
            </a:r>
            <a:r>
              <a:rPr lang="ru-RU" b="1" dirty="0"/>
              <a:t>"Переключатель"</a:t>
            </a:r>
            <a:r>
              <a:rPr lang="ru-RU" dirty="0"/>
              <a:t> выполнялся многократно, поместим его внутрь программного блока </a:t>
            </a:r>
            <a:r>
              <a:rPr lang="ru-RU" b="1" dirty="0"/>
              <a:t>"Цикл"</a:t>
            </a:r>
            <a:r>
              <a:rPr lang="ru-RU" dirty="0"/>
              <a:t> Оранжевой палитры </a:t>
            </a:r>
            <a:r>
              <a:rPr lang="ru-RU" b="1" dirty="0"/>
              <a:t>(Рис. 4)</a:t>
            </a:r>
            <a:r>
              <a:rPr lang="ru-RU" dirty="0"/>
              <a:t>.</a:t>
            </a:r>
          </a:p>
          <a:p>
            <a:endParaRPr lang="ru-RU" dirty="0"/>
          </a:p>
        </p:txBody>
      </p:sp>
      <p:pic>
        <p:nvPicPr>
          <p:cNvPr id="4" name="Рисунок 3" descr="Блок Переключатель. Ультразвуковой датчик."/>
          <p:cNvPicPr/>
          <p:nvPr/>
        </p:nvPicPr>
        <p:blipFill>
          <a:blip r:embed="rId2">
            <a:extLst>
              <a:ext uri="{28A0092B-C50C-407E-A947-70E740481C1C}">
                <a14:useLocalDpi xmlns:a14="http://schemas.microsoft.com/office/drawing/2010/main" val="0"/>
              </a:ext>
            </a:extLst>
          </a:blip>
          <a:srcRect/>
          <a:stretch>
            <a:fillRect/>
          </a:stretch>
        </p:blipFill>
        <p:spPr bwMode="auto">
          <a:xfrm>
            <a:off x="2187352" y="664064"/>
            <a:ext cx="4832920" cy="4061080"/>
          </a:xfrm>
          <a:prstGeom prst="rect">
            <a:avLst/>
          </a:prstGeom>
          <a:noFill/>
          <a:ln>
            <a:noFill/>
          </a:ln>
        </p:spPr>
      </p:pic>
    </p:spTree>
    <p:extLst>
      <p:ext uri="{BB962C8B-B14F-4D97-AF65-F5344CB8AC3E}">
        <p14:creationId xmlns:p14="http://schemas.microsoft.com/office/powerpoint/2010/main" val="177967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2" y="5191637"/>
            <a:ext cx="7272808" cy="1548281"/>
          </a:xfrm>
        </p:spPr>
        <p:txBody>
          <a:bodyPr>
            <a:normAutofit fontScale="92500" lnSpcReduction="10000"/>
          </a:bodyPr>
          <a:lstStyle/>
          <a:p>
            <a:r>
              <a:rPr lang="ru-RU" dirty="0"/>
              <a:t>Загрузите получившуюся программу в робота и запустите ее на выполнение. Если перед роботом отсутствует препятствие, то он поедет вперед. Поднесите руку близко к ультразвуковому датчику, попробуйте отводить - приближать руку.</a:t>
            </a:r>
          </a:p>
        </p:txBody>
      </p:sp>
      <p:pic>
        <p:nvPicPr>
          <p:cNvPr id="4" name="Рисунок 3" descr="Решение Задачи №14"/>
          <p:cNvPicPr/>
          <p:nvPr/>
        </p:nvPicPr>
        <p:blipFill>
          <a:blip r:embed="rId2">
            <a:extLst>
              <a:ext uri="{28A0092B-C50C-407E-A947-70E740481C1C}">
                <a14:useLocalDpi xmlns:a14="http://schemas.microsoft.com/office/drawing/2010/main" val="0"/>
              </a:ext>
            </a:extLst>
          </a:blip>
          <a:srcRect/>
          <a:stretch>
            <a:fillRect/>
          </a:stretch>
        </p:blipFill>
        <p:spPr bwMode="auto">
          <a:xfrm>
            <a:off x="1691680" y="548680"/>
            <a:ext cx="5426348" cy="4247733"/>
          </a:xfrm>
          <a:prstGeom prst="rect">
            <a:avLst/>
          </a:prstGeom>
          <a:noFill/>
          <a:ln>
            <a:noFill/>
          </a:ln>
        </p:spPr>
      </p:pic>
      <p:sp>
        <p:nvSpPr>
          <p:cNvPr id="5" name="Прямоугольник 4"/>
          <p:cNvSpPr/>
          <p:nvPr/>
        </p:nvSpPr>
        <p:spPr>
          <a:xfrm>
            <a:off x="3971081" y="4840347"/>
            <a:ext cx="867545" cy="369332"/>
          </a:xfrm>
          <a:prstGeom prst="rect">
            <a:avLst/>
          </a:prstGeom>
        </p:spPr>
        <p:txBody>
          <a:bodyPr wrap="none">
            <a:spAutoFit/>
          </a:bodyPr>
          <a:lstStyle/>
          <a:p>
            <a:r>
              <a:rPr lang="ru-RU" b="1" dirty="0"/>
              <a:t>Рис. 4</a:t>
            </a:r>
            <a:endParaRPr lang="ru-RU" dirty="0"/>
          </a:p>
        </p:txBody>
      </p:sp>
    </p:spTree>
    <p:extLst>
      <p:ext uri="{BB962C8B-B14F-4D97-AF65-F5344CB8AC3E}">
        <p14:creationId xmlns:p14="http://schemas.microsoft.com/office/powerpoint/2010/main" val="1711554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764704"/>
            <a:ext cx="6451119" cy="857032"/>
          </a:xfrm>
        </p:spPr>
        <p:txBody>
          <a:bodyPr/>
          <a:lstStyle/>
          <a:p>
            <a:r>
              <a:rPr lang="ru-RU" dirty="0">
                <a:effectLst/>
              </a:rPr>
              <a:t>Робот-полицейский</a:t>
            </a:r>
            <a:endParaRPr lang="ru-RU" dirty="0"/>
          </a:p>
        </p:txBody>
      </p:sp>
      <p:sp>
        <p:nvSpPr>
          <p:cNvPr id="3" name="Объект 2"/>
          <p:cNvSpPr>
            <a:spLocks noGrp="1"/>
          </p:cNvSpPr>
          <p:nvPr>
            <p:ph sz="quarter" idx="13"/>
          </p:nvPr>
        </p:nvSpPr>
        <p:spPr>
          <a:xfrm>
            <a:off x="971600" y="1916832"/>
            <a:ext cx="7272808" cy="4248472"/>
          </a:xfrm>
        </p:spPr>
        <p:txBody>
          <a:bodyPr/>
          <a:lstStyle/>
          <a:p>
            <a:r>
              <a:rPr lang="ru-RU" dirty="0"/>
              <a:t>Принцип работы ультразвукового датчика очень похож на радар, который применяется для измерения скорости движущихся автомобилей. Как радар узнаёт скорость автомобиля? Он измеряет расстояние до движущегося объекта, ждёт заданное небольшое время и повторяет измерение. Разность расстояний - это пройденный путь автомобиля. Разделив пройденный путь на время между двумя измерениями, можно найти скорость, с которой двигался объект измерения.</a:t>
            </a:r>
          </a:p>
          <a:p>
            <a:r>
              <a:rPr lang="ru-RU" dirty="0"/>
              <a:t>Давайте же научим и нашего робота работе радара!</a:t>
            </a:r>
          </a:p>
        </p:txBody>
      </p:sp>
    </p:spTree>
    <p:extLst>
      <p:ext uri="{BB962C8B-B14F-4D97-AF65-F5344CB8AC3E}">
        <p14:creationId xmlns:p14="http://schemas.microsoft.com/office/powerpoint/2010/main" val="375667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55</TotalTime>
  <Words>1228</Words>
  <Application>Microsoft Office PowerPoint</Application>
  <PresentationFormat>Экран (4:3)</PresentationFormat>
  <Paragraphs>49</Paragraphs>
  <Slides>14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14</vt:i4>
      </vt:variant>
    </vt:vector>
  </HeadingPairs>
  <TitlesOfParts>
    <vt:vector size="17" baseType="lpstr">
      <vt:lpstr>Georgia</vt:lpstr>
      <vt:lpstr>Trebuchet MS</vt:lpstr>
      <vt:lpstr>Воздушный поток</vt:lpstr>
      <vt:lpstr>Lego mindstorms EV3</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Робот-полицейский</vt:lpstr>
      <vt:lpstr>Презентация PowerPoint</vt:lpstr>
      <vt:lpstr>Презентация PowerPoint</vt:lpstr>
      <vt:lpstr>Презентация PowerPoint</vt:lpstr>
      <vt:lpstr>Ультразвуковой датчик - режим "Присутствие/слушать"</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Lego mindstorms EV3</dc:title>
  <dc:creator>Deonis</dc:creator>
  <cp:lastModifiedBy>Александр Кожухов</cp:lastModifiedBy>
  <cp:revision>11</cp:revision>
  <dcterms:created xsi:type="dcterms:W3CDTF">2017-01-18T12:33:34Z</dcterms:created>
  <dcterms:modified xsi:type="dcterms:W3CDTF">2022-02-10T05:25:51Z</dcterms:modified>
</cp:coreProperties>
</file>