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9144000" cy="6858000"/>
  <p:defaultTextStyle>
    <a:defPPr>
      <a:defRPr lang="ru-RU"/>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26" autoAdjust="0"/>
    <p:restoredTop sz="94129" autoAdjust="0"/>
  </p:normalViewPr>
  <p:slideViewPr>
    <p:cSldViewPr>
      <p:cViewPr varScale="1">
        <p:scale>
          <a:sx n="67" d="100"/>
          <a:sy n="67" d="100"/>
        </p:scale>
        <p:origin x="-11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6"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7"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29"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0"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1"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2"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3"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4"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5"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6"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7"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8"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39"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40"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grpSp>
        <p:sp>
          <p:nvSpPr>
            <p:cNvPr id="9"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0"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1"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 name="Freeform 23"/>
            <p:cNvSpPr>
              <a:spLocks/>
            </p:cNvSpPr>
            <p:nvPr/>
          </p:nvSpPr>
          <p:spPr bwMode="hidden">
            <a:xfrm>
              <a:off x="5041" y="0"/>
              <a:ext cx="719" cy="845"/>
            </a:xfrm>
            <a:custGeom>
              <a:avLst/>
              <a:gdLst>
                <a:gd name="T0" fmla="*/ 721 w 717"/>
                <a:gd name="T1" fmla="*/ 845 h 845"/>
                <a:gd name="T2" fmla="*/ 721 w 717"/>
                <a:gd name="T3" fmla="*/ 821 h 845"/>
                <a:gd name="T4" fmla="*/ 578 w 717"/>
                <a:gd name="T5" fmla="*/ 605 h 845"/>
                <a:gd name="T6" fmla="*/ 408 w 717"/>
                <a:gd name="T7" fmla="*/ 396 h 845"/>
                <a:gd name="T8" fmla="*/ 223 w 717"/>
                <a:gd name="T9" fmla="*/ 192 h 845"/>
                <a:gd name="T10" fmla="*/ 17 w 717"/>
                <a:gd name="T11" fmla="*/ 0 h 845"/>
                <a:gd name="T12" fmla="*/ 0 w 717"/>
                <a:gd name="T13" fmla="*/ 0 h 845"/>
                <a:gd name="T14" fmla="*/ 211 w 717"/>
                <a:gd name="T15" fmla="*/ 198 h 845"/>
                <a:gd name="T16" fmla="*/ 402 w 717"/>
                <a:gd name="T17" fmla="*/ 408 h 845"/>
                <a:gd name="T18" fmla="*/ 572 w 717"/>
                <a:gd name="T19" fmla="*/ 623 h 845"/>
                <a:gd name="T20" fmla="*/ 721 w 717"/>
                <a:gd name="T21" fmla="*/ 845 h 845"/>
                <a:gd name="T22" fmla="*/ 72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endParaRPr lang="ru-RU"/>
            </a:p>
          </p:txBody>
        </p:sp>
        <p:sp>
          <p:nvSpPr>
            <p:cNvPr id="13" name="Freeform 24"/>
            <p:cNvSpPr>
              <a:spLocks/>
            </p:cNvSpPr>
            <p:nvPr/>
          </p:nvSpPr>
          <p:spPr bwMode="hidden">
            <a:xfrm>
              <a:off x="5352" y="0"/>
              <a:ext cx="408" cy="414"/>
            </a:xfrm>
            <a:custGeom>
              <a:avLst/>
              <a:gdLst>
                <a:gd name="T0" fmla="*/ 409 w 407"/>
                <a:gd name="T1" fmla="*/ 414 h 414"/>
                <a:gd name="T2" fmla="*/ 409 w 407"/>
                <a:gd name="T3" fmla="*/ 396 h 414"/>
                <a:gd name="T4" fmla="*/ 224 w 407"/>
                <a:gd name="T5" fmla="*/ 192 h 414"/>
                <a:gd name="T6" fmla="*/ 12 w 407"/>
                <a:gd name="T7" fmla="*/ 0 h 414"/>
                <a:gd name="T8" fmla="*/ 0 w 407"/>
                <a:gd name="T9" fmla="*/ 0 h 414"/>
                <a:gd name="T10" fmla="*/ 108 w 407"/>
                <a:gd name="T11" fmla="*/ 102 h 414"/>
                <a:gd name="T12" fmla="*/ 218 w 407"/>
                <a:gd name="T13" fmla="*/ 204 h 414"/>
                <a:gd name="T14" fmla="*/ 409 w 407"/>
                <a:gd name="T15" fmla="*/ 414 h 414"/>
                <a:gd name="T16" fmla="*/ 40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endParaRPr lang="ru-RU"/>
            </a:p>
          </p:txBody>
        </p:sp>
        <p:sp>
          <p:nvSpPr>
            <p:cNvPr id="14"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5" name="Freeform 26"/>
            <p:cNvSpPr>
              <a:spLocks/>
            </p:cNvSpPr>
            <p:nvPr/>
          </p:nvSpPr>
          <p:spPr bwMode="hidden">
            <a:xfrm>
              <a:off x="6" y="0"/>
              <a:ext cx="588" cy="599"/>
            </a:xfrm>
            <a:custGeom>
              <a:avLst/>
              <a:gdLst>
                <a:gd name="T0" fmla="*/ 590 w 586"/>
                <a:gd name="T1" fmla="*/ 0 h 599"/>
                <a:gd name="T2" fmla="*/ 572 w 586"/>
                <a:gd name="T3" fmla="*/ 0 h 599"/>
                <a:gd name="T4" fmla="*/ 409 w 586"/>
                <a:gd name="T5" fmla="*/ 132 h 599"/>
                <a:gd name="T6" fmla="*/ 259 w 586"/>
                <a:gd name="T7" fmla="*/ 270 h 599"/>
                <a:gd name="T8" fmla="*/ 120 w 586"/>
                <a:gd name="T9" fmla="*/ 420 h 599"/>
                <a:gd name="T10" fmla="*/ 0 w 586"/>
                <a:gd name="T11" fmla="*/ 575 h 599"/>
                <a:gd name="T12" fmla="*/ 0 w 586"/>
                <a:gd name="T13" fmla="*/ 599 h 599"/>
                <a:gd name="T14" fmla="*/ 120 w 586"/>
                <a:gd name="T15" fmla="*/ 432 h 599"/>
                <a:gd name="T16" fmla="*/ 259 w 586"/>
                <a:gd name="T17" fmla="*/ 282 h 599"/>
                <a:gd name="T18" fmla="*/ 415 w 586"/>
                <a:gd name="T19" fmla="*/ 138 h 599"/>
                <a:gd name="T20" fmla="*/ 590 w 586"/>
                <a:gd name="T21" fmla="*/ 0 h 599"/>
                <a:gd name="T22" fmla="*/ 59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endParaRPr lang="ru-RU"/>
            </a:p>
          </p:txBody>
        </p:sp>
        <p:sp>
          <p:nvSpPr>
            <p:cNvPr id="16" name="Freeform 27"/>
            <p:cNvSpPr>
              <a:spLocks/>
            </p:cNvSpPr>
            <p:nvPr/>
          </p:nvSpPr>
          <p:spPr bwMode="hidden">
            <a:xfrm>
              <a:off x="6" y="0"/>
              <a:ext cx="270" cy="252"/>
            </a:xfrm>
            <a:custGeom>
              <a:avLst/>
              <a:gdLst>
                <a:gd name="T0" fmla="*/ 271 w 269"/>
                <a:gd name="T1" fmla="*/ 0 h 252"/>
                <a:gd name="T2" fmla="*/ 25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1 w 269"/>
                <a:gd name="T15" fmla="*/ 0 h 252"/>
                <a:gd name="T16" fmla="*/ 27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endParaRPr lang="ru-RU"/>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ru-RU"/>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ru-RU"/>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ru-RU"/>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ru-RU"/>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ru-RU"/>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ru-RU"/>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ru-RU"/>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ru-RU"/>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ru-RU"/>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ru-RU"/>
            </a:p>
          </p:txBody>
        </p:sp>
      </p:grpSp>
      <p:sp>
        <p:nvSpPr>
          <p:cNvPr id="125991" name="Rectangle 39"/>
          <p:cNvSpPr>
            <a:spLocks noGrp="1" noChangeArrowheads="1"/>
          </p:cNvSpPr>
          <p:nvPr>
            <p:ph type="ctrTitle" sz="quarter"/>
          </p:nvPr>
        </p:nvSpPr>
        <p:spPr>
          <a:xfrm>
            <a:off x="685800" y="1692275"/>
            <a:ext cx="7772400" cy="1736725"/>
          </a:xfrm>
        </p:spPr>
        <p:txBody>
          <a:bodyPr anchor="b"/>
          <a:lstStyle>
            <a:lvl1pPr>
              <a:defRPr sz="5400"/>
            </a:lvl1pPr>
          </a:lstStyle>
          <a:p>
            <a:pPr lvl="0"/>
            <a:r>
              <a:rPr lang="ru-RU" altLang="ru-RU" noProof="0" smtClean="0"/>
              <a:t>Образец заголовка</a:t>
            </a:r>
          </a:p>
        </p:txBody>
      </p:sp>
      <p:sp>
        <p:nvSpPr>
          <p:cNvPr id="125992"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ru-RU" altLang="ru-RU" noProof="0" smtClean="0"/>
              <a:t>Образец подзаголовка</a:t>
            </a:r>
          </a:p>
        </p:txBody>
      </p:sp>
      <p:sp>
        <p:nvSpPr>
          <p:cNvPr id="41" name="Rectangle 41"/>
          <p:cNvSpPr>
            <a:spLocks noGrp="1" noChangeArrowheads="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pPr>
              <a:defRPr/>
            </a:pPr>
            <a:endParaRPr lang="ru-RU" altLang="ru-RU"/>
          </a:p>
        </p:txBody>
      </p:sp>
      <p:sp>
        <p:nvSpPr>
          <p:cNvPr id="42" name="Rectangle 42"/>
          <p:cNvSpPr>
            <a:spLocks noGrp="1" noChangeArrowheads="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pPr>
              <a:defRPr/>
            </a:pPr>
            <a:endParaRPr lang="ru-RU" altLang="ru-RU"/>
          </a:p>
        </p:txBody>
      </p:sp>
      <p:sp>
        <p:nvSpPr>
          <p:cNvPr id="43" name="Rectangle 43"/>
          <p:cNvSpPr>
            <a:spLocks noGrp="1" noChangeArrowheads="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a:lvl1pPr>
          </a:lstStyle>
          <a:p>
            <a:fld id="{76C7EC83-4136-4A42-B36E-BEAE434C8145}" type="slidenum">
              <a:rPr lang="ru-RU" altLang="ru-RU"/>
              <a:pPr/>
              <a:t>‹#›</a:t>
            </a:fld>
            <a:endParaRPr lang="ru-RU" altLang="ru-RU"/>
          </a:p>
        </p:txBody>
      </p:sp>
    </p:spTree>
  </p:cSld>
  <p:clrMapOvr>
    <a:masterClrMapping/>
  </p:clrMapOvr>
  <p:transition advClick="0" advTm="15000">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C9EE9B6E-27B5-40E1-BBE2-54F8B96C83F7}" type="slidenum">
              <a:rPr lang="ru-RU" altLang="ru-RU"/>
              <a:pPr/>
              <a:t>‹#›</a:t>
            </a:fld>
            <a:endParaRPr lang="ru-RU" altLang="ru-RU"/>
          </a:p>
        </p:txBody>
      </p:sp>
    </p:spTree>
  </p:cSld>
  <p:clrMapOvr>
    <a:masterClrMapping/>
  </p:clrMapOvr>
  <p:transition advClick="0" advTm="15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FF5717B2-61C2-4999-BE0D-B1AAB58FBCE2}" type="slidenum">
              <a:rPr lang="ru-RU" altLang="ru-RU"/>
              <a:pPr/>
              <a:t>‹#›</a:t>
            </a:fld>
            <a:endParaRPr lang="ru-RU" altLang="ru-RU"/>
          </a:p>
        </p:txBody>
      </p:sp>
    </p:spTree>
  </p:cSld>
  <p:clrMapOvr>
    <a:masterClrMapping/>
  </p:clrMapOvr>
  <p:transition advClick="0" advTm="15000">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Место для изображения из Интернета 2"/>
          <p:cNvSpPr>
            <a:spLocks noGrp="1"/>
          </p:cNvSpPr>
          <p:nvPr>
            <p:ph type="clipArt" sz="half" idx="1"/>
          </p:nvPr>
        </p:nvSpPr>
        <p:spPr>
          <a:xfrm>
            <a:off x="457200" y="1600200"/>
            <a:ext cx="4038600" cy="4530725"/>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E3E923D3-F864-4270-83CE-07DE55E4A28E}" type="slidenum">
              <a:rPr lang="ru-RU" altLang="ru-RU"/>
              <a:pPr/>
              <a:t>‹#›</a:t>
            </a:fld>
            <a:endParaRPr lang="ru-RU" altLang="ru-RU"/>
          </a:p>
        </p:txBody>
      </p:sp>
    </p:spTree>
  </p:cSld>
  <p:clrMapOvr>
    <a:masterClrMapping/>
  </p:clrMapOvr>
  <p:transition advClick="0" advTm="15000">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7813"/>
            <a:ext cx="8229600" cy="58531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42"/>
          <p:cNvSpPr>
            <a:spLocks noGrp="1" noChangeArrowheads="1"/>
          </p:cNvSpPr>
          <p:nvPr>
            <p:ph type="sldNum" sz="quarter" idx="12"/>
          </p:nvPr>
        </p:nvSpPr>
        <p:spPr>
          <a:ln/>
        </p:spPr>
        <p:txBody>
          <a:bodyPr/>
          <a:lstStyle>
            <a:lvl1pPr>
              <a:defRPr/>
            </a:lvl1pPr>
          </a:lstStyle>
          <a:p>
            <a:fld id="{145BC6B6-7DAB-4017-9821-6E8693A5A2A2}" type="slidenum">
              <a:rPr lang="ru-RU" altLang="ru-RU"/>
              <a:pPr/>
              <a:t>‹#›</a:t>
            </a:fld>
            <a:endParaRPr lang="ru-RU" altLang="ru-RU"/>
          </a:p>
        </p:txBody>
      </p:sp>
    </p:spTree>
  </p:cSld>
  <p:clrMapOvr>
    <a:masterClrMapping/>
  </p:clrMapOvr>
  <p:transition advClick="0" advTm="15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6383DB64-126C-46E0-9E3F-282BFC169AEF}" type="slidenum">
              <a:rPr lang="ru-RU" altLang="ru-RU"/>
              <a:pPr/>
              <a:t>‹#›</a:t>
            </a:fld>
            <a:endParaRPr lang="ru-RU" altLang="ru-RU"/>
          </a:p>
        </p:txBody>
      </p:sp>
    </p:spTree>
  </p:cSld>
  <p:clrMapOvr>
    <a:masterClrMapping/>
  </p:clrMapOvr>
  <p:transition advClick="0" advTm="15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4F8DB0DF-D70E-4E8C-B8E1-4C9AC0AE7E88}" type="slidenum">
              <a:rPr lang="ru-RU" altLang="ru-RU"/>
              <a:pPr/>
              <a:t>‹#›</a:t>
            </a:fld>
            <a:endParaRPr lang="ru-RU" altLang="ru-RU"/>
          </a:p>
        </p:txBody>
      </p:sp>
    </p:spTree>
  </p:cSld>
  <p:clrMapOvr>
    <a:masterClrMapping/>
  </p:clrMapOvr>
  <p:transition advClick="0" advTm="15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65B80205-5C5E-42A4-93B9-A667B53A1C91}" type="slidenum">
              <a:rPr lang="ru-RU" altLang="ru-RU"/>
              <a:pPr/>
              <a:t>‹#›</a:t>
            </a:fld>
            <a:endParaRPr lang="ru-RU" altLang="ru-RU"/>
          </a:p>
        </p:txBody>
      </p:sp>
    </p:spTree>
  </p:cSld>
  <p:clrMapOvr>
    <a:masterClrMapping/>
  </p:clrMapOvr>
  <p:transition advClick="0" advTm="15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42"/>
          <p:cNvSpPr>
            <a:spLocks noGrp="1" noChangeArrowheads="1"/>
          </p:cNvSpPr>
          <p:nvPr>
            <p:ph type="sldNum" sz="quarter" idx="12"/>
          </p:nvPr>
        </p:nvSpPr>
        <p:spPr>
          <a:ln/>
        </p:spPr>
        <p:txBody>
          <a:bodyPr/>
          <a:lstStyle>
            <a:lvl1pPr>
              <a:defRPr/>
            </a:lvl1pPr>
          </a:lstStyle>
          <a:p>
            <a:fld id="{030035FF-A399-4EE2-A68F-BBA9587E9415}" type="slidenum">
              <a:rPr lang="ru-RU" altLang="ru-RU"/>
              <a:pPr/>
              <a:t>‹#›</a:t>
            </a:fld>
            <a:endParaRPr lang="ru-RU" altLang="ru-RU"/>
          </a:p>
        </p:txBody>
      </p:sp>
    </p:spTree>
  </p:cSld>
  <p:clrMapOvr>
    <a:masterClrMapping/>
  </p:clrMapOvr>
  <p:transition advClick="0" advTm="15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42"/>
          <p:cNvSpPr>
            <a:spLocks noGrp="1" noChangeArrowheads="1"/>
          </p:cNvSpPr>
          <p:nvPr>
            <p:ph type="sldNum" sz="quarter" idx="12"/>
          </p:nvPr>
        </p:nvSpPr>
        <p:spPr>
          <a:ln/>
        </p:spPr>
        <p:txBody>
          <a:bodyPr/>
          <a:lstStyle>
            <a:lvl1pPr>
              <a:defRPr/>
            </a:lvl1pPr>
          </a:lstStyle>
          <a:p>
            <a:fld id="{233F6CFB-50FC-4DF2-ADDA-25D8E816A11C}" type="slidenum">
              <a:rPr lang="ru-RU" altLang="ru-RU"/>
              <a:pPr/>
              <a:t>‹#›</a:t>
            </a:fld>
            <a:endParaRPr lang="ru-RU" altLang="ru-RU"/>
          </a:p>
        </p:txBody>
      </p:sp>
    </p:spTree>
  </p:cSld>
  <p:clrMapOvr>
    <a:masterClrMapping/>
  </p:clrMapOvr>
  <p:transition advClick="0" advTm="15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42"/>
          <p:cNvSpPr>
            <a:spLocks noGrp="1" noChangeArrowheads="1"/>
          </p:cNvSpPr>
          <p:nvPr>
            <p:ph type="sldNum" sz="quarter" idx="12"/>
          </p:nvPr>
        </p:nvSpPr>
        <p:spPr>
          <a:ln/>
        </p:spPr>
        <p:txBody>
          <a:bodyPr/>
          <a:lstStyle>
            <a:lvl1pPr>
              <a:defRPr/>
            </a:lvl1pPr>
          </a:lstStyle>
          <a:p>
            <a:fld id="{9788E30C-3E61-4398-94D6-4786229ECEE9}" type="slidenum">
              <a:rPr lang="ru-RU" altLang="ru-RU"/>
              <a:pPr/>
              <a:t>‹#›</a:t>
            </a:fld>
            <a:endParaRPr lang="ru-RU" altLang="ru-RU"/>
          </a:p>
        </p:txBody>
      </p:sp>
    </p:spTree>
  </p:cSld>
  <p:clrMapOvr>
    <a:masterClrMapping/>
  </p:clrMapOvr>
  <p:transition advClick="0" advTm="15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D40E9AEB-F565-4F67-945E-CE9C66A6BD52}" type="slidenum">
              <a:rPr lang="ru-RU" altLang="ru-RU"/>
              <a:pPr/>
              <a:t>‹#›</a:t>
            </a:fld>
            <a:endParaRPr lang="ru-RU" altLang="ru-RU"/>
          </a:p>
        </p:txBody>
      </p:sp>
    </p:spTree>
  </p:cSld>
  <p:clrMapOvr>
    <a:masterClrMapping/>
  </p:clrMapOvr>
  <p:transition advClick="0" advTm="15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E9759ACB-6995-4C34-95C7-0EDA7D2DED82}" type="slidenum">
              <a:rPr lang="ru-RU" altLang="ru-RU"/>
              <a:pPr/>
              <a:t>‹#›</a:t>
            </a:fld>
            <a:endParaRPr lang="ru-RU" altLang="ru-RU"/>
          </a:p>
        </p:txBody>
      </p:sp>
    </p:spTree>
  </p:cSld>
  <p:clrMapOvr>
    <a:masterClrMapping/>
  </p:clrMapOvr>
  <p:transition advClick="0" advTm="15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124931"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2"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3"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grpSp>
          <p:nvGrpSpPr>
            <p:cNvPr id="1035" name="Group 6"/>
            <p:cNvGrpSpPr>
              <a:grpSpLocks/>
            </p:cNvGrpSpPr>
            <p:nvPr/>
          </p:nvGrpSpPr>
          <p:grpSpPr bwMode="auto">
            <a:xfrm>
              <a:off x="288" y="0"/>
              <a:ext cx="5098" cy="4316"/>
              <a:chOff x="288" y="0"/>
              <a:chExt cx="5098" cy="4316"/>
            </a:xfrm>
          </p:grpSpPr>
          <p:sp>
            <p:nvSpPr>
              <p:cNvPr id="124935"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6"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7"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8"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39"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0"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1"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2"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3"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4"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5"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6"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7"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grpSp>
        <p:sp>
          <p:nvSpPr>
            <p:cNvPr id="124948"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49"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24950"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039" name="Freeform 23"/>
            <p:cNvSpPr>
              <a:spLocks/>
            </p:cNvSpPr>
            <p:nvPr/>
          </p:nvSpPr>
          <p:spPr bwMode="hidden">
            <a:xfrm>
              <a:off x="5041" y="0"/>
              <a:ext cx="719" cy="845"/>
            </a:xfrm>
            <a:custGeom>
              <a:avLst/>
              <a:gdLst>
                <a:gd name="T0" fmla="*/ 721 w 717"/>
                <a:gd name="T1" fmla="*/ 845 h 845"/>
                <a:gd name="T2" fmla="*/ 721 w 717"/>
                <a:gd name="T3" fmla="*/ 821 h 845"/>
                <a:gd name="T4" fmla="*/ 578 w 717"/>
                <a:gd name="T5" fmla="*/ 605 h 845"/>
                <a:gd name="T6" fmla="*/ 408 w 717"/>
                <a:gd name="T7" fmla="*/ 396 h 845"/>
                <a:gd name="T8" fmla="*/ 223 w 717"/>
                <a:gd name="T9" fmla="*/ 192 h 845"/>
                <a:gd name="T10" fmla="*/ 17 w 717"/>
                <a:gd name="T11" fmla="*/ 0 h 845"/>
                <a:gd name="T12" fmla="*/ 0 w 717"/>
                <a:gd name="T13" fmla="*/ 0 h 845"/>
                <a:gd name="T14" fmla="*/ 211 w 717"/>
                <a:gd name="T15" fmla="*/ 198 h 845"/>
                <a:gd name="T16" fmla="*/ 402 w 717"/>
                <a:gd name="T17" fmla="*/ 408 h 845"/>
                <a:gd name="T18" fmla="*/ 572 w 717"/>
                <a:gd name="T19" fmla="*/ 623 h 845"/>
                <a:gd name="T20" fmla="*/ 721 w 717"/>
                <a:gd name="T21" fmla="*/ 845 h 845"/>
                <a:gd name="T22" fmla="*/ 721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endParaRPr lang="ru-RU"/>
            </a:p>
          </p:txBody>
        </p:sp>
        <p:sp>
          <p:nvSpPr>
            <p:cNvPr id="1040" name="Freeform 24"/>
            <p:cNvSpPr>
              <a:spLocks/>
            </p:cNvSpPr>
            <p:nvPr/>
          </p:nvSpPr>
          <p:spPr bwMode="hidden">
            <a:xfrm>
              <a:off x="5352" y="0"/>
              <a:ext cx="408" cy="414"/>
            </a:xfrm>
            <a:custGeom>
              <a:avLst/>
              <a:gdLst>
                <a:gd name="T0" fmla="*/ 409 w 407"/>
                <a:gd name="T1" fmla="*/ 414 h 414"/>
                <a:gd name="T2" fmla="*/ 409 w 407"/>
                <a:gd name="T3" fmla="*/ 396 h 414"/>
                <a:gd name="T4" fmla="*/ 224 w 407"/>
                <a:gd name="T5" fmla="*/ 192 h 414"/>
                <a:gd name="T6" fmla="*/ 12 w 407"/>
                <a:gd name="T7" fmla="*/ 0 h 414"/>
                <a:gd name="T8" fmla="*/ 0 w 407"/>
                <a:gd name="T9" fmla="*/ 0 h 414"/>
                <a:gd name="T10" fmla="*/ 108 w 407"/>
                <a:gd name="T11" fmla="*/ 102 h 414"/>
                <a:gd name="T12" fmla="*/ 218 w 407"/>
                <a:gd name="T13" fmla="*/ 204 h 414"/>
                <a:gd name="T14" fmla="*/ 409 w 407"/>
                <a:gd name="T15" fmla="*/ 414 h 414"/>
                <a:gd name="T16" fmla="*/ 409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endParaRPr lang="ru-RU"/>
            </a:p>
          </p:txBody>
        </p:sp>
        <p:sp>
          <p:nvSpPr>
            <p:cNvPr id="124953"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defRPr/>
              </a:pPr>
              <a:endParaRPr lang="ru-RU"/>
            </a:p>
          </p:txBody>
        </p:sp>
        <p:sp>
          <p:nvSpPr>
            <p:cNvPr id="1042" name="Freeform 26"/>
            <p:cNvSpPr>
              <a:spLocks/>
            </p:cNvSpPr>
            <p:nvPr/>
          </p:nvSpPr>
          <p:spPr bwMode="hidden">
            <a:xfrm>
              <a:off x="6" y="0"/>
              <a:ext cx="588" cy="599"/>
            </a:xfrm>
            <a:custGeom>
              <a:avLst/>
              <a:gdLst>
                <a:gd name="T0" fmla="*/ 590 w 586"/>
                <a:gd name="T1" fmla="*/ 0 h 599"/>
                <a:gd name="T2" fmla="*/ 572 w 586"/>
                <a:gd name="T3" fmla="*/ 0 h 599"/>
                <a:gd name="T4" fmla="*/ 409 w 586"/>
                <a:gd name="T5" fmla="*/ 132 h 599"/>
                <a:gd name="T6" fmla="*/ 259 w 586"/>
                <a:gd name="T7" fmla="*/ 270 h 599"/>
                <a:gd name="T8" fmla="*/ 120 w 586"/>
                <a:gd name="T9" fmla="*/ 420 h 599"/>
                <a:gd name="T10" fmla="*/ 0 w 586"/>
                <a:gd name="T11" fmla="*/ 575 h 599"/>
                <a:gd name="T12" fmla="*/ 0 w 586"/>
                <a:gd name="T13" fmla="*/ 599 h 599"/>
                <a:gd name="T14" fmla="*/ 120 w 586"/>
                <a:gd name="T15" fmla="*/ 432 h 599"/>
                <a:gd name="T16" fmla="*/ 259 w 586"/>
                <a:gd name="T17" fmla="*/ 282 h 599"/>
                <a:gd name="T18" fmla="*/ 415 w 586"/>
                <a:gd name="T19" fmla="*/ 138 h 599"/>
                <a:gd name="T20" fmla="*/ 590 w 586"/>
                <a:gd name="T21" fmla="*/ 0 h 599"/>
                <a:gd name="T22" fmla="*/ 590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endParaRPr lang="ru-RU"/>
            </a:p>
          </p:txBody>
        </p:sp>
        <p:sp>
          <p:nvSpPr>
            <p:cNvPr id="1043" name="Freeform 27"/>
            <p:cNvSpPr>
              <a:spLocks/>
            </p:cNvSpPr>
            <p:nvPr/>
          </p:nvSpPr>
          <p:spPr bwMode="hidden">
            <a:xfrm>
              <a:off x="6" y="0"/>
              <a:ext cx="270" cy="252"/>
            </a:xfrm>
            <a:custGeom>
              <a:avLst/>
              <a:gdLst>
                <a:gd name="T0" fmla="*/ 271 w 269"/>
                <a:gd name="T1" fmla="*/ 0 h 252"/>
                <a:gd name="T2" fmla="*/ 253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1 w 269"/>
                <a:gd name="T15" fmla="*/ 0 h 252"/>
                <a:gd name="T16" fmla="*/ 271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endParaRPr lang="ru-RU"/>
            </a:p>
          </p:txBody>
        </p:sp>
        <p:sp>
          <p:nvSpPr>
            <p:cNvPr id="104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ru-RU"/>
            </a:p>
          </p:txBody>
        </p:sp>
        <p:sp>
          <p:nvSpPr>
            <p:cNvPr id="104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ru-RU"/>
            </a:p>
          </p:txBody>
        </p:sp>
        <p:sp>
          <p:nvSpPr>
            <p:cNvPr id="104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ru-RU"/>
            </a:p>
          </p:txBody>
        </p:sp>
        <p:grpSp>
          <p:nvGrpSpPr>
            <p:cNvPr id="1047" name="Group 31"/>
            <p:cNvGrpSpPr>
              <a:grpSpLocks/>
            </p:cNvGrpSpPr>
            <p:nvPr/>
          </p:nvGrpSpPr>
          <p:grpSpPr bwMode="auto">
            <a:xfrm>
              <a:off x="1" y="392"/>
              <a:ext cx="5758" cy="1571"/>
              <a:chOff x="1" y="392"/>
              <a:chExt cx="5758" cy="1571"/>
            </a:xfrm>
          </p:grpSpPr>
          <p:sp>
            <p:nvSpPr>
              <p:cNvPr id="1050"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ru-RU"/>
              </a:p>
            </p:txBody>
          </p:sp>
          <p:sp>
            <p:nvSpPr>
              <p:cNvPr id="1051"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ru-RU"/>
              </a:p>
            </p:txBody>
          </p:sp>
          <p:sp>
            <p:nvSpPr>
              <p:cNvPr id="1052"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ru-RU"/>
              </a:p>
            </p:txBody>
          </p:sp>
          <p:sp>
            <p:nvSpPr>
              <p:cNvPr id="1053"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ru-RU"/>
              </a:p>
            </p:txBody>
          </p:sp>
          <p:sp>
            <p:nvSpPr>
              <p:cNvPr id="1054"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ru-RU"/>
              </a:p>
            </p:txBody>
          </p:sp>
        </p:grpSp>
        <p:sp>
          <p:nvSpPr>
            <p:cNvPr id="1048"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ru-RU"/>
            </a:p>
          </p:txBody>
        </p:sp>
        <p:sp>
          <p:nvSpPr>
            <p:cNvPr id="1049"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ru-RU"/>
            </a:p>
          </p:txBody>
        </p:sp>
      </p:grpSp>
      <p:sp>
        <p:nvSpPr>
          <p:cNvPr id="124967" name="Rectangle 39"/>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ru-RU" altLang="ru-RU" smtClean="0"/>
              <a:t>Образец заголовка</a:t>
            </a:r>
          </a:p>
        </p:txBody>
      </p:sp>
      <p:sp>
        <p:nvSpPr>
          <p:cNvPr id="124968" name="Rectangle 40"/>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ru-RU" altLang="ru-RU"/>
          </a:p>
        </p:txBody>
      </p:sp>
      <p:sp>
        <p:nvSpPr>
          <p:cNvPr id="124969" name="Rectangle 4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endParaRPr lang="ru-RU" altLang="ru-RU"/>
          </a:p>
        </p:txBody>
      </p:sp>
      <p:sp>
        <p:nvSpPr>
          <p:cNvPr id="124970" name="Rectangle 42"/>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627BAFF2-093B-4FFF-9D41-20DF2189A565}" type="slidenum">
              <a:rPr lang="ru-RU" altLang="ru-RU"/>
              <a:pPr/>
              <a:t>‹#›</a:t>
            </a:fld>
            <a:endParaRPr lang="ru-RU" altLang="ru-RU"/>
          </a:p>
        </p:txBody>
      </p:sp>
      <p:sp>
        <p:nvSpPr>
          <p:cNvPr id="124971"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Tree>
  </p:cSld>
  <p:clrMap bg1="dk2" tx1="lt1" bg2="dk1" tx2="lt2" accent1="accent1" accent2="accent2" accent3="accent3" accent4="accent4" accent5="accent5" accent6="accent6" hlink="hlink" folHlink="folHlink"/>
  <p:sldLayoutIdLst>
    <p:sldLayoutId id="2147483750"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Lst>
  <p:transition advClick="0" advTm="15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24967"/>
                                        </p:tgtEl>
                                        <p:attrNameLst>
                                          <p:attrName>style.visibility</p:attrName>
                                        </p:attrNameLst>
                                      </p:cBhvr>
                                      <p:to>
                                        <p:strVal val="visible"/>
                                      </p:to>
                                    </p:set>
                                    <p:animEffect transition="in" filter="fade">
                                      <p:cBhvr>
                                        <p:cTn id="7" dur="1000"/>
                                        <p:tgtEl>
                                          <p:spTgt spid="124967"/>
                                        </p:tgtEl>
                                      </p:cBhvr>
                                    </p:animEffect>
                                    <p:anim calcmode="lin" valueType="num">
                                      <p:cBhvr>
                                        <p:cTn id="8" dur="1000" fill="hold"/>
                                        <p:tgtEl>
                                          <p:spTgt spid="124967"/>
                                        </p:tgtEl>
                                        <p:attrNameLst>
                                          <p:attrName>ppt_x</p:attrName>
                                        </p:attrNameLst>
                                      </p:cBhvr>
                                      <p:tavLst>
                                        <p:tav tm="0">
                                          <p:val>
                                            <p:strVal val="#ppt_x"/>
                                          </p:val>
                                        </p:tav>
                                        <p:tav tm="100000">
                                          <p:val>
                                            <p:strVal val="#ppt_x"/>
                                          </p:val>
                                        </p:tav>
                                      </p:tavLst>
                                    </p:anim>
                                    <p:anim calcmode="lin" valueType="num">
                                      <p:cBhvr>
                                        <p:cTn id="9" dur="898" decel="100000" fill="hold"/>
                                        <p:tgtEl>
                                          <p:spTgt spid="124967"/>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24967"/>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24971">
                                            <p:txEl>
                                              <p:pRg st="0" end="0"/>
                                            </p:txEl>
                                          </p:spTgt>
                                        </p:tgtEl>
                                        <p:attrNameLst>
                                          <p:attrName>style.visibility</p:attrName>
                                        </p:attrNameLst>
                                      </p:cBhvr>
                                      <p:to>
                                        <p:strVal val="visible"/>
                                      </p:to>
                                    </p:set>
                                    <p:animEffect transition="in" filter="fade">
                                      <p:cBhvr>
                                        <p:cTn id="15" dur="1000"/>
                                        <p:tgtEl>
                                          <p:spTgt spid="124971">
                                            <p:txEl>
                                              <p:pRg st="0" end="0"/>
                                            </p:txEl>
                                          </p:spTgt>
                                        </p:tgtEl>
                                      </p:cBhvr>
                                    </p:animEffect>
                                    <p:anim calcmode="lin" valueType="num">
                                      <p:cBhvr>
                                        <p:cTn id="16" dur="1000" fill="hold"/>
                                        <p:tgtEl>
                                          <p:spTgt spid="124971">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2497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24971">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124971">
                                            <p:txEl>
                                              <p:pRg st="1" end="1"/>
                                            </p:txEl>
                                          </p:spTgt>
                                        </p:tgtEl>
                                        <p:attrNameLst>
                                          <p:attrName>style.visibility</p:attrName>
                                        </p:attrNameLst>
                                      </p:cBhvr>
                                      <p:to>
                                        <p:strVal val="visible"/>
                                      </p:to>
                                    </p:set>
                                    <p:animEffect transition="in" filter="fade">
                                      <p:cBhvr>
                                        <p:cTn id="21" dur="1000"/>
                                        <p:tgtEl>
                                          <p:spTgt spid="124971">
                                            <p:txEl>
                                              <p:pRg st="1" end="1"/>
                                            </p:txEl>
                                          </p:spTgt>
                                        </p:tgtEl>
                                      </p:cBhvr>
                                    </p:animEffect>
                                    <p:anim calcmode="lin" valueType="num">
                                      <p:cBhvr>
                                        <p:cTn id="22" dur="1000" fill="hold"/>
                                        <p:tgtEl>
                                          <p:spTgt spid="124971">
                                            <p:txEl>
                                              <p:pRg st="1" end="1"/>
                                            </p:txEl>
                                          </p:spTgt>
                                        </p:tgtEl>
                                        <p:attrNameLst>
                                          <p:attrName>ppt_x</p:attrName>
                                        </p:attrNameLst>
                                      </p:cBhvr>
                                      <p:tavLst>
                                        <p:tav tm="0">
                                          <p:val>
                                            <p:strVal val="#ppt_x"/>
                                          </p:val>
                                        </p:tav>
                                        <p:tav tm="100000">
                                          <p:val>
                                            <p:strVal val="#ppt_x"/>
                                          </p:val>
                                        </p:tav>
                                      </p:tavLst>
                                    </p:anim>
                                    <p:anim calcmode="lin" valueType="num">
                                      <p:cBhvr>
                                        <p:cTn id="23" dur="898" decel="100000" fill="hold"/>
                                        <p:tgtEl>
                                          <p:spTgt spid="124971">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898"/>
                                          </p:stCondLst>
                                        </p:cTn>
                                        <p:tgtEl>
                                          <p:spTgt spid="124971">
                                            <p:txEl>
                                              <p:pRg st="1" end="1"/>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24971">
                                            <p:txEl>
                                              <p:pRg st="2" end="2"/>
                                            </p:txEl>
                                          </p:spTgt>
                                        </p:tgtEl>
                                        <p:attrNameLst>
                                          <p:attrName>style.visibility</p:attrName>
                                        </p:attrNameLst>
                                      </p:cBhvr>
                                      <p:to>
                                        <p:strVal val="visible"/>
                                      </p:to>
                                    </p:set>
                                    <p:animEffect transition="in" filter="fade">
                                      <p:cBhvr>
                                        <p:cTn id="27" dur="1000"/>
                                        <p:tgtEl>
                                          <p:spTgt spid="124971">
                                            <p:txEl>
                                              <p:pRg st="2" end="2"/>
                                            </p:txEl>
                                          </p:spTgt>
                                        </p:tgtEl>
                                      </p:cBhvr>
                                    </p:animEffect>
                                    <p:anim calcmode="lin" valueType="num">
                                      <p:cBhvr>
                                        <p:cTn id="28" dur="1000" fill="hold"/>
                                        <p:tgtEl>
                                          <p:spTgt spid="124971">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124971">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124971">
                                            <p:txEl>
                                              <p:pRg st="2" end="2"/>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124971">
                                            <p:txEl>
                                              <p:pRg st="3" end="3"/>
                                            </p:txEl>
                                          </p:spTgt>
                                        </p:tgtEl>
                                        <p:attrNameLst>
                                          <p:attrName>style.visibility</p:attrName>
                                        </p:attrNameLst>
                                      </p:cBhvr>
                                      <p:to>
                                        <p:strVal val="visible"/>
                                      </p:to>
                                    </p:set>
                                    <p:animEffect transition="in" filter="fade">
                                      <p:cBhvr>
                                        <p:cTn id="33" dur="1000"/>
                                        <p:tgtEl>
                                          <p:spTgt spid="124971">
                                            <p:txEl>
                                              <p:pRg st="3" end="3"/>
                                            </p:txEl>
                                          </p:spTgt>
                                        </p:tgtEl>
                                      </p:cBhvr>
                                    </p:animEffect>
                                    <p:anim calcmode="lin" valueType="num">
                                      <p:cBhvr>
                                        <p:cTn id="34" dur="1000" fill="hold"/>
                                        <p:tgtEl>
                                          <p:spTgt spid="124971">
                                            <p:txEl>
                                              <p:pRg st="3" end="3"/>
                                            </p:txEl>
                                          </p:spTgt>
                                        </p:tgtEl>
                                        <p:attrNameLst>
                                          <p:attrName>ppt_x</p:attrName>
                                        </p:attrNameLst>
                                      </p:cBhvr>
                                      <p:tavLst>
                                        <p:tav tm="0">
                                          <p:val>
                                            <p:strVal val="#ppt_x"/>
                                          </p:val>
                                        </p:tav>
                                        <p:tav tm="100000">
                                          <p:val>
                                            <p:strVal val="#ppt_x"/>
                                          </p:val>
                                        </p:tav>
                                      </p:tavLst>
                                    </p:anim>
                                    <p:anim calcmode="lin" valueType="num">
                                      <p:cBhvr>
                                        <p:cTn id="35" dur="898" decel="100000" fill="hold"/>
                                        <p:tgtEl>
                                          <p:spTgt spid="124971">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898"/>
                                          </p:stCondLst>
                                        </p:cTn>
                                        <p:tgtEl>
                                          <p:spTgt spid="124971">
                                            <p:txEl>
                                              <p:pRg st="3" end="3"/>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124971">
                                            <p:txEl>
                                              <p:pRg st="4" end="4"/>
                                            </p:txEl>
                                          </p:spTgt>
                                        </p:tgtEl>
                                        <p:attrNameLst>
                                          <p:attrName>style.visibility</p:attrName>
                                        </p:attrNameLst>
                                      </p:cBhvr>
                                      <p:to>
                                        <p:strVal val="visible"/>
                                      </p:to>
                                    </p:set>
                                    <p:animEffect transition="in" filter="fade">
                                      <p:cBhvr>
                                        <p:cTn id="39" dur="1000"/>
                                        <p:tgtEl>
                                          <p:spTgt spid="124971">
                                            <p:txEl>
                                              <p:pRg st="4" end="4"/>
                                            </p:txEl>
                                          </p:spTgt>
                                        </p:tgtEl>
                                      </p:cBhvr>
                                    </p:animEffect>
                                    <p:anim calcmode="lin" valueType="num">
                                      <p:cBhvr>
                                        <p:cTn id="40" dur="1000" fill="hold"/>
                                        <p:tgtEl>
                                          <p:spTgt spid="124971">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24971">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24971">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67" grpId="0"/>
      <p:bldP spid="124971" grpId="0" build="p">
        <p:tmplLst>
          <p:tmpl lvl="1">
            <p:tnLst>
              <p:par>
                <p:cTn presetID="37" presetClass="entr" presetSubtype="0" fill="hold" nodeType="clickEffect">
                  <p:stCondLst>
                    <p:cond delay="0"/>
                  </p:stCondLst>
                  <p:childTnLst>
                    <p:set>
                      <p:cBhvr>
                        <p:cTn dur="1" fill="hold">
                          <p:stCondLst>
                            <p:cond delay="0"/>
                          </p:stCondLst>
                        </p:cTn>
                        <p:tgtEl>
                          <p:spTgt spid="124971"/>
                        </p:tgtEl>
                        <p:attrNameLst>
                          <p:attrName>style.visibility</p:attrName>
                        </p:attrNameLst>
                      </p:cBhvr>
                      <p:to>
                        <p:strVal val="visible"/>
                      </p:to>
                    </p:set>
                    <p:animEffect transition="in" filter="fade">
                      <p:cBhvr>
                        <p:cTn dur="1000"/>
                        <p:tgtEl>
                          <p:spTgt spid="124971"/>
                        </p:tgtEl>
                      </p:cBhvr>
                    </p:animEffect>
                    <p:anim calcmode="lin" valueType="num">
                      <p:cBhvr>
                        <p:cTn dur="1000" fill="hold"/>
                        <p:tgtEl>
                          <p:spTgt spid="124971"/>
                        </p:tgtEl>
                        <p:attrNameLst>
                          <p:attrName>ppt_x</p:attrName>
                        </p:attrNameLst>
                      </p:cBhvr>
                      <p:tavLst>
                        <p:tav tm="0">
                          <p:val>
                            <p:strVal val="#ppt_x"/>
                          </p:val>
                        </p:tav>
                        <p:tav tm="100000">
                          <p:val>
                            <p:strVal val="#ppt_x"/>
                          </p:val>
                        </p:tav>
                      </p:tavLst>
                    </p:anim>
                    <p:anim calcmode="lin" valueType="num">
                      <p:cBhvr>
                        <p:cTn dur="898" decel="100000" fill="hold"/>
                        <p:tgtEl>
                          <p:spTgt spid="124971"/>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24971"/>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124971"/>
                        </p:tgtEl>
                        <p:attrNameLst>
                          <p:attrName>style.visibility</p:attrName>
                        </p:attrNameLst>
                      </p:cBhvr>
                      <p:to>
                        <p:strVal val="visible"/>
                      </p:to>
                    </p:set>
                    <p:animEffect transition="in" filter="fade">
                      <p:cBhvr>
                        <p:cTn dur="1000"/>
                        <p:tgtEl>
                          <p:spTgt spid="124971"/>
                        </p:tgtEl>
                      </p:cBhvr>
                    </p:animEffect>
                    <p:anim calcmode="lin" valueType="num">
                      <p:cBhvr>
                        <p:cTn dur="1000" fill="hold"/>
                        <p:tgtEl>
                          <p:spTgt spid="124971"/>
                        </p:tgtEl>
                        <p:attrNameLst>
                          <p:attrName>ppt_x</p:attrName>
                        </p:attrNameLst>
                      </p:cBhvr>
                      <p:tavLst>
                        <p:tav tm="0">
                          <p:val>
                            <p:strVal val="#ppt_x"/>
                          </p:val>
                        </p:tav>
                        <p:tav tm="100000">
                          <p:val>
                            <p:strVal val="#ppt_x"/>
                          </p:val>
                        </p:tav>
                      </p:tavLst>
                    </p:anim>
                    <p:anim calcmode="lin" valueType="num">
                      <p:cBhvr>
                        <p:cTn dur="898" decel="100000" fill="hold"/>
                        <p:tgtEl>
                          <p:spTgt spid="124971"/>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24971"/>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124971"/>
                        </p:tgtEl>
                        <p:attrNameLst>
                          <p:attrName>style.visibility</p:attrName>
                        </p:attrNameLst>
                      </p:cBhvr>
                      <p:to>
                        <p:strVal val="visible"/>
                      </p:to>
                    </p:set>
                    <p:animEffect transition="in" filter="fade">
                      <p:cBhvr>
                        <p:cTn dur="1000"/>
                        <p:tgtEl>
                          <p:spTgt spid="124971"/>
                        </p:tgtEl>
                      </p:cBhvr>
                    </p:animEffect>
                    <p:anim calcmode="lin" valueType="num">
                      <p:cBhvr>
                        <p:cTn dur="1000" fill="hold"/>
                        <p:tgtEl>
                          <p:spTgt spid="124971"/>
                        </p:tgtEl>
                        <p:attrNameLst>
                          <p:attrName>ppt_x</p:attrName>
                        </p:attrNameLst>
                      </p:cBhvr>
                      <p:tavLst>
                        <p:tav tm="0">
                          <p:val>
                            <p:strVal val="#ppt_x"/>
                          </p:val>
                        </p:tav>
                        <p:tav tm="100000">
                          <p:val>
                            <p:strVal val="#ppt_x"/>
                          </p:val>
                        </p:tav>
                      </p:tavLst>
                    </p:anim>
                    <p:anim calcmode="lin" valueType="num">
                      <p:cBhvr>
                        <p:cTn dur="898" decel="100000" fill="hold"/>
                        <p:tgtEl>
                          <p:spTgt spid="124971"/>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24971"/>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124971"/>
                        </p:tgtEl>
                        <p:attrNameLst>
                          <p:attrName>style.visibility</p:attrName>
                        </p:attrNameLst>
                      </p:cBhvr>
                      <p:to>
                        <p:strVal val="visible"/>
                      </p:to>
                    </p:set>
                    <p:animEffect transition="in" filter="fade">
                      <p:cBhvr>
                        <p:cTn dur="1000"/>
                        <p:tgtEl>
                          <p:spTgt spid="124971"/>
                        </p:tgtEl>
                      </p:cBhvr>
                    </p:animEffect>
                    <p:anim calcmode="lin" valueType="num">
                      <p:cBhvr>
                        <p:cTn dur="1000" fill="hold"/>
                        <p:tgtEl>
                          <p:spTgt spid="124971"/>
                        </p:tgtEl>
                        <p:attrNameLst>
                          <p:attrName>ppt_x</p:attrName>
                        </p:attrNameLst>
                      </p:cBhvr>
                      <p:tavLst>
                        <p:tav tm="0">
                          <p:val>
                            <p:strVal val="#ppt_x"/>
                          </p:val>
                        </p:tav>
                        <p:tav tm="100000">
                          <p:val>
                            <p:strVal val="#ppt_x"/>
                          </p:val>
                        </p:tav>
                      </p:tavLst>
                    </p:anim>
                    <p:anim calcmode="lin" valueType="num">
                      <p:cBhvr>
                        <p:cTn dur="898" decel="100000" fill="hold"/>
                        <p:tgtEl>
                          <p:spTgt spid="124971"/>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24971"/>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124971"/>
                        </p:tgtEl>
                        <p:attrNameLst>
                          <p:attrName>style.visibility</p:attrName>
                        </p:attrNameLst>
                      </p:cBhvr>
                      <p:to>
                        <p:strVal val="visible"/>
                      </p:to>
                    </p:set>
                    <p:animEffect transition="in" filter="fade">
                      <p:cBhvr>
                        <p:cTn dur="1000"/>
                        <p:tgtEl>
                          <p:spTgt spid="124971"/>
                        </p:tgtEl>
                      </p:cBhvr>
                    </p:animEffect>
                    <p:anim calcmode="lin" valueType="num">
                      <p:cBhvr>
                        <p:cTn dur="1000" fill="hold"/>
                        <p:tgtEl>
                          <p:spTgt spid="124971"/>
                        </p:tgtEl>
                        <p:attrNameLst>
                          <p:attrName>ppt_x</p:attrName>
                        </p:attrNameLst>
                      </p:cBhvr>
                      <p:tavLst>
                        <p:tav tm="0">
                          <p:val>
                            <p:strVal val="#ppt_x"/>
                          </p:val>
                        </p:tav>
                        <p:tav tm="100000">
                          <p:val>
                            <p:strVal val="#ppt_x"/>
                          </p:val>
                        </p:tav>
                      </p:tavLst>
                    </p:anim>
                    <p:anim calcmode="lin" valueType="num">
                      <p:cBhvr>
                        <p:cTn dur="898" decel="100000" fill="hold"/>
                        <p:tgtEl>
                          <p:spTgt spid="124971"/>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24971"/>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lr>
          <a:schemeClr val="tx2"/>
        </a:buClr>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412" y="1857364"/>
            <a:ext cx="8589991" cy="1228736"/>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defRPr/>
            </a:pPr>
            <a:r>
              <a:rPr lang="ru-RU" altLang="ru-RU" sz="2400" dirty="0" smtClean="0"/>
              <a:t>Тема урока: «Вводное занятие. Безопасность труда и пожарная безопасность в учебных мастерских».</a:t>
            </a:r>
            <a:r>
              <a:rPr lang="ru-RU" altLang="ru-RU" sz="1800" dirty="0" smtClean="0"/>
              <a:t> </a:t>
            </a:r>
          </a:p>
        </p:txBody>
      </p:sp>
      <p:sp>
        <p:nvSpPr>
          <p:cNvPr id="2051" name="Rectangle 3"/>
          <p:cNvSpPr>
            <a:spLocks noGrp="1" noChangeArrowheads="1"/>
          </p:cNvSpPr>
          <p:nvPr>
            <p:ph type="subTitle" idx="1"/>
          </p:nvPr>
        </p:nvSpPr>
        <p:spPr>
          <a:xfrm flipH="1">
            <a:off x="1692275" y="4365625"/>
            <a:ext cx="6335713" cy="1800225"/>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a:p>
            <a:pPr eaLnBrk="1" hangingPunct="1">
              <a:lnSpc>
                <a:spcPct val="80000"/>
              </a:lnSpc>
              <a:defRPr/>
            </a:pPr>
            <a:endParaRPr lang="ru-RU" altLang="ru-RU" sz="1200" smtClean="0"/>
          </a:p>
        </p:txBody>
      </p:sp>
      <p:sp>
        <p:nvSpPr>
          <p:cNvPr id="3077" name="TextBox 1"/>
          <p:cNvSpPr txBox="1">
            <a:spLocks noChangeArrowheads="1"/>
          </p:cNvSpPr>
          <p:nvPr/>
        </p:nvSpPr>
        <p:spPr bwMode="auto">
          <a:xfrm>
            <a:off x="5857884" y="4500570"/>
            <a:ext cx="3000396" cy="1384995"/>
          </a:xfrm>
          <a:prstGeom prst="rect">
            <a:avLst/>
          </a:prstGeom>
          <a:noFill/>
          <a:ln w="9525">
            <a:noFill/>
            <a:miter lim="800000"/>
            <a:headEnd/>
            <a:tailEnd/>
          </a:ln>
        </p:spPr>
        <p:txBody>
          <a:bodyPr wrap="square">
            <a:spAutoFit/>
          </a:bodyPr>
          <a:lstStyle/>
          <a:p>
            <a:pPr algn="r" eaLnBrk="1" hangingPunct="1"/>
            <a:r>
              <a:rPr lang="ru-RU" altLang="ru-RU" sz="2800" dirty="0" smtClean="0"/>
              <a:t>Разработал:</a:t>
            </a:r>
          </a:p>
          <a:p>
            <a:pPr algn="r" eaLnBrk="1" hangingPunct="1"/>
            <a:r>
              <a:rPr lang="ru-RU" altLang="ru-RU" sz="2800" dirty="0" smtClean="0"/>
              <a:t>Мастер </a:t>
            </a:r>
            <a:r>
              <a:rPr lang="ru-RU" altLang="ru-RU" sz="2800" dirty="0" err="1" smtClean="0"/>
              <a:t>п</a:t>
            </a:r>
            <a:r>
              <a:rPr lang="ru-RU" altLang="ru-RU" sz="2800" dirty="0" smtClean="0"/>
              <a:t>/о</a:t>
            </a:r>
          </a:p>
          <a:p>
            <a:pPr algn="r" eaLnBrk="1" hangingPunct="1"/>
            <a:r>
              <a:rPr lang="ru-RU" altLang="ru-RU" sz="2800" dirty="0" err="1" smtClean="0"/>
              <a:t>Таранова</a:t>
            </a:r>
            <a:r>
              <a:rPr lang="ru-RU" altLang="ru-RU" sz="2800" dirty="0" smtClean="0"/>
              <a:t> Т.С.</a:t>
            </a:r>
            <a:endParaRPr lang="ru-RU" altLang="ru-RU" sz="2800" dirty="0"/>
          </a:p>
        </p:txBody>
      </p:sp>
      <p:sp>
        <p:nvSpPr>
          <p:cNvPr id="2" name="TextBox 1"/>
          <p:cNvSpPr txBox="1"/>
          <p:nvPr/>
        </p:nvSpPr>
        <p:spPr>
          <a:xfrm>
            <a:off x="428596" y="981075"/>
            <a:ext cx="8286808" cy="1384995"/>
          </a:xfrm>
          <a:prstGeom prst="rect">
            <a:avLst/>
          </a:prstGeom>
          <a:noFill/>
        </p:spPr>
        <p:txBody>
          <a:bodyPr wrap="square">
            <a:spAutoFit/>
          </a:bodyPr>
          <a:lstStyle/>
          <a:p>
            <a:pPr algn="just">
              <a:defRPr/>
            </a:pPr>
            <a:r>
              <a:rPr lang="ru-RU" sz="2800" b="1" dirty="0" smtClean="0">
                <a:latin typeface="Georgia" pitchFamily="18" charset="0"/>
              </a:rPr>
              <a:t>Урок учебной </a:t>
            </a:r>
            <a:r>
              <a:rPr lang="ru-RU" sz="2800" b="1" dirty="0" err="1" smtClean="0">
                <a:latin typeface="Georgia" pitchFamily="18" charset="0"/>
              </a:rPr>
              <a:t>практи</a:t>
            </a:r>
            <a:r>
              <a:rPr lang="ru-RU" sz="2800" b="1" dirty="0" smtClean="0">
                <a:latin typeface="Georgia" pitchFamily="18" charset="0"/>
              </a:rPr>
              <a:t>  </a:t>
            </a:r>
            <a:r>
              <a:rPr lang="ru-RU" sz="2800" b="1" dirty="0" smtClean="0">
                <a:latin typeface="Georgia" pitchFamily="18" charset="0"/>
              </a:rPr>
              <a:t>по профессии </a:t>
            </a:r>
            <a:r>
              <a:rPr lang="ru-RU" sz="2800" b="1" dirty="0" smtClean="0">
                <a:latin typeface="Georgia" pitchFamily="18" charset="0"/>
              </a:rPr>
              <a:t>19727 </a:t>
            </a:r>
            <a:r>
              <a:rPr lang="ru-RU" sz="2800" b="1" dirty="0">
                <a:latin typeface="Georgia" pitchFamily="18" charset="0"/>
              </a:rPr>
              <a:t>«Штукатур»</a:t>
            </a:r>
            <a:r>
              <a:rPr lang="ru-RU" sz="4800" b="1" dirty="0">
                <a:effectLst>
                  <a:outerShdw blurRad="38100" dist="38100" dir="2700000" algn="tl">
                    <a:srgbClr val="FFFFFF"/>
                  </a:outerShdw>
                </a:effectLst>
                <a:latin typeface="Georgia" pitchFamily="18" charset="0"/>
              </a:rPr>
              <a:t/>
            </a:r>
            <a:br>
              <a:rPr lang="ru-RU" sz="4800" b="1" dirty="0">
                <a:effectLst>
                  <a:outerShdw blurRad="38100" dist="38100" dir="2700000" algn="tl">
                    <a:srgbClr val="FFFFFF"/>
                  </a:outerShdw>
                </a:effectLst>
                <a:latin typeface="Georgia" pitchFamily="18" charset="0"/>
              </a:rPr>
            </a:br>
            <a:endParaRPr lang="ru-RU" sz="2800" dirty="0"/>
          </a:p>
        </p:txBody>
      </p:sp>
      <p:sp>
        <p:nvSpPr>
          <p:cNvPr id="3" name="TextBox 2"/>
          <p:cNvSpPr txBox="1"/>
          <p:nvPr/>
        </p:nvSpPr>
        <p:spPr>
          <a:xfrm>
            <a:off x="1704975" y="314325"/>
            <a:ext cx="6553200" cy="923330"/>
          </a:xfrm>
          <a:prstGeom prst="rect">
            <a:avLst/>
          </a:prstGeom>
          <a:noFill/>
        </p:spPr>
        <p:txBody>
          <a:bodyPr>
            <a:spAutoFit/>
          </a:bodyPr>
          <a:lstStyle/>
          <a:p>
            <a:pPr algn="ctr">
              <a:defRPr/>
            </a:pPr>
            <a:r>
              <a:rPr lang="ru-RU" b="1" i="1" dirty="0" smtClean="0">
                <a:effectLst>
                  <a:outerShdw blurRad="38100" dist="38100" dir="2700000" algn="tl">
                    <a:srgbClr val="000000">
                      <a:alpha val="43137"/>
                    </a:srgbClr>
                  </a:outerShdw>
                </a:effectLst>
              </a:rPr>
              <a:t>КГБ ПОУ «Автомобильно-технический колледж»</a:t>
            </a:r>
            <a:endParaRPr lang="ru-RU" b="1" dirty="0"/>
          </a:p>
          <a:p>
            <a:pPr>
              <a:defRPr/>
            </a:pPr>
            <a:endParaRPr lang="ru-RU" dirty="0"/>
          </a:p>
        </p:txBody>
      </p:sp>
      <p:pic>
        <p:nvPicPr>
          <p:cNvPr id="8" name="Рисунок 7" descr="https://i.mycdn.me/i?r=AzF-kPXTZw6IaWs3aSUGrfjPEwR5MmrHnfRvBMN2DUd4viLTOMZVRW855K52WFfrtc8"/>
          <p:cNvPicPr/>
          <p:nvPr/>
        </p:nvPicPr>
        <p:blipFill>
          <a:blip r:embed="rId2"/>
          <a:srcRect r="58184"/>
          <a:stretch>
            <a:fillRect/>
          </a:stretch>
        </p:blipFill>
        <p:spPr bwMode="auto">
          <a:xfrm>
            <a:off x="1000100" y="3643314"/>
            <a:ext cx="2183940" cy="2604977"/>
          </a:xfrm>
          <a:prstGeom prst="rect">
            <a:avLst/>
          </a:prstGeom>
          <a:noFill/>
          <a:ln w="9525">
            <a:noFill/>
            <a:miter lim="800000"/>
            <a:headEnd/>
            <a:tailEnd/>
          </a:ln>
        </p:spPr>
      </p:pic>
    </p:spTree>
  </p:cSld>
  <p:clrMapOvr>
    <a:masterClrMapping/>
  </p:clrMapOvr>
  <p:transition advClick="0" advTm="15000">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457200" y="188913"/>
            <a:ext cx="8229600" cy="6553200"/>
          </a:xfrm>
        </p:spPr>
        <p:txBody>
          <a:bodyPr/>
          <a:lstStyle/>
          <a:p>
            <a:pPr eaLnBrk="1" hangingPunct="1">
              <a:lnSpc>
                <a:spcPct val="90000"/>
              </a:lnSpc>
              <a:defRPr/>
            </a:pPr>
            <a:r>
              <a:rPr lang="ru-RU" altLang="ru-RU" sz="2800" smtClean="0"/>
              <a:t>На ручках инструментов не должно быть заусенцев, заколов и других дефектов. Сами инструменты должны быть прочно насажены на черенки, чтобы они не соскочили во время работы. </a:t>
            </a:r>
          </a:p>
          <a:p>
            <a:pPr eaLnBrk="1" hangingPunct="1">
              <a:lnSpc>
                <a:spcPct val="90000"/>
              </a:lnSpc>
              <a:defRPr/>
            </a:pPr>
            <a:r>
              <a:rPr lang="ru-RU" altLang="ru-RU" sz="2800" smtClean="0"/>
              <a:t>Все инструменты и приспособления надо класть в таких местах, чтобы они не могли упасть. После работы их очищают от раствора, если требуется, промывают и убирают. </a:t>
            </a:r>
          </a:p>
          <a:p>
            <a:pPr eaLnBrk="1" hangingPunct="1">
              <a:lnSpc>
                <a:spcPct val="90000"/>
              </a:lnSpc>
              <a:defRPr/>
            </a:pPr>
            <a:r>
              <a:rPr lang="ru-RU" altLang="ru-RU" sz="2800" smtClean="0"/>
              <a:t>Следует особенно обращать внимание на ручки терок. На них не должно быть острых кромок, о которые мокрые руки часто травмируются. Ручки должны быть изготовлены по руке работающего. </a:t>
            </a:r>
          </a:p>
        </p:txBody>
      </p:sp>
    </p:spTree>
  </p:cSld>
  <p:clrMapOvr>
    <a:masterClrMapping/>
  </p:clrMapOvr>
  <p:transition advClick="0" advTm="15000">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250825" y="188913"/>
            <a:ext cx="8713788" cy="6480175"/>
          </a:xfrm>
        </p:spPr>
        <p:txBody>
          <a:bodyPr/>
          <a:lstStyle/>
          <a:p>
            <a:pPr eaLnBrk="1" hangingPunct="1">
              <a:lnSpc>
                <a:spcPct val="80000"/>
              </a:lnSpc>
              <a:defRPr/>
            </a:pPr>
            <a:r>
              <a:rPr lang="ru-RU" altLang="ru-RU" sz="2800" smtClean="0"/>
              <a:t>Электропроводка должна выполняться из хорошо изолированных проводов, а сами провода должны подвешиваться на высоте не менее 2,5 м над рабочим местом, 3,5 м - над проходом, 6 м над проездом. При прокладке проводов на высоте менее 2,5 м от пола или земли их заключают в короба или трубы. Подсоединение к существующей сети дополнительных ответвлений выполняют только электромонтеры. </a:t>
            </a:r>
          </a:p>
          <a:p>
            <a:pPr eaLnBrk="1" hangingPunct="1">
              <a:lnSpc>
                <a:spcPct val="80000"/>
              </a:lnSpc>
              <a:defRPr/>
            </a:pPr>
            <a:r>
              <a:rPr lang="ru-RU" altLang="ru-RU" sz="2800" smtClean="0"/>
              <a:t>Переносные лампы или светильники должны применяться только заводского изготовления. Напряжение в сети для переносных светильников в условиях строительства должно быть не выше 42 В, а в особо опасных местах — не выше 12 В. </a:t>
            </a:r>
          </a:p>
        </p:txBody>
      </p:sp>
    </p:spTree>
  </p:cSld>
  <p:clrMapOvr>
    <a:masterClrMapping/>
  </p:clrMapOvr>
  <p:transition advClick="0" advTm="15000">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7200" y="188913"/>
            <a:ext cx="8229600" cy="6480175"/>
          </a:xfrm>
        </p:spPr>
        <p:txBody>
          <a:bodyPr/>
          <a:lstStyle/>
          <a:p>
            <a:pPr eaLnBrk="1" hangingPunct="1">
              <a:defRPr/>
            </a:pPr>
            <a:r>
              <a:rPr lang="ru-RU" altLang="ru-RU" sz="2800" smtClean="0"/>
              <a:t>Все ручные машины при их переноске в другое место должны быть отключены. Оставлять машины временно включенными воспрещается. При любом перерыве машины надо отключать. Рубильники должны иметь дверцы, закрываемые на замок. Оставлять их открытыми категорически запрещается.</a:t>
            </a:r>
          </a:p>
          <a:p>
            <a:pPr eaLnBrk="1" hangingPunct="1">
              <a:defRPr/>
            </a:pPr>
            <a:r>
              <a:rPr lang="ru-RU" altLang="ru-RU" sz="2800" smtClean="0"/>
              <a:t>После окончания работы приборы должны быть выключены. Около каждой временно поставленной печи или калорифера должен находиться ящик с песком, бак с водой или огнетушитель. </a:t>
            </a:r>
          </a:p>
        </p:txBody>
      </p:sp>
    </p:spTree>
  </p:cSld>
  <p:clrMapOvr>
    <a:masterClrMapping/>
  </p:clrMapOvr>
  <p:transition advClick="0" advTm="15000">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395288" y="836613"/>
            <a:ext cx="8229600" cy="5472112"/>
          </a:xfrm>
        </p:spPr>
        <p:txBody>
          <a:bodyPr/>
          <a:lstStyle/>
          <a:p>
            <a:pPr eaLnBrk="1" hangingPunct="1">
              <a:defRPr/>
            </a:pPr>
            <a:r>
              <a:rPr lang="ru-RU" altLang="ru-RU" smtClean="0"/>
              <a:t>Вся электропроводка должна быть выполнена в соответствии с правилами техники безопасности и противопожарной безопасности. Категорически запрещается пользоваться электропроводкой с неисправной изоляцией. После окончания работ приборы освещения должны быть отключены. </a:t>
            </a:r>
          </a:p>
        </p:txBody>
      </p:sp>
    </p:spTree>
  </p:cSld>
  <p:clrMapOvr>
    <a:masterClrMapping/>
  </p:clrMapOvr>
  <p:transition advClick="0" advTm="15000">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457200" y="260350"/>
            <a:ext cx="8229600" cy="6408738"/>
          </a:xfrm>
        </p:spPr>
        <p:txBody>
          <a:bodyPr/>
          <a:lstStyle/>
          <a:p>
            <a:pPr eaLnBrk="1" hangingPunct="1">
              <a:lnSpc>
                <a:spcPct val="90000"/>
              </a:lnSpc>
              <a:defRPr/>
            </a:pPr>
            <a:r>
              <a:rPr lang="ru-RU" altLang="ru-RU" smtClean="0"/>
              <a:t>Курить следует в специально отведенных местах. Запрещается курить или пользоваться открытым огнем на расстоянии меньше 10 м от баллонов с ацетиленом и другими горючими газами, а также от газопроводов, передвижных ацетиленовых аппаратов.</a:t>
            </a:r>
          </a:p>
          <a:p>
            <a:pPr eaLnBrk="1" hangingPunct="1">
              <a:lnSpc>
                <a:spcPct val="90000"/>
              </a:lnSpc>
              <a:defRPr/>
            </a:pPr>
            <a:r>
              <a:rPr lang="ru-RU" altLang="ru-RU" smtClean="0"/>
              <a:t>Между сооружениями и местами хранения сгораемых материалов должны быть сохранены установленные разрывы, к любому объекту строительства должны быть удобные подъезды. </a:t>
            </a:r>
          </a:p>
        </p:txBody>
      </p:sp>
    </p:spTree>
  </p:cSld>
  <p:clrMapOvr>
    <a:masterClrMapping/>
  </p:clrMapOvr>
  <p:transition advClick="0" advTm="15000">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457200" y="188913"/>
            <a:ext cx="8229600" cy="6480175"/>
          </a:xfrm>
        </p:spPr>
        <p:txBody>
          <a:bodyPr/>
          <a:lstStyle/>
          <a:p>
            <a:pPr eaLnBrk="1" hangingPunct="1">
              <a:defRPr/>
            </a:pPr>
            <a:r>
              <a:rPr lang="ru-RU" altLang="ru-RU" sz="2800" smtClean="0"/>
              <a:t>Первичные средства пожаротушения (огнетушители, асбестовые и грубошерстные полотна, ящики с песком, бочки с водой) должны находиться на видном и доступном месте. Кроме того, должен быть минимально допустимый запас специальных средств пожаротушения (порошковых, газовых, пенных, комбинированных).</a:t>
            </a:r>
          </a:p>
          <a:p>
            <a:pPr eaLnBrk="1" hangingPunct="1">
              <a:defRPr/>
            </a:pPr>
            <a:r>
              <a:rPr lang="ru-RU" altLang="ru-RU" sz="2800" smtClean="0"/>
              <a:t>Рабочие, занятые нанесением шпаклевки отделочными машинами, должны быть обеспечены спецодеждой:</a:t>
            </a:r>
          </a:p>
        </p:txBody>
      </p:sp>
    </p:spTree>
  </p:cSld>
  <p:clrMapOvr>
    <a:masterClrMapping/>
  </p:clrMapOvr>
  <p:transition advClick="0" advTm="15000">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179388" y="549275"/>
            <a:ext cx="8785225" cy="5832475"/>
          </a:xfrm>
        </p:spPr>
        <p:txBody>
          <a:bodyPr/>
          <a:lstStyle/>
          <a:p>
            <a:pPr eaLnBrk="1" hangingPunct="1">
              <a:lnSpc>
                <a:spcPct val="90000"/>
              </a:lnSpc>
              <a:defRPr/>
            </a:pPr>
            <a:r>
              <a:rPr lang="ru-RU" altLang="ru-RU" smtClean="0"/>
              <a:t>очки по ГОСТ 12.4.029;</a:t>
            </a:r>
          </a:p>
          <a:p>
            <a:pPr eaLnBrk="1" hangingPunct="1">
              <a:lnSpc>
                <a:spcPct val="90000"/>
              </a:lnSpc>
              <a:defRPr/>
            </a:pPr>
            <a:r>
              <a:rPr lang="ru-RU" altLang="ru-RU" smtClean="0"/>
              <a:t>спецодежда по ГОСТ 12.4.029. ГОСТ 12.4.100:</a:t>
            </a:r>
          </a:p>
          <a:p>
            <a:pPr eaLnBrk="1" hangingPunct="1">
              <a:lnSpc>
                <a:spcPct val="90000"/>
              </a:lnSpc>
              <a:defRPr/>
            </a:pPr>
            <a:r>
              <a:rPr lang="ru-RU" altLang="ru-RU" smtClean="0"/>
              <a:t>респираторы типа ШБ-1 "Лепесток" по ГОСТ 12.4.028;</a:t>
            </a:r>
          </a:p>
          <a:p>
            <a:pPr eaLnBrk="1" hangingPunct="1">
              <a:lnSpc>
                <a:spcPct val="90000"/>
              </a:lnSpc>
              <a:defRPr/>
            </a:pPr>
            <a:r>
              <a:rPr lang="ru-RU" altLang="ru-RU" smtClean="0"/>
              <a:t>  рукавицы по ГОСТ 12.4.010;</a:t>
            </a:r>
          </a:p>
          <a:p>
            <a:pPr eaLnBrk="1" hangingPunct="1">
              <a:lnSpc>
                <a:spcPct val="90000"/>
              </a:lnSpc>
              <a:defRPr/>
            </a:pPr>
            <a:r>
              <a:rPr lang="ru-RU" altLang="ru-RU" smtClean="0"/>
              <a:t>  спецобувь по ГОСТ 12.4.137;</a:t>
            </a:r>
          </a:p>
          <a:p>
            <a:pPr eaLnBrk="1" hangingPunct="1">
              <a:lnSpc>
                <a:spcPct val="90000"/>
              </a:lnSpc>
              <a:defRPr/>
            </a:pPr>
            <a:r>
              <a:rPr lang="ru-RU" altLang="ru-RU" smtClean="0"/>
              <a:t>  спецодежду подвергать обеспыливанию и стирке в соответствии с инструкциями по эксплуатации.</a:t>
            </a:r>
          </a:p>
        </p:txBody>
      </p:sp>
    </p:spTree>
  </p:cSld>
  <p:clrMapOvr>
    <a:masterClrMapping/>
  </p:clrMapOvr>
  <p:transition advClick="0" advTm="15000">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457200" y="260350"/>
            <a:ext cx="8229600" cy="6481763"/>
          </a:xfrm>
        </p:spPr>
        <p:txBody>
          <a:bodyPr/>
          <a:lstStyle/>
          <a:p>
            <a:pPr eaLnBrk="1" hangingPunct="1">
              <a:defRPr/>
            </a:pPr>
            <a:r>
              <a:rPr lang="ru-RU" altLang="ru-RU" sz="2800" smtClean="0"/>
              <a:t>При химической очистке поверхностей разбавленными кислотами необходимо:</a:t>
            </a:r>
          </a:p>
          <a:p>
            <a:pPr eaLnBrk="1" hangingPunct="1">
              <a:defRPr/>
            </a:pPr>
            <a:r>
              <a:rPr lang="ru-RU" altLang="ru-RU" sz="2800" smtClean="0"/>
              <a:t>работать только в очках, резиновых перчатках, резиновых сапогах и в спецодежде из кислотостойкой ткани:</a:t>
            </a:r>
          </a:p>
          <a:p>
            <a:pPr eaLnBrk="1" hangingPunct="1">
              <a:defRPr/>
            </a:pPr>
            <a:r>
              <a:rPr lang="ru-RU" altLang="ru-RU" sz="2800" smtClean="0"/>
              <a:t>при разбавлении кислоты водой вливать воду в кислоту тонкой струей при непрерывном перемешивании:</a:t>
            </a:r>
          </a:p>
          <a:p>
            <a:pPr eaLnBrk="1" hangingPunct="1">
              <a:defRPr/>
            </a:pPr>
            <a:r>
              <a:rPr lang="ru-RU" altLang="ru-RU" sz="2800" smtClean="0"/>
              <a:t>запрещается наливать воду в кислоту.</a:t>
            </a:r>
          </a:p>
          <a:p>
            <a:pPr eaLnBrk="1" hangingPunct="1">
              <a:defRPr/>
            </a:pPr>
            <a:r>
              <a:rPr lang="ru-RU" altLang="ru-RU" sz="2800" smtClean="0"/>
              <a:t>пролитую кислоту или случайно попавшую кислоту на кожу рабочего нейтрализовать раствором соды, для этой цели на рабочем месте должен находиться небольшой запас соды:</a:t>
            </a:r>
          </a:p>
        </p:txBody>
      </p:sp>
    </p:spTree>
  </p:cSld>
  <p:clrMapOvr>
    <a:masterClrMapping/>
  </p:clrMapOvr>
  <p:transition advClick="0" advTm="15000">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57200" y="188913"/>
            <a:ext cx="8229600" cy="6553200"/>
          </a:xfrm>
        </p:spPr>
        <p:txBody>
          <a:bodyPr/>
          <a:lstStyle/>
          <a:p>
            <a:pPr eaLnBrk="1" hangingPunct="1">
              <a:lnSpc>
                <a:spcPct val="80000"/>
              </a:lnSpc>
              <a:defRPr/>
            </a:pPr>
            <a:r>
              <a:rPr lang="ru-RU" altLang="ru-RU" sz="2800" smtClean="0"/>
              <a:t>при работе с кислотой в закрытой емкости должна быть приточно-вытяжная вентиляция с 10-ти кратным обменом воздуха;</a:t>
            </a:r>
          </a:p>
          <a:p>
            <a:pPr eaLnBrk="1" hangingPunct="1">
              <a:lnSpc>
                <a:spcPct val="80000"/>
              </a:lnSpc>
              <a:defRPr/>
            </a:pPr>
            <a:r>
              <a:rPr lang="ru-RU" altLang="ru-RU" sz="2800" smtClean="0"/>
              <a:t>При обезжиривании поверхностей растворителями следует:</a:t>
            </a:r>
          </a:p>
          <a:p>
            <a:pPr eaLnBrk="1" hangingPunct="1">
              <a:lnSpc>
                <a:spcPct val="80000"/>
              </a:lnSpc>
              <a:defRPr/>
            </a:pPr>
            <a:r>
              <a:rPr lang="ru-RU" altLang="ru-RU" sz="2800" smtClean="0"/>
              <a:t>к рабочему месту растворители подносить в оцинкованной или алюминиевой таре в количестве, не превышающем сменной потребности.</a:t>
            </a:r>
          </a:p>
          <a:p>
            <a:pPr eaLnBrk="1" hangingPunct="1">
              <a:lnSpc>
                <a:spcPct val="80000"/>
              </a:lnSpc>
              <a:defRPr/>
            </a:pPr>
            <a:r>
              <a:rPr lang="ru-RU" altLang="ru-RU" sz="2800" smtClean="0"/>
              <a:t>работать только при включенной приточно-вытяжной вентиляции:</a:t>
            </a:r>
          </a:p>
          <a:p>
            <a:pPr eaLnBrk="1" hangingPunct="1">
              <a:lnSpc>
                <a:spcPct val="80000"/>
              </a:lnSpc>
              <a:defRPr/>
            </a:pPr>
            <a:r>
              <a:rPr lang="ru-RU" altLang="ru-RU" sz="2800" smtClean="0"/>
              <a:t>• ветошь, используемую при обработке поверхности, складывать в металлический ящик с крышкой; ящик очищать от использованной ветоши ежедневно.</a:t>
            </a:r>
          </a:p>
        </p:txBody>
      </p:sp>
    </p:spTree>
  </p:cSld>
  <p:clrMapOvr>
    <a:masterClrMapping/>
  </p:clrMapOvr>
  <p:transition advClick="0" advTm="15000">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468313" y="908050"/>
            <a:ext cx="8229600" cy="5472113"/>
          </a:xfrm>
        </p:spPr>
        <p:txBody>
          <a:bodyPr/>
          <a:lstStyle/>
          <a:p>
            <a:pPr eaLnBrk="1" hangingPunct="1">
              <a:defRPr/>
            </a:pPr>
            <a:r>
              <a:rPr lang="ru-RU" altLang="ru-RU" smtClean="0"/>
              <a:t>По окончании работы следует отключить электро- и пневмоинструмент очистить ручной инструмент и убрать его в инструментальный ящик, очистить рабочее место от мусора; отходы материалов, используемых при выполнении работ необходимо собрать в контейнеры и утилизировать. </a:t>
            </a:r>
          </a:p>
        </p:txBody>
      </p:sp>
    </p:spTree>
  </p:cSld>
  <p:clrMapOvr>
    <a:masterClrMapping/>
  </p:clrMapOvr>
  <p:transition advClick="0" advTm="15000">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9" name="Rectangle 17"/>
          <p:cNvSpPr>
            <a:spLocks noGrp="1" noChangeArrowheads="1"/>
          </p:cNvSpPr>
          <p:nvPr>
            <p:ph type="title"/>
          </p:nvPr>
        </p:nvSpPr>
        <p:spPr>
          <a:xfrm>
            <a:off x="179388" y="928670"/>
            <a:ext cx="8464578" cy="5357849"/>
          </a:xfrm>
        </p:spPr>
        <p:txBody>
          <a:bodyPr/>
          <a:lstStyle/>
          <a:p>
            <a:pPr eaLnBrk="1" hangingPunct="1">
              <a:defRPr/>
            </a:pPr>
            <a:r>
              <a:rPr lang="ru-RU" altLang="ru-RU" sz="3200" dirty="0" smtClean="0"/>
              <a:t>Известно, что строительство относится к ряду производственных процессов, характеризующихся повышенной опасностью для непосредственных исполнителей рабочих операций.</a:t>
            </a:r>
            <a:br>
              <a:rPr lang="ru-RU" altLang="ru-RU" sz="3200" dirty="0" smtClean="0"/>
            </a:br>
            <a:endParaRPr lang="ru-RU" altLang="ru-RU" sz="3200" dirty="0" smtClean="0"/>
          </a:p>
        </p:txBody>
      </p:sp>
    </p:spTree>
  </p:cSld>
  <p:clrMapOvr>
    <a:masterClrMapping/>
  </p:clrMapOvr>
  <p:transition advClick="0" advTm="15000">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611188" y="1052513"/>
            <a:ext cx="8229600" cy="4248150"/>
          </a:xfrm>
        </p:spPr>
        <p:txBody>
          <a:bodyPr/>
          <a:lstStyle/>
          <a:p>
            <a:pPr eaLnBrk="1" hangingPunct="1">
              <a:lnSpc>
                <a:spcPct val="90000"/>
              </a:lnSpc>
              <a:defRPr/>
            </a:pPr>
            <a:r>
              <a:rPr lang="ru-RU" altLang="ru-RU" smtClean="0"/>
              <a:t>На строй площадке есть много различных факторов представляющих для рабочих опасность, но если вы будете соблюдать правила техники безопасности, будете внимательным и осторожным вы тем самым защитите себя от нежелательных травм и увечий.</a:t>
            </a:r>
          </a:p>
          <a:p>
            <a:pPr eaLnBrk="1" hangingPunct="1">
              <a:lnSpc>
                <a:spcPct val="90000"/>
              </a:lnSpc>
              <a:defRPr/>
            </a:pPr>
            <a:endParaRPr lang="ru-RU" altLang="ru-RU" smtClean="0"/>
          </a:p>
        </p:txBody>
      </p:sp>
    </p:spTree>
  </p:cSld>
  <p:clrMapOvr>
    <a:masterClrMapping/>
  </p:clrMapOvr>
  <p:transition advClick="0" advTm="15000">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611188" y="1643050"/>
            <a:ext cx="8229600" cy="1500198"/>
          </a:xfrm>
        </p:spPr>
        <p:txBody>
          <a:bodyPr/>
          <a:lstStyle/>
          <a:p>
            <a:pPr algn="ctr" eaLnBrk="1" hangingPunct="1">
              <a:lnSpc>
                <a:spcPct val="90000"/>
              </a:lnSpc>
              <a:buNone/>
              <a:defRPr/>
            </a:pPr>
            <a:r>
              <a:rPr lang="ru-RU" altLang="ru-RU" sz="6600" b="1" dirty="0" smtClean="0"/>
              <a:t>СПАСИБО ЗА ВНИМАНИЕ!</a:t>
            </a:r>
            <a:endParaRPr lang="ru-RU" altLang="ru-RU" sz="6600" b="1" dirty="0" smtClean="0"/>
          </a:p>
          <a:p>
            <a:pPr algn="ctr" eaLnBrk="1" hangingPunct="1">
              <a:lnSpc>
                <a:spcPct val="90000"/>
              </a:lnSpc>
              <a:defRPr/>
            </a:pPr>
            <a:endParaRPr lang="ru-RU" altLang="ru-RU" dirty="0" smtClean="0"/>
          </a:p>
        </p:txBody>
      </p:sp>
    </p:spTree>
  </p:cSld>
  <p:clrMapOvr>
    <a:masterClrMapping/>
  </p:clrMapOvr>
  <p:transition advClick="0" advTm="15000">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250825" y="285728"/>
            <a:ext cx="8675688" cy="5807097"/>
          </a:xfrm>
        </p:spPr>
        <p:txBody>
          <a:bodyPr/>
          <a:lstStyle/>
          <a:p>
            <a:pPr eaLnBrk="1" hangingPunct="1">
              <a:lnSpc>
                <a:spcPct val="80000"/>
              </a:lnSpc>
              <a:defRPr/>
            </a:pPr>
            <a:r>
              <a:rPr lang="ru-RU" altLang="ru-RU" sz="2400" dirty="0" smtClean="0"/>
              <a:t>Анализ статистических данных показал, что основными травмирующими факторами при производстве строительных работ следует считать:</a:t>
            </a:r>
          </a:p>
          <a:p>
            <a:pPr eaLnBrk="1" hangingPunct="1">
              <a:lnSpc>
                <a:spcPct val="80000"/>
              </a:lnSpc>
              <a:defRPr/>
            </a:pPr>
            <a:endParaRPr lang="ru-RU" altLang="ru-RU" sz="2400" dirty="0" smtClean="0"/>
          </a:p>
          <a:p>
            <a:pPr eaLnBrk="1" hangingPunct="1">
              <a:lnSpc>
                <a:spcPct val="80000"/>
              </a:lnSpc>
              <a:defRPr/>
            </a:pPr>
            <a:r>
              <a:rPr lang="ru-RU" altLang="ru-RU" sz="2400" dirty="0" smtClean="0"/>
              <a:t>— падение с высоты — 28% от общего числа случаев;</a:t>
            </a:r>
          </a:p>
          <a:p>
            <a:pPr eaLnBrk="1" hangingPunct="1">
              <a:lnSpc>
                <a:spcPct val="80000"/>
              </a:lnSpc>
              <a:defRPr/>
            </a:pPr>
            <a:r>
              <a:rPr lang="ru-RU" altLang="ru-RU" sz="2400" dirty="0" smtClean="0"/>
              <a:t>— машины и механизмы — 14,6%;</a:t>
            </a:r>
          </a:p>
          <a:p>
            <a:pPr eaLnBrk="1" hangingPunct="1">
              <a:lnSpc>
                <a:spcPct val="80000"/>
              </a:lnSpc>
              <a:defRPr/>
            </a:pPr>
            <a:r>
              <a:rPr lang="ru-RU" altLang="ru-RU" sz="2400" dirty="0" smtClean="0"/>
              <a:t>— дорожно-транспортные происшествия — 14,6%;</a:t>
            </a:r>
          </a:p>
          <a:p>
            <a:pPr eaLnBrk="1" hangingPunct="1">
              <a:lnSpc>
                <a:spcPct val="80000"/>
              </a:lnSpc>
              <a:defRPr/>
            </a:pPr>
            <a:r>
              <a:rPr lang="ru-RU" altLang="ru-RU" sz="2400" dirty="0" smtClean="0"/>
              <a:t>— обрушения, падения предметов на человека — 13%;</a:t>
            </a:r>
          </a:p>
          <a:p>
            <a:pPr eaLnBrk="1" hangingPunct="1">
              <a:lnSpc>
                <a:spcPct val="80000"/>
              </a:lnSpc>
              <a:defRPr/>
            </a:pPr>
            <a:r>
              <a:rPr lang="ru-RU" altLang="ru-RU" sz="2400" dirty="0" smtClean="0"/>
              <a:t>— </a:t>
            </a:r>
            <a:r>
              <a:rPr lang="ru-RU" altLang="ru-RU" sz="2400" dirty="0" err="1" smtClean="0"/>
              <a:t>электротравмы</a:t>
            </a:r>
            <a:r>
              <a:rPr lang="ru-RU" altLang="ru-RU" sz="2400" dirty="0" smtClean="0"/>
              <a:t> — 7,4%;</a:t>
            </a:r>
          </a:p>
          <a:p>
            <a:pPr eaLnBrk="1" hangingPunct="1">
              <a:lnSpc>
                <a:spcPct val="80000"/>
              </a:lnSpc>
              <a:defRPr/>
            </a:pPr>
            <a:r>
              <a:rPr lang="ru-RU" altLang="ru-RU" sz="2400" dirty="0" smtClean="0"/>
              <a:t>— температурные воздействия — 6%;</a:t>
            </a:r>
          </a:p>
          <a:p>
            <a:pPr eaLnBrk="1" hangingPunct="1">
              <a:lnSpc>
                <a:spcPct val="80000"/>
              </a:lnSpc>
              <a:defRPr/>
            </a:pPr>
            <a:r>
              <a:rPr lang="ru-RU" altLang="ru-RU" sz="2400" dirty="0" smtClean="0"/>
              <a:t>— обрабатываемая деталь — 5%;</a:t>
            </a:r>
          </a:p>
          <a:p>
            <a:pPr eaLnBrk="1" hangingPunct="1">
              <a:lnSpc>
                <a:spcPct val="80000"/>
              </a:lnSpc>
              <a:defRPr/>
            </a:pPr>
            <a:r>
              <a:rPr lang="ru-RU" altLang="ru-RU" sz="2400" dirty="0" smtClean="0"/>
              <a:t>— отравления, химические ожоги — 3,4%;</a:t>
            </a:r>
          </a:p>
          <a:p>
            <a:pPr eaLnBrk="1" hangingPunct="1">
              <a:lnSpc>
                <a:spcPct val="80000"/>
              </a:lnSpc>
              <a:defRPr/>
            </a:pPr>
            <a:r>
              <a:rPr lang="ru-RU" altLang="ru-RU" sz="2400" dirty="0" smtClean="0"/>
              <a:t>— утопление — 2%;</a:t>
            </a:r>
          </a:p>
          <a:p>
            <a:pPr eaLnBrk="1" hangingPunct="1">
              <a:lnSpc>
                <a:spcPct val="80000"/>
              </a:lnSpc>
              <a:defRPr/>
            </a:pPr>
            <a:r>
              <a:rPr lang="ru-RU" altLang="ru-RU" sz="2400" dirty="0" smtClean="0"/>
              <a:t>— иные факторы — 6%.</a:t>
            </a:r>
          </a:p>
        </p:txBody>
      </p:sp>
    </p:spTree>
  </p:cSld>
  <p:clrMapOvr>
    <a:masterClrMapping/>
  </p:clrMapOvr>
  <p:transition advClick="0" advTm="15000">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617538" y="885825"/>
            <a:ext cx="7929562" cy="4514850"/>
          </a:xfrm>
        </p:spPr>
        <p:txBody>
          <a:bodyPr/>
          <a:lstStyle/>
          <a:p>
            <a:pPr eaLnBrk="1" hangingPunct="1">
              <a:defRPr/>
            </a:pPr>
            <a:r>
              <a:rPr lang="ru-RU" altLang="ru-RU" sz="2400" smtClean="0"/>
              <a:t>При этом велик удельный вес пострадавших, которые в момент травмирования не выполняли никакой работы, но находились на стройплощадке. Их доля составляет не менее 16%. В определенной степени это объясняется низким уровнем организации труда и слабой дисциплиной работающих. В 35% всех зарегистрированных несчастных случаев пострадавшие находились в состоянии алкогольного опьянения.</a:t>
            </a:r>
          </a:p>
        </p:txBody>
      </p:sp>
    </p:spTree>
  </p:cSld>
  <p:clrMapOvr>
    <a:masterClrMapping/>
  </p:clrMapOvr>
  <p:transition advClick="0" advTm="15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1126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1267">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214282" y="285727"/>
            <a:ext cx="8229600" cy="2786083"/>
          </a:xfrm>
        </p:spPr>
        <p:txBody>
          <a:bodyPr/>
          <a:lstStyle/>
          <a:p>
            <a:pPr eaLnBrk="1" hangingPunct="1">
              <a:lnSpc>
                <a:spcPct val="90000"/>
              </a:lnSpc>
              <a:defRPr/>
            </a:pPr>
            <a:r>
              <a:rPr lang="ru-RU" altLang="ru-RU" sz="2400" dirty="0" smtClean="0"/>
              <a:t>Причинами травматизма являются также выполнение работ лицами, не прошедшими инструктаж и обучение, конструктивные недостатки машин и механизмов, отсутствие защитного оборудования и технических средств, отсутствие средств индивидуальной защиты или их не использование. При всем этом многообразии причин несчастных случаев их объединяет то, что общим условием произошедшего являются нарушения правил безопасности при ведении строительных работ.</a:t>
            </a:r>
          </a:p>
        </p:txBody>
      </p:sp>
      <p:pic>
        <p:nvPicPr>
          <p:cNvPr id="3" name="Picture 2" descr="https://avatars.mds.yandex.net/get-zen_doc/1583807/pub_5e54d438a4666c694f8a8e02_5e54d44ce9c3ad18fb326361/scale_1200"/>
          <p:cNvPicPr>
            <a:picLocks noChangeAspect="1" noChangeArrowheads="1"/>
          </p:cNvPicPr>
          <p:nvPr/>
        </p:nvPicPr>
        <p:blipFill>
          <a:blip r:embed="rId2"/>
          <a:srcRect/>
          <a:stretch>
            <a:fillRect/>
          </a:stretch>
        </p:blipFill>
        <p:spPr bwMode="auto">
          <a:xfrm>
            <a:off x="2071670" y="3929066"/>
            <a:ext cx="4654452" cy="2928934"/>
          </a:xfrm>
          <a:prstGeom prst="rect">
            <a:avLst/>
          </a:prstGeom>
          <a:noFill/>
        </p:spPr>
      </p:pic>
    </p:spTree>
  </p:cSld>
  <p:clrMapOvr>
    <a:masterClrMapping/>
  </p:clrMapOvr>
  <p:transition advClick="0" advTm="15000">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395288" y="2133600"/>
            <a:ext cx="8229600" cy="4525963"/>
          </a:xfrm>
        </p:spPr>
        <p:txBody>
          <a:bodyPr/>
          <a:lstStyle/>
          <a:p>
            <a:pPr eaLnBrk="1" hangingPunct="1">
              <a:lnSpc>
                <a:spcPct val="90000"/>
              </a:lnSpc>
              <a:defRPr/>
            </a:pPr>
            <a:r>
              <a:rPr lang="ru-RU" altLang="ru-RU" sz="2800" dirty="0" smtClean="0"/>
              <a:t>Для создания безопасных условий труда строительные площадки ограждают и вывешивают на территории строительства указатели проходов и проездов, мест курения, размещения материалов, установки различных машин и механизмов и т.д. Проезды и проходы систематически очищают от мусора, раствора, снега, наледи. Опасные зоны ограждают, а в ночное время освещают. </a:t>
            </a:r>
          </a:p>
        </p:txBody>
      </p:sp>
      <p:sp>
        <p:nvSpPr>
          <p:cNvPr id="15364" name="Rectangle 4"/>
          <p:cNvSpPr>
            <a:spLocks noGrp="1" noChangeArrowheads="1"/>
          </p:cNvSpPr>
          <p:nvPr>
            <p:ph type="title"/>
          </p:nvPr>
        </p:nvSpPr>
        <p:spPr/>
        <p:txBody>
          <a:bodyPr/>
          <a:lstStyle/>
          <a:p>
            <a:pPr eaLnBrk="1" hangingPunct="1">
              <a:defRPr/>
            </a:pPr>
            <a:r>
              <a:rPr lang="ru-RU" altLang="ru-RU" sz="4000" b="1" smtClean="0"/>
              <a:t>Техника безопасности при выполнении работ</a:t>
            </a:r>
            <a:r>
              <a:rPr lang="ru-RU" altLang="ru-RU" sz="4000" smtClean="0"/>
              <a:t> </a:t>
            </a:r>
          </a:p>
        </p:txBody>
      </p:sp>
    </p:spTree>
  </p:cSld>
  <p:clrMapOvr>
    <a:masterClrMapping/>
  </p:clrMapOvr>
  <p:transition advClick="0" advTm="15000">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68313" y="115888"/>
            <a:ext cx="8229600" cy="6335712"/>
          </a:xfrm>
        </p:spPr>
        <p:txBody>
          <a:bodyPr/>
          <a:lstStyle/>
          <a:p>
            <a:pPr eaLnBrk="1" hangingPunct="1">
              <a:defRPr/>
            </a:pPr>
            <a:r>
              <a:rPr lang="ru-RU" altLang="ru-RU" sz="2800" smtClean="0"/>
              <a:t>Оконные и дверные проемы в здании ограждают. Перед работой штукатуры должны осмотреть свои рабочие места, проверить подмости и леса, убрать все лишние предметы, особенно доски с торчащими гвоздями. Все инструменты должны быть осмотрены и исправлены. </a:t>
            </a:r>
          </a:p>
          <a:p>
            <a:pPr eaLnBrk="1" hangingPunct="1">
              <a:defRPr/>
            </a:pPr>
            <a:r>
              <a:rPr lang="ru-RU" altLang="ru-RU" sz="2800" smtClean="0"/>
              <a:t>При работе на высоте обязательно применяют предохранительные пояса, закрепляя веревки от них за прочные конструкции здания. При ремонте домов с кирпичными трубами на крыше при вязывать к трубам веревки, люльки и т.д. категорически запрещается. </a:t>
            </a:r>
          </a:p>
        </p:txBody>
      </p:sp>
    </p:spTree>
  </p:cSld>
  <p:clrMapOvr>
    <a:masterClrMapping/>
  </p:clrMapOvr>
  <p:transition advClick="0" advTm="15000">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457200" y="260350"/>
            <a:ext cx="8229600" cy="6408738"/>
          </a:xfrm>
        </p:spPr>
        <p:txBody>
          <a:bodyPr/>
          <a:lstStyle/>
          <a:p>
            <a:pPr eaLnBrk="1" hangingPunct="1">
              <a:lnSpc>
                <a:spcPct val="90000"/>
              </a:lnSpc>
              <a:defRPr/>
            </a:pPr>
            <a:r>
              <a:rPr lang="ru-RU" altLang="ru-RU" smtClean="0"/>
              <a:t>При обработке поверхностей различными машинами работающие должны быть в рукавицах, защитных очках или респираторах. </a:t>
            </a:r>
          </a:p>
          <a:p>
            <a:pPr eaLnBrk="1" hangingPunct="1">
              <a:lnSpc>
                <a:spcPct val="90000"/>
              </a:lnSpc>
              <a:defRPr/>
            </a:pPr>
            <a:r>
              <a:rPr lang="ru-RU" altLang="ru-RU" smtClean="0"/>
              <a:t>При выполнении декоративных штукатурок для их окрашивания категорически запрещается применять вредные для здоровья пигменты, имеющие в своем составе добавки свинца. При работе материалами с токсичными компонентами надо применять меры индивидуальной защиты </a:t>
            </a:r>
          </a:p>
        </p:txBody>
      </p:sp>
    </p:spTree>
  </p:cSld>
  <p:clrMapOvr>
    <a:masterClrMapping/>
  </p:clrMapOvr>
  <p:transition advClick="0" advTm="15000">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260350"/>
            <a:ext cx="8229600" cy="6408738"/>
          </a:xfrm>
        </p:spPr>
        <p:txBody>
          <a:bodyPr/>
          <a:lstStyle/>
          <a:p>
            <a:pPr eaLnBrk="1" hangingPunct="1">
              <a:lnSpc>
                <a:spcPct val="90000"/>
              </a:lnSpc>
              <a:defRPr/>
            </a:pPr>
            <a:r>
              <a:rPr lang="ru-RU" altLang="ru-RU" sz="2800" smtClean="0"/>
              <a:t>Обслуживать машины или механизмы разрешается только штукатурам, имеющим удостоверения, прошедшим соответствующие курсы повышения квалификации. Запрещается без машиниста пускать в ход машину или механизмы, включать электричество, снимать и надевать на ходу приводные ремни. </a:t>
            </a:r>
          </a:p>
          <a:p>
            <a:pPr eaLnBrk="1" hangingPunct="1">
              <a:lnSpc>
                <a:spcPct val="90000"/>
              </a:lnSpc>
              <a:defRPr/>
            </a:pPr>
            <a:r>
              <a:rPr lang="ru-RU" altLang="ru-RU" sz="2800" smtClean="0"/>
              <a:t>Спецодежда для штукатура не должна препятствовать движениям рук и ног. При работе с щелочами и кислотами следует работать в рукавицах, а руки дополнительно смазывать защитными мазями и пастами. </a:t>
            </a:r>
          </a:p>
        </p:txBody>
      </p:sp>
    </p:spTree>
  </p:cSld>
  <p:clrMapOvr>
    <a:masterClrMapping/>
  </p:clrMapOvr>
  <p:transition advClick="0" advTm="15000">
    <p:wipe dir="d"/>
  </p:transition>
</p:sld>
</file>

<file path=ppt/theme/theme1.xml><?xml version="1.0" encoding="utf-8"?>
<a:theme xmlns:a="http://schemas.openxmlformats.org/drawingml/2006/main" name="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Globe</Template>
  <TotalTime>546</TotalTime>
  <Words>1194</Words>
  <Application>Microsoft Office PowerPoint</Application>
  <PresentationFormat>Экран (4:3)</PresentationFormat>
  <Paragraphs>67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Глобус</vt:lpstr>
      <vt:lpstr>Тема урока: «Вводное занятие. Безопасность труда и пожарная безопасность в учебных мастерских». </vt:lpstr>
      <vt:lpstr>Известно, что строительство относится к ряду производственных процессов, характеризующихся повышенной опасностью для непосредственных исполнителей рабочих операций. </vt:lpstr>
      <vt:lpstr>Слайд 3</vt:lpstr>
      <vt:lpstr>Слайд 4</vt:lpstr>
      <vt:lpstr>Слайд 5</vt:lpstr>
      <vt:lpstr>Техника безопасности при выполнении работ </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MTZ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Безопасные условия труда при штукатурных работах</dc:title>
  <dc:creator>uge15</dc:creator>
  <cp:lastModifiedBy>ПУ№3</cp:lastModifiedBy>
  <cp:revision>14</cp:revision>
  <dcterms:created xsi:type="dcterms:W3CDTF">2010-05-11T04:15:22Z</dcterms:created>
  <dcterms:modified xsi:type="dcterms:W3CDTF">2020-12-10T09:02:56Z</dcterms:modified>
</cp:coreProperties>
</file>