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92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93" r:id="rId16"/>
    <p:sldId id="294" r:id="rId17"/>
    <p:sldId id="295" r:id="rId18"/>
    <p:sldId id="29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9525 h 1912"/>
              <a:gd name="T4" fmla="*/ 0 w 1588"/>
              <a:gd name="T5" fmla="*/ 9525 h 1912"/>
              <a:gd name="T6" fmla="*/ 0 w 1588"/>
              <a:gd name="T7" fmla="*/ 95250 h 1912"/>
              <a:gd name="T8" fmla="*/ 0 w 1588"/>
              <a:gd name="T9" fmla="*/ 3035300 h 1912"/>
              <a:gd name="T10" fmla="*/ 0 w 1588"/>
              <a:gd name="T11" fmla="*/ 3035300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1997C-4066-4492-8097-A339F7C35C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2FBD6-F927-4269-B7B4-B1E9D43BD1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F4189-920E-4B74-B11E-69270DF893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58FB4A-9B04-4CD0-BA99-8882B0D40B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954F1-ABA5-4AD7-885C-3BE85AFE95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7EF8F-B361-423F-B0F2-405F1274D0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4DC23-68EA-421A-8C25-3566E96987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B42D5-3C24-4AD9-B3D6-D6581FA968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41EB7-A007-4087-BA04-B9F773EC88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D7F48-91EA-4B0C-B62A-9146E3C878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8BE54-334B-4B04-BFD1-61AC764F5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fld id="{863BF2B0-562B-4896-B14F-86D9DBB5DD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ru.wikipedia.org/wiki/23_%D0%BD%D0%BE%D1%8F%D0%B1%D1%80%D1%8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25_%D1%84%D0%B5%D0%B2%D1%80%D0%B0%D0%BB%D1%8F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ru.wikipedia.org/wiki/%D0%9F%D1%80%D0%B8%D1%85%D0%BE%D0%B4_%D0%BA_%D0%B2%D0%BB%D0%B0%D1%81%D1%82%D0%B8_%D0%B0%D0%B4%D0%BC%D0%B8%D1%80%D0%B0%D0%BB%D0%B0_%D0%9A%D0%BE%D0%BB%D1%87%D0%B0%D0%BA%D0%B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1925"/>
            <a:ext cx="9144000" cy="655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52513"/>
            <a:ext cx="7772400" cy="5348287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>
                <a:solidFill>
                  <a:schemeClr val="bg1"/>
                </a:solidFill>
                <a:latin typeface="Comic Sans MS" pitchFamily="66" charset="0"/>
              </a:rPr>
              <a:t>Краевое государственное бюджетное профессиональное образовательное учреждение «Автомобильно-технический колледж»</a:t>
            </a:r>
            <a:br>
              <a:rPr lang="ru-RU" sz="3200" b="1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3200" b="1" dirty="0">
                <a:solidFill>
                  <a:schemeClr val="bg1"/>
                </a:solidFill>
                <a:latin typeface="Comic Sans MS" pitchFamily="66" charset="0"/>
              </a:rPr>
              <a:t>«Великие русские адмиралы»</a:t>
            </a:r>
            <a:br>
              <a:rPr lang="ru-RU" sz="3200" b="1" dirty="0">
                <a:solidFill>
                  <a:schemeClr val="bg1"/>
                </a:solidFill>
                <a:latin typeface="Comic Sans MS" pitchFamily="66" charset="0"/>
              </a:rPr>
            </a:br>
            <a:br>
              <a:rPr lang="ru-RU" sz="3200" b="1" dirty="0">
                <a:solidFill>
                  <a:schemeClr val="bg1"/>
                </a:solidFill>
                <a:latin typeface="Comic Sans MS" pitchFamily="66" charset="0"/>
              </a:rPr>
            </a:br>
            <a:br>
              <a:rPr lang="ru-RU" sz="3200" b="1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000" b="1" dirty="0">
                <a:solidFill>
                  <a:schemeClr val="bg1"/>
                </a:solidFill>
                <a:latin typeface="Comic Sans MS" pitchFamily="66" charset="0"/>
              </a:rPr>
              <a:t>Подготовила студентка: </a:t>
            </a:r>
            <a:r>
              <a:rPr lang="en-US" sz="2000" b="1" dirty="0">
                <a:solidFill>
                  <a:schemeClr val="bg1"/>
                </a:solidFill>
                <a:latin typeface="Comic Sans MS" pitchFamily="66" charset="0"/>
              </a:rPr>
              <a:t>II </a:t>
            </a:r>
            <a:r>
              <a:rPr lang="ru-RU" sz="2000" b="1" dirty="0">
                <a:solidFill>
                  <a:schemeClr val="bg1"/>
                </a:solidFill>
                <a:latin typeface="Comic Sans MS" pitchFamily="66" charset="0"/>
              </a:rPr>
              <a:t>курса </a:t>
            </a:r>
            <a:br>
              <a:rPr lang="ru-RU" sz="2000" b="1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000" b="1" dirty="0">
                <a:solidFill>
                  <a:schemeClr val="bg1"/>
                </a:solidFill>
                <a:latin typeface="Comic Sans MS" pitchFamily="66" charset="0"/>
              </a:rPr>
              <a:t>Калугина Валентина Дмитриевна</a:t>
            </a:r>
            <a:br>
              <a:rPr lang="ru-RU" sz="2000" b="1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000" b="1" dirty="0">
                <a:solidFill>
                  <a:schemeClr val="bg1"/>
                </a:solidFill>
                <a:latin typeface="Comic Sans MS" pitchFamily="66" charset="0"/>
              </a:rPr>
              <a:t>Руководитель: Мастер производственного обучения Таранова Тамара Сергеевна</a:t>
            </a:r>
            <a:br>
              <a:rPr lang="ru-RU" sz="2000" b="1" dirty="0">
                <a:solidFill>
                  <a:schemeClr val="bg1"/>
                </a:solidFill>
                <a:latin typeface="Comic Sans MS" pitchFamily="66" charset="0"/>
              </a:rPr>
            </a:br>
            <a:br>
              <a:rPr lang="ru-RU" sz="2000" b="1" dirty="0">
                <a:solidFill>
                  <a:schemeClr val="bg1"/>
                </a:solidFill>
                <a:latin typeface="Comic Sans MS" pitchFamily="66" charset="0"/>
              </a:rPr>
            </a:br>
            <a:br>
              <a:rPr lang="ru-RU" sz="2000" b="1" dirty="0">
                <a:solidFill>
                  <a:schemeClr val="bg1"/>
                </a:solidFill>
                <a:latin typeface="Comic Sans MS" pitchFamily="66" charset="0"/>
              </a:rPr>
            </a:br>
            <a:br>
              <a:rPr lang="ru-RU" sz="2000" b="1" dirty="0">
                <a:solidFill>
                  <a:schemeClr val="bg1"/>
                </a:solidFill>
                <a:latin typeface="Comic Sans MS" pitchFamily="66" charset="0"/>
              </a:rPr>
            </a:br>
            <a:endParaRPr lang="ru-RU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3226582" y="1982541"/>
            <a:ext cx="2768600" cy="2995612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36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Великие сражения адмиралов России и не только….</a:t>
            </a:r>
          </a:p>
        </p:txBody>
      </p:sp>
      <p:pic>
        <p:nvPicPr>
          <p:cNvPr id="14350" name="Picture 14" descr="https://crktuva.ru/wp-content/uploads/2020/09/Dj2lqIkW0AI15I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171" y="478971"/>
            <a:ext cx="2972832" cy="1800000"/>
          </a:xfrm>
          <a:prstGeom prst="rect">
            <a:avLst/>
          </a:prstGeom>
          <a:noFill/>
        </p:spPr>
      </p:pic>
      <p:pic>
        <p:nvPicPr>
          <p:cNvPr id="14352" name="Picture 16" descr="https://crosti.ru/patterns/00/1b/af/9dbb91d6c9/pictur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2771" y="0"/>
            <a:ext cx="2173295" cy="1800000"/>
          </a:xfrm>
          <a:prstGeom prst="rect">
            <a:avLst/>
          </a:prstGeom>
          <a:noFill/>
        </p:spPr>
      </p:pic>
      <p:pic>
        <p:nvPicPr>
          <p:cNvPr id="14354" name="Picture 18" descr="https://avatars.mds.yandex.net/get-zen_doc/30884/pub_5a9221ed3dceb772cb522566_5a9244ae77d0e6f57cc39f32/scale_120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7943" y="434109"/>
            <a:ext cx="2902857" cy="1800000"/>
          </a:xfrm>
          <a:prstGeom prst="rect">
            <a:avLst/>
          </a:prstGeom>
          <a:noFill/>
        </p:spPr>
      </p:pic>
      <p:pic>
        <p:nvPicPr>
          <p:cNvPr id="14356" name="Picture 20" descr="https://avatars.mds.yandex.net/get-zen_doc/1594475/pub_5ec3cf5909f2c676044a35e8_5ec3dcfc4e16632b02474d63/scale_120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6346" y="5058000"/>
            <a:ext cx="2368421" cy="1800000"/>
          </a:xfrm>
          <a:prstGeom prst="rect">
            <a:avLst/>
          </a:prstGeom>
          <a:noFill/>
        </p:spPr>
      </p:pic>
      <p:sp>
        <p:nvSpPr>
          <p:cNvPr id="14358" name="AutoShape 22" descr="https://img-fotki.yandex.ru/get/404236/233460605.16f/0_154cdb_b94fe60a_XXL.jpg?from=https://img-fotki.yandex.ru/get/404236/233460605.16f/0_154cdb_b94fe60a_XXL.jpg"/>
          <p:cNvSpPr>
            <a:spLocks noChangeAspect="1" noChangeArrowheads="1"/>
          </p:cNvSpPr>
          <p:nvPr/>
        </p:nvSpPr>
        <p:spPr bwMode="auto">
          <a:xfrm>
            <a:off x="16351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60" name="AutoShape 24" descr="https://img-fotki.yandex.ru/get/404236/233460605.16f/0_154cdb_b94fe60a_XXL.jpg?from=https://img-fotki.yandex.ru/get/404236/233460605.16f/0_154cdb_b94fe60a_XXL.jpg"/>
          <p:cNvSpPr>
            <a:spLocks noChangeAspect="1" noChangeArrowheads="1"/>
          </p:cNvSpPr>
          <p:nvPr/>
        </p:nvSpPr>
        <p:spPr bwMode="auto">
          <a:xfrm>
            <a:off x="16351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62" name="Picture 26" descr="http://gel-school-3.ru/wp-content/uploads/2019/11/B7dMRNDcv0s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200" y="3710192"/>
            <a:ext cx="2873829" cy="1800000"/>
          </a:xfrm>
          <a:prstGeom prst="rect">
            <a:avLst/>
          </a:prstGeom>
          <a:noFill/>
        </p:spPr>
      </p:pic>
      <p:pic>
        <p:nvPicPr>
          <p:cNvPr id="14364" name="Picture 28" descr="https://avatars.mds.yandex.net/get-zen_doc/29485/pub_5d443eba7cccba00add52ff8_5d4457a3dfdd2500acc7ec64/scale_1200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3056" y="3791857"/>
            <a:ext cx="2541176" cy="18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07950" y="4835236"/>
            <a:ext cx="8856663" cy="1859252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Северная война, основной конфликт: русско-шведские, польско-шведские, датско-шведские.</a:t>
            </a:r>
          </a:p>
        </p:txBody>
      </p:sp>
      <p:pic>
        <p:nvPicPr>
          <p:cNvPr id="15366" name="Picture 6" descr="Пьер-Дени Мартин (фр. Pierre-Denis Martin). «Полтавская битва» (1726 год)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818" y="230759"/>
            <a:ext cx="5458691" cy="3620805"/>
          </a:xfrm>
          <a:prstGeom prst="rect">
            <a:avLst/>
          </a:prstGeom>
          <a:noFill/>
        </p:spPr>
      </p:pic>
      <p:pic>
        <p:nvPicPr>
          <p:cNvPr id="15368" name="Picture 8" descr="Портрет кисти Бовина В. Ф., 184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3258" y="349394"/>
            <a:ext cx="2476500" cy="2971801"/>
          </a:xfrm>
          <a:prstGeom prst="rect">
            <a:avLst/>
          </a:prstGeom>
          <a:noFill/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791200" y="3527858"/>
            <a:ext cx="3099955" cy="1071851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АПРАКСИН ФЁДОР МАТВЕЕВИЧ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311235" y="491836"/>
            <a:ext cx="2944091" cy="865188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0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Подавление стрелецкого бунта</a:t>
            </a:r>
          </a:p>
        </p:txBody>
      </p:sp>
      <p:pic>
        <p:nvPicPr>
          <p:cNvPr id="16390" name="Picture 6" descr="Картина Василия Сурикова «Утро стрелецкой казни», 1881 го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8204" y="253855"/>
            <a:ext cx="2609850" cy="1504951"/>
          </a:xfrm>
          <a:prstGeom prst="rect">
            <a:avLst/>
          </a:prstGeom>
          <a:noFill/>
        </p:spPr>
      </p:pic>
      <p:pic>
        <p:nvPicPr>
          <p:cNvPr id="16392" name="Picture 8" descr="А. Шхонебек. Взятие Азова. 1699 год. (Двое всадников в центре — царь Пётр I и воевода Алексей Шеин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50" y="1921307"/>
            <a:ext cx="2621250" cy="1440000"/>
          </a:xfrm>
          <a:prstGeom prst="rect">
            <a:avLst/>
          </a:prstGeom>
          <a:noFill/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325090" y="2126672"/>
            <a:ext cx="2944091" cy="865188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0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Русско-турецкая война</a:t>
            </a:r>
          </a:p>
        </p:txBody>
      </p:sp>
      <p:pic>
        <p:nvPicPr>
          <p:cNvPr id="16394" name="Picture 10" descr="«Август II Сильный и гусары при Калише»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799" y="3468110"/>
            <a:ext cx="2576945" cy="1440000"/>
          </a:xfrm>
          <a:prstGeom prst="rect">
            <a:avLst/>
          </a:prstGeom>
          <a:noFill/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3352799" y="3678381"/>
            <a:ext cx="2944091" cy="865188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0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Сражение при </a:t>
            </a:r>
            <a:r>
              <a:rPr lang="ru-RU" sz="2000" i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Калише</a:t>
            </a:r>
            <a:endParaRPr lang="ru-RU" sz="2000" i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6396" name="Picture 12" descr="А. Е. Коцебу. «Штурм крепости Нотебург 11 октября 1702 года» (1846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0945" y="5019675"/>
            <a:ext cx="2618509" cy="1838325"/>
          </a:xfrm>
          <a:prstGeom prst="rect">
            <a:avLst/>
          </a:prstGeom>
          <a:noFill/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3435927" y="5354781"/>
            <a:ext cx="2944091" cy="865188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0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Осада </a:t>
            </a:r>
            <a:r>
              <a:rPr lang="ru-RU" sz="2000" i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Нотебурга</a:t>
            </a:r>
            <a:endParaRPr lang="ru-RU" sz="2000" i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6398" name="Picture 14" descr="https://upload.wikimedia.org/wikipedia/commons/thumb/b/b9/Menshikov_1698_01.jpg/250px-Menshikov_1698_0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64313" y="258330"/>
            <a:ext cx="2381250" cy="3629025"/>
          </a:xfrm>
          <a:prstGeom prst="rect">
            <a:avLst/>
          </a:prstGeom>
          <a:noFill/>
        </p:spPr>
      </p:pic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691745" y="4087091"/>
            <a:ext cx="2452255" cy="1842654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Меньшиков  Александр Данилович 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https://upload.wikimedia.org/wikipedia/commons/0/0e/Stamp_W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2896" y="4486419"/>
            <a:ext cx="2133600" cy="1028701"/>
          </a:xfrm>
          <a:prstGeom prst="rect">
            <a:avLst/>
          </a:prstGeom>
          <a:noFill/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466109" y="4655125"/>
            <a:ext cx="2944091" cy="886693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0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Ф.П. Врангель на почтовой марке России (1992г)</a:t>
            </a:r>
          </a:p>
        </p:txBody>
      </p:sp>
      <p:pic>
        <p:nvPicPr>
          <p:cNvPr id="17416" name="Picture 8" descr="Бухта Врангеля в заливе Находка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48571" cy="2160000"/>
          </a:xfrm>
          <a:prstGeom prst="rect">
            <a:avLst/>
          </a:prstGeom>
          <a:noFill/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075707" y="387927"/>
            <a:ext cx="2944091" cy="1122220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0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Бухта на востоке залива Находка Японского моря</a:t>
            </a:r>
          </a:p>
        </p:txBody>
      </p:sp>
      <p:pic>
        <p:nvPicPr>
          <p:cNvPr id="17418" name="Picture 10" descr="Действующий вулкан — гора Врангель (4317 м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746" y="2299854"/>
            <a:ext cx="2667000" cy="1838325"/>
          </a:xfrm>
          <a:prstGeom prst="rect">
            <a:avLst/>
          </a:prstGeom>
          <a:noFill/>
        </p:spPr>
      </p:pic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2805545" y="2576945"/>
            <a:ext cx="2944091" cy="1122220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0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Горы Врангеля. Действующий вулкан – гора Врангель (4317м)</a:t>
            </a:r>
          </a:p>
        </p:txBody>
      </p:sp>
      <p:pic>
        <p:nvPicPr>
          <p:cNvPr id="17420" name="Picture 12" descr="Врангель, Фердинанд Петрович.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02859" y="311293"/>
            <a:ext cx="2143125" cy="3048001"/>
          </a:xfrm>
          <a:prstGeom prst="rect">
            <a:avLst/>
          </a:prstGeom>
          <a:noFill/>
        </p:spPr>
      </p:pic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6012872" y="3879274"/>
            <a:ext cx="3131127" cy="1094508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Врангель </a:t>
            </a:r>
            <a:r>
              <a:rPr lang="ru-RU" i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Ферденанд</a:t>
            </a:r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Петрович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Адмирал Нахимов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222" y="200458"/>
            <a:ext cx="3084749" cy="2160000"/>
          </a:xfrm>
          <a:prstGeom prst="rect">
            <a:avLst/>
          </a:prstGeom>
          <a:noFill/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46364" y="2396838"/>
            <a:ext cx="2868613" cy="872836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9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Нахимов Павел Степанович </a:t>
            </a:r>
          </a:p>
        </p:txBody>
      </p:sp>
      <p:pic>
        <p:nvPicPr>
          <p:cNvPr id="18440" name="Picture 8" descr="Амбруаз-Луи Гарнерэ. «Морское сражение при Наварине». 1827 г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7005" y="212292"/>
            <a:ext cx="2857500" cy="1809751"/>
          </a:xfrm>
          <a:prstGeom prst="rect">
            <a:avLst/>
          </a:prstGeom>
          <a:noFill/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957455" y="2022764"/>
            <a:ext cx="2868613" cy="872836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900" i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Нарвежское</a:t>
            </a:r>
            <a:r>
              <a:rPr lang="ru-RU" sz="19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сражение</a:t>
            </a:r>
          </a:p>
        </p:txBody>
      </p:sp>
      <p:pic>
        <p:nvPicPr>
          <p:cNvPr id="18442" name="Picture 10" descr="А. П. Боголюбов. Синопский бой 18 ноября 1853 год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37840" y="3194483"/>
            <a:ext cx="2857500" cy="1895476"/>
          </a:xfrm>
          <a:prstGeom prst="rect">
            <a:avLst/>
          </a:prstGeom>
          <a:noFill/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096001" y="5126182"/>
            <a:ext cx="2868613" cy="872836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900" i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Синопское</a:t>
            </a:r>
            <a:r>
              <a:rPr lang="ru-RU" sz="19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сражение</a:t>
            </a:r>
          </a:p>
        </p:txBody>
      </p:sp>
      <p:pic>
        <p:nvPicPr>
          <p:cNvPr id="18444" name="Picture 12" descr="Оборона Севастополя (Франц Рубо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3622" y="3463637"/>
            <a:ext cx="2857500" cy="1914525"/>
          </a:xfrm>
          <a:prstGeom prst="rect">
            <a:avLst/>
          </a:prstGeom>
          <a:noFill/>
        </p:spPr>
      </p:pic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346365" y="5541819"/>
            <a:ext cx="2868613" cy="872836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9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Оборона Севастополя</a:t>
            </a:r>
          </a:p>
        </p:txBody>
      </p:sp>
      <p:pic>
        <p:nvPicPr>
          <p:cNvPr id="18446" name="Picture 14" descr="https://upload.wikimedia.org/wikipedia/commons/thumb/c/c9/Stamp_of_USSR_1792.jpg/132px-Stamp_of_USSR_179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70217" y="2244436"/>
            <a:ext cx="1751542" cy="23884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74073" y="3075710"/>
            <a:ext cx="2868613" cy="872836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9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Ушаков Фёдор Фёдорович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710546" y="1814945"/>
            <a:ext cx="2868613" cy="872836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9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Русско-турецкая война 1768-1774</a:t>
            </a:r>
          </a:p>
        </p:txBody>
      </p:sp>
      <p:pic>
        <p:nvPicPr>
          <p:cNvPr id="44034" name="Picture 2" descr="Великая личность в истории&amp;quot; - исторический обзор к 275-летию Ф.Ф. Ушак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9877" y="0"/>
            <a:ext cx="2590800" cy="3048001"/>
          </a:xfrm>
          <a:prstGeom prst="rect">
            <a:avLst/>
          </a:prstGeom>
          <a:noFill/>
        </p:spPr>
      </p:pic>
      <p:pic>
        <p:nvPicPr>
          <p:cNvPr id="44036" name="Picture 4" descr="«Аллегория победы Екатерины II над турками и татарами» Стефано Торелли, 17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52386" y="0"/>
            <a:ext cx="2857500" cy="1676400"/>
          </a:xfrm>
          <a:prstGeom prst="rect">
            <a:avLst/>
          </a:prstGeom>
          <a:noFill/>
        </p:spPr>
      </p:pic>
      <p:pic>
        <p:nvPicPr>
          <p:cNvPr id="44038" name="Picture 6" descr="Штурм Измаила. Гравюра С. П. Шифляра на основе натурной зарисовки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0" y="2764992"/>
            <a:ext cx="2857500" cy="1571626"/>
          </a:xfrm>
          <a:prstGeom prst="rect">
            <a:avLst/>
          </a:prstGeom>
          <a:noFill/>
        </p:spPr>
      </p:pic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6275387" y="4378037"/>
            <a:ext cx="2868613" cy="872836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9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Русско-турецкая война 1787-1791</a:t>
            </a:r>
          </a:p>
        </p:txBody>
      </p:sp>
      <p:pic>
        <p:nvPicPr>
          <p:cNvPr id="44040" name="Picture 8" descr="А. Блинков. Сражение у мыса Тендра. 1955 год.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102966"/>
            <a:ext cx="2857500" cy="1885950"/>
          </a:xfrm>
          <a:prstGeom prst="rect">
            <a:avLst/>
          </a:prstGeom>
          <a:noFill/>
        </p:spPr>
      </p:pic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2922587" y="4544292"/>
            <a:ext cx="2868613" cy="872836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9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Сражение у мыса </a:t>
            </a:r>
            <a:r>
              <a:rPr lang="ru-RU" sz="1900" i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Тендра</a:t>
            </a:r>
            <a:endParaRPr lang="ru-RU" sz="1900" i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74073" y="3075710"/>
            <a:ext cx="2868613" cy="872836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9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Шмидт Владимир Петрович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710546" y="1814945"/>
            <a:ext cx="2868613" cy="872836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9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Крымская война1853-1856</a:t>
            </a: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6275387" y="4378037"/>
            <a:ext cx="2868613" cy="872836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9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Русско-турецкая война 1877-1878</a:t>
            </a: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2922587" y="4544292"/>
            <a:ext cx="2868613" cy="872836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9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Оборона Севастополя</a:t>
            </a:r>
          </a:p>
        </p:txBody>
      </p:sp>
      <p:pic>
        <p:nvPicPr>
          <p:cNvPr id="45058" name="Picture 2" descr="вице-адмирал Шмидт Владимир Петрович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404" y="0"/>
            <a:ext cx="2095500" cy="2905125"/>
          </a:xfrm>
          <a:prstGeom prst="rect">
            <a:avLst/>
          </a:prstGeom>
          <a:noFill/>
        </p:spPr>
      </p:pic>
      <p:pic>
        <p:nvPicPr>
          <p:cNvPr id="45060" name="Picture 4" descr="Деталь панорамы Франца Рубо Оборона Севастополя (1904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07804" y="226147"/>
            <a:ext cx="2857500" cy="1504951"/>
          </a:xfrm>
          <a:prstGeom prst="rect">
            <a:avLst/>
          </a:prstGeom>
          <a:noFill/>
        </p:spPr>
      </p:pic>
      <p:pic>
        <p:nvPicPr>
          <p:cNvPr id="45062" name="Picture 6" descr="Оборона Севастополя (Франц Рубо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100945"/>
            <a:ext cx="2857500" cy="1914525"/>
          </a:xfrm>
          <a:prstGeom prst="rect">
            <a:avLst/>
          </a:prstGeom>
          <a:noFill/>
        </p:spPr>
      </p:pic>
      <p:pic>
        <p:nvPicPr>
          <p:cNvPr id="45064" name="Picture 8" descr="Николай Дмитриев-Оренбургский. «Захват Гривицкого редута под Плевной» (1885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00" y="2734830"/>
            <a:ext cx="2857500" cy="164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2521529"/>
            <a:ext cx="2868613" cy="872836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9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Колчак Александр Васильевич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867892" y="4807528"/>
            <a:ext cx="2868613" cy="872836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9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Крымская война1853-1856</a:t>
            </a: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6275387" y="4378037"/>
            <a:ext cx="2868613" cy="872836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9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Русско-японская война</a:t>
            </a: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3061134" y="2992583"/>
            <a:ext cx="2868613" cy="872836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9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Первая мировая</a:t>
            </a:r>
          </a:p>
        </p:txBody>
      </p:sp>
      <p:pic>
        <p:nvPicPr>
          <p:cNvPr id="46082" name="Picture 2" descr="Александр Васильевич Колчак в Омске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568306" cy="2534637"/>
          </a:xfrm>
          <a:prstGeom prst="rect">
            <a:avLst/>
          </a:prstGeom>
          <a:noFill/>
        </p:spPr>
      </p:pic>
      <p:pic>
        <p:nvPicPr>
          <p:cNvPr id="46084" name="Picture 4" descr="RUSSOJAPANESEWAR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0"/>
            <a:ext cx="2857500" cy="4057650"/>
          </a:xfrm>
          <a:prstGeom prst="rect">
            <a:avLst/>
          </a:prstGeom>
          <a:noFill/>
        </p:spPr>
      </p:pic>
      <p:pic>
        <p:nvPicPr>
          <p:cNvPr id="46086" name="Picture 6" descr="WWImonta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31403" y="0"/>
            <a:ext cx="2857500" cy="2962276"/>
          </a:xfrm>
          <a:prstGeom prst="rect">
            <a:avLst/>
          </a:prstGeom>
          <a:noFill/>
        </p:spPr>
      </p:pic>
      <p:pic>
        <p:nvPicPr>
          <p:cNvPr id="46088" name="Picture 8" descr="Сверху вниз, слева направо: Вооружённые силы Юга России в 1919 году, повешение австро-венгерскими войсками рабочих Екатеринослава во время австро-германской оккупации в 1918 году[1], красная пехота на марше в 1920 году, Л. Д. Троцкий в 1918 году, тачанка 1-й Конной армии.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463636"/>
            <a:ext cx="2857500" cy="3394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92100"/>
            <a:ext cx="8686800" cy="61499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6600" b="1" dirty="0">
                <a:latin typeface="Monotype Corsiva" pitchFamily="66" charset="0"/>
              </a:rPr>
              <a:t>Слава</a:t>
            </a:r>
            <a:br>
              <a:rPr lang="ru-RU" sz="6600" b="1" dirty="0">
                <a:latin typeface="Monotype Corsiva" pitchFamily="66" charset="0"/>
              </a:rPr>
            </a:br>
            <a:r>
              <a:rPr lang="ru-RU" sz="6600" b="1" dirty="0">
                <a:latin typeface="Monotype Corsiva" pitchFamily="66" charset="0"/>
              </a:rPr>
              <a:t>российскому</a:t>
            </a:r>
            <a:br>
              <a:rPr lang="ru-RU" sz="6600" b="1" dirty="0">
                <a:latin typeface="Monotype Corsiva" pitchFamily="66" charset="0"/>
              </a:rPr>
            </a:br>
            <a:r>
              <a:rPr lang="ru-RU" sz="6600" b="1" dirty="0">
                <a:latin typeface="Monotype Corsiva" pitchFamily="66" charset="0"/>
              </a:rPr>
              <a:t>флоту</a:t>
            </a:r>
            <a:br>
              <a:rPr lang="ru-RU" sz="6600" b="1" dirty="0">
                <a:latin typeface="Monotype Corsiva" pitchFamily="66" charset="0"/>
              </a:rPr>
            </a:br>
            <a:r>
              <a:rPr lang="ru-RU" sz="6600" b="1" dirty="0">
                <a:latin typeface="Monotype Corsiva" pitchFamily="66" charset="0"/>
              </a:rPr>
              <a:t>и российским</a:t>
            </a:r>
            <a:br>
              <a:rPr lang="ru-RU" sz="6600" b="1" dirty="0">
                <a:latin typeface="Monotype Corsiva" pitchFamily="66" charset="0"/>
              </a:rPr>
            </a:br>
            <a:r>
              <a:rPr lang="ru-RU" sz="6600" b="1" dirty="0">
                <a:latin typeface="Monotype Corsiva" pitchFamily="66" charset="0"/>
              </a:rPr>
              <a:t>адмиралам!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179388" y="188913"/>
            <a:ext cx="8713787" cy="5865523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400" b="1" dirty="0"/>
              <a:t>История российского военно-морского флота насчитывает более трёх веков. За это время сотни выдающихся командиров были удостоены звания адмирала. Некоторые из них сыграли значительную роль в судьбе не только флота, но и всей страны. Вот самые выдающиеся адмиралы России!</a:t>
            </a:r>
          </a:p>
          <a:p>
            <a:pPr algn="ctr"/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97382" y="3244334"/>
            <a:ext cx="14006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pic>
        <p:nvPicPr>
          <p:cNvPr id="5" name="Picture 2" descr="C:\Users\Таня\Desktop\лиловые\21bea1f02b328973c8147af1a71581f0.jp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84399" y="0"/>
            <a:ext cx="1959601" cy="1643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5435600" y="188913"/>
            <a:ext cx="3600450" cy="6264275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600" b="1" dirty="0"/>
              <a:t>Граф Федор Матвеевич Апраксин был сподвижником Петра Великого, стоял у истоков зарождения русского флота. Начинал службу в Потешных полках. В 1692, будучи архангельским воеводой, построил корабль, который стал торговым судном. В 1697 году Апраксин руководил судостроением в Воронеже. Через три года сделался главой Адмиралтейского приказа и губернатором Азова. В 1708 году получил титул генерал-адмирала. Под командованием Апраксина русский флот принял участие в Северной войне и в походе на Персию. Впервые в истории русского флота в 1714 году им была одержана победа в морском сражении со шведами у мыса Гангут.</a:t>
            </a:r>
            <a:endParaRPr lang="ru-RU" sz="16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250825" y="188913"/>
            <a:ext cx="4968875" cy="1511300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АПРАКСИН ФЁДОР МАТВЕЕВИЧ </a:t>
            </a:r>
          </a:p>
          <a:p>
            <a:pPr algn="ctr">
              <a:defRPr/>
            </a:pPr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27 ноября (7 декабря) 1661 – 10 (21) ноября 1728</a:t>
            </a:r>
          </a:p>
        </p:txBody>
      </p:sp>
      <p:sp>
        <p:nvSpPr>
          <p:cNvPr id="5" name="Овал 4"/>
          <p:cNvSpPr/>
          <p:nvPr/>
        </p:nvSpPr>
        <p:spPr>
          <a:xfrm>
            <a:off x="775855" y="2537964"/>
            <a:ext cx="3713018" cy="3807418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995738" y="188913"/>
            <a:ext cx="5040312" cy="4535487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600" b="1" dirty="0"/>
              <a:t>Правая рука Петра Великого, Александр Данилович Меньшиков. Нередко Петр подавал какую-либо мысль, а Меншиков находил для нее наилучшее воплощение. В 1726 году он стал полным адмиралом. В день подписания </a:t>
            </a:r>
            <a:r>
              <a:rPr lang="ru-RU" sz="1600" b="1" dirty="0" err="1"/>
              <a:t>Ништадтского</a:t>
            </a:r>
            <a:r>
              <a:rPr lang="ru-RU" sz="1600" b="1" dirty="0"/>
              <a:t> мира, который завершил многолетнюю войну со шведами, Меншиков получил чин вице-адмирала. После этого он сосредоточился на вопросах внутреннего устройства российского флота, а с 1718 года отвечал за обустройство всех вооруженных сил России. Его правнук Александр Сергеевич Меншиков также был выдающимся адмиралом, командовавшим флотом в Крымской войне.</a:t>
            </a:r>
            <a:endParaRPr lang="ru-RU" sz="16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179388" y="4281055"/>
            <a:ext cx="3384550" cy="1842654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Меньшиков  Александр Данилович  </a:t>
            </a:r>
          </a:p>
          <a:p>
            <a:pPr algn="ctr">
              <a:defRPr/>
            </a:pPr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 (16) ноября 1673 </a:t>
            </a:r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2" tooltip="23 ноября"/>
              </a:rPr>
              <a:t>–</a:t>
            </a:r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12 (23) ноября 1729</a:t>
            </a:r>
            <a:r>
              <a:rPr lang="ru-RU" dirty="0"/>
              <a:t> </a:t>
            </a:r>
            <a:endParaRPr lang="ru-RU" i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8204" name="Picture 12" descr="Фрегат Апостол Пёт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34565" y="4975225"/>
            <a:ext cx="2736850" cy="1882775"/>
          </a:xfrm>
          <a:prstGeom prst="rect">
            <a:avLst/>
          </a:prstGeom>
          <a:solidFill>
            <a:schemeClr val="accent1">
              <a:alpha val="16078"/>
            </a:schemeClr>
          </a:solidFill>
          <a:ln w="63500" algn="ctr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6155" name="Picture 11" descr="Портрет А. Д. Меншикова. 1716—1720 гг., неизвестный художни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290945"/>
            <a:ext cx="3172691" cy="38068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4100947" y="2396837"/>
            <a:ext cx="3352800" cy="1094508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Врангель </a:t>
            </a:r>
            <a:r>
              <a:rPr lang="ru-RU" i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Ферденанд</a:t>
            </a:r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Петрович 2</a:t>
            </a:r>
          </a:p>
          <a:p>
            <a:pPr algn="ctr">
              <a:defRPr/>
            </a:pPr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 декабря 1796 (9 января 1797) – 25 мая (6 июня) 1870 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95745" y="3563938"/>
            <a:ext cx="8207520" cy="3030826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b="1" dirty="0"/>
              <a:t>Барон Фердинанд Петрович Врангель известен как  противник продажи Аляски Соединенным Штатам, что не удивительно –он на протяжении 6 лет являлся правителем Русской Америки. За это время лично исследовал территорию от Берингова пролива до Калифорнии и основал метеорологическую обсерваторию.  Звание контр-адмирала было присвоено Врангелю в 1836 году. За свою жизнь адмирал совершил три кругосветных путешествия, возглавлял экспедицию по северо-восточному побережью Сибири и руководил кругосветным плаванием на «Кротком», активно сотрудничал с Академией наук в Петербурге и Русским географическим обществом.</a:t>
            </a:r>
            <a:endParaRPr lang="ru-RU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7179" name="Picture 11" descr="Vrangel F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7368" y="176646"/>
            <a:ext cx="2609850" cy="3095625"/>
          </a:xfrm>
          <a:prstGeom prst="rect">
            <a:avLst/>
          </a:prstGeom>
          <a:noFill/>
        </p:spPr>
      </p:pic>
      <p:pic>
        <p:nvPicPr>
          <p:cNvPr id="7181" name="Picture 13" descr="http://bigslide.ru/images/7/6774/960/img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6872" y="193964"/>
            <a:ext cx="4197927" cy="217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6096000" y="4211781"/>
            <a:ext cx="2868613" cy="1704109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9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Нахимов Павел Степанович </a:t>
            </a:r>
          </a:p>
          <a:p>
            <a:pPr algn="ctr">
              <a:defRPr/>
            </a:pPr>
            <a:r>
              <a:rPr lang="ru-RU" sz="19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23 июня (5 июля) 1802 – 30 июня (12 июля) 1855</a:t>
            </a: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387927" y="274205"/>
            <a:ext cx="5043055" cy="4948959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600" b="1" dirty="0"/>
              <a:t>Знаменитый русский адмирал Павел Степанович Нахимов впервые проявил свой талант во время Крымской войны, когда Черноморская эскадра под его командованием в штормовую погоду обнаружила и заблокировала главные силы турецкого флота в Синопе. В ходе этого сражение 1853 года турецкий флот был уничтожен за считанные часы. По мнению историков, это была «лебединая песня» парусного флота. Нахимов руководил обороной Севастополя с 1855 года. После затопления русского флота, он проявил стратегический подход к обороне города. Солдаты и матросы, защищавшие под его руководством южную часть Севастополя, называли адмирала «отцом-благодетелем».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i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9222" name="Picture 6" descr="Адмирал Павел Степанович Нахим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05056" y="219219"/>
            <a:ext cx="3156960" cy="3903152"/>
          </a:xfrm>
          <a:prstGeom prst="rect">
            <a:avLst/>
          </a:prstGeom>
          <a:noFill/>
        </p:spPr>
      </p:pic>
      <p:pic>
        <p:nvPicPr>
          <p:cNvPr id="9224" name="Picture 8" descr="https://upload.wikimedia.org/wikipedia/commons/thumb/9/9e/%D0%90%D0%B4%D0%BC%D0%B8%D1%80%D0%B0%D0%BB_%D0%9D%D0%B0%D1%85%D0%B8%D0%BC%D0%BE%D0%B2_%D0%BD%D0%B0_%D1%81%D0%B5%D0%B2%D0%B0%D1%81%D1%82%D0%BE%D0%BF%D0%BE%D0%BB%D1%8C%D1%81%D0%BA%D0%BE%D0%BC_%D0%B1%D0%B0%D1%81%D1%82%D0%B8%D0%BE%D0%BD%D0%B5.jpg/300px-%D0%90%D0%B4%D0%BC%D0%B8%D1%80%D0%B0%D0%BB_%D0%9D%D0%B0%D1%85%D0%B8%D0%BC%D0%BE%D0%B2_%D0%BD%D0%B0_%D1%81%D0%B5%D0%B2%D0%B0%D1%81%D1%82%D0%BE%D0%BF%D0%BE%D0%BB%D1%8C%D1%81%D0%BA%D0%BE%D0%BC_%D0%B1%D0%B0%D1%81%D1%82%D0%B8%D0%BE%D0%BD%D0%B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0713" y="4991099"/>
            <a:ext cx="2857500" cy="18669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3103418" y="171307"/>
            <a:ext cx="3823855" cy="6481762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600" b="1" dirty="0"/>
              <a:t>Адмирал  Федор Федорович Ушаков командовал Черноморским флотом, участвовал в русско-турецкой войне. Первую награду получил в 1783 году за победу над чумой, свирепствовавшей в Херсоне. Его действия отличались необычайной смелостью и решительностью. Он смело выдвигал свой корабль на первые позиции, выбирая одно из опаснейших положений и тем самым показывая пример мужества своим командирам. Трезвая оценка обстановки, точный расчет и стремительная атака –  это позволяло адмиралу выходить победителем в сражениях. Ушаков - основатель русской школы тактического боя в военно-морском искусстве. За ратные подвиги он был причислен Русской православной церковью к лику святых.</a:t>
            </a:r>
            <a:endParaRPr lang="ru-RU" sz="16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193965" y="427327"/>
            <a:ext cx="2770908" cy="1927946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Ушаков Фёдор Фёдорович </a:t>
            </a:r>
          </a:p>
          <a:p>
            <a:pPr algn="ctr">
              <a:defRPr/>
            </a:pPr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13 (24) февраля 1745 – 2 (14) октября 1817</a:t>
            </a:r>
          </a:p>
        </p:txBody>
      </p:sp>
      <p:pic>
        <p:nvPicPr>
          <p:cNvPr id="10246" name="Picture 6" descr="Ushakov F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641" y="2861974"/>
            <a:ext cx="2609850" cy="3162301"/>
          </a:xfrm>
          <a:prstGeom prst="rect">
            <a:avLst/>
          </a:prstGeom>
          <a:noFill/>
        </p:spPr>
      </p:pic>
      <p:pic>
        <p:nvPicPr>
          <p:cNvPr id="10249" name="Picture 9" descr="https://upload.wikimedia.org/wikipedia/commons/thumb/f/f2/Monument_to_Fyodor_Ushakov%2C_Mykolaiv.jpg/190px-Monument_to_Fyodor_Ushakov%2C_Mykolai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18495" y="1135062"/>
            <a:ext cx="1809750" cy="2409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193964" y="3325092"/>
            <a:ext cx="8395853" cy="3343996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600" b="1" dirty="0"/>
              <a:t>Предки адмирала Владимира Петровича Шмидта были выписаны в 17 веке Петром Великим в качестве корабельных мастеров из Франкфурта-на-Майне.  Шмидт участвовал в Крымской войны, оборонял Севастополь и руководил морскими операциями в русско-турецкую войну. За проявленную доблесть в боях был награжден золотым палашом  «За храбрость» и орденом Святого Георгия IV степени.  В одном 1855 году был четырежды ранен: в правую часть головы и грудь, осколком бомбы в левую сторону лба, в указательный палец левой руки и в левую ногу. К 1898 году стал полным адмиралом и кавалером всех существовавших на то время в России орденов. </a:t>
            </a:r>
            <a:endParaRPr lang="ru-RU" sz="16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1270" name="Picture 6" descr="вице-адмирал Шмидт Владимир Петрович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095500" cy="2905125"/>
          </a:xfrm>
          <a:prstGeom prst="rect">
            <a:avLst/>
          </a:prstGeom>
          <a:noFill/>
        </p:spPr>
      </p:pic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272146" y="261073"/>
            <a:ext cx="1911927" cy="1692418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Шмидт Владимир Петрович </a:t>
            </a:r>
          </a:p>
          <a:p>
            <a:pPr algn="ctr">
              <a:defRPr/>
            </a:pPr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27 февраля 1827 </a:t>
            </a:r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3" tooltip="25 февраля"/>
              </a:rPr>
              <a:t>–</a:t>
            </a:r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25 февраля 1909 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918364" y="249381"/>
            <a:ext cx="4017818" cy="2161309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Мыс Шмидта был назван в честь командующего Тихоокеанской эскадрой Владимира Петровича Шмидта предположительно в конце 1880 годов.</a:t>
            </a:r>
            <a:r>
              <a:rPr lang="ru-RU" dirty="0"/>
              <a:t> </a:t>
            </a:r>
          </a:p>
          <a:p>
            <a:pPr algn="ctr">
              <a:defRPr/>
            </a:pPr>
            <a:endParaRPr lang="ru-RU" i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1274" name="Picture 10" descr="https://ic.pics.livejournal.com/onyx_foil/68741020/339764/339764_90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4000" y="2050473"/>
            <a:ext cx="2160000" cy="14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4391891"/>
            <a:ext cx="9144000" cy="2277197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600" b="1" dirty="0"/>
              <a:t>Кроме того, что адмирал Александр Васильевич Колчак был вождем Белого движения, он был и выдающимся ученым-океанографом, крупнейшим полярным исследователем, участником трех полярных экспедиций,  автором монографии «Какой нужен России флот». Адмирал разработал теоретические основы подготовки и проведения совместных армейских операций на суше и в море. В 1908 году он читал лекции в Морской академии. Участвовал в русско-японской войне, в том числе в самом продолжительном ее сражении – обороне Порт-Артура. В Первую мировую войну командовал дивизией миноносных кораблей Балтийского флота, а с 16-17-х годов – Черноморским флотом.</a:t>
            </a:r>
            <a:endParaRPr lang="ru-RU" sz="16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0" y="3075709"/>
            <a:ext cx="3203575" cy="1228725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Колчак Александр  Васильевич  </a:t>
            </a:r>
          </a:p>
          <a:p>
            <a:pPr algn="ctr">
              <a:defRPr/>
            </a:pPr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18 ноября 1918 </a:t>
            </a:r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2" tooltip="Приход к власти адмирала Колчака"/>
              </a:rPr>
              <a:t>–</a:t>
            </a:r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7 февраля 1920 </a:t>
            </a: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3710565" y="3671455"/>
            <a:ext cx="5184775" cy="632979"/>
          </a:xfrm>
          <a:prstGeom prst="rect">
            <a:avLst/>
          </a:prstGeom>
          <a:solidFill>
            <a:schemeClr val="accent1">
              <a:alpha val="16000"/>
            </a:schemeClr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Участники северной экспедиции на «заре». Крайний с права Колчак А.В.</a:t>
            </a:r>
          </a:p>
        </p:txBody>
      </p:sp>
      <p:pic>
        <p:nvPicPr>
          <p:cNvPr id="12296" name="Picture 8" descr="Верховный правитель России и Верховный главнокомандующий Русской армией адмирал А. В. Колча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0494" y="249382"/>
            <a:ext cx="2028586" cy="2784763"/>
          </a:xfrm>
          <a:prstGeom prst="rect">
            <a:avLst/>
          </a:prstGeom>
          <a:noFill/>
        </p:spPr>
      </p:pic>
      <p:pic>
        <p:nvPicPr>
          <p:cNvPr id="12298" name="Picture 10" descr="https://upload.wikimedia.org/wikipedia/commons/thumb/d/d1/RussianPoleExpedition.jpg/1024px-RussianPoleExpedition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2568" y="199448"/>
            <a:ext cx="5198601" cy="3416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642</TotalTime>
  <Words>1024</Words>
  <Application>Microsoft Office PowerPoint</Application>
  <PresentationFormat>Экран (4:3)</PresentationFormat>
  <Paragraphs>55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Comic Sans MS</vt:lpstr>
      <vt:lpstr>Monotype Corsiva</vt:lpstr>
      <vt:lpstr>Tahoma</vt:lpstr>
      <vt:lpstr>Wingdings</vt:lpstr>
      <vt:lpstr>Океан</vt:lpstr>
      <vt:lpstr>Краевое государственное бюджетное профессиональное образовательное учреждение «Автомобильно-технический колледж» «Великие русские адмиралы»   Подготовила студентка: II курса  Калугина Валентина Дмитриевна Руководитель: Мастер производственного обучения Таранова Тамара Сергеевна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Слава российскому флоту и российским адмиралам!</vt:lpstr>
    </vt:vector>
  </TitlesOfParts>
  <Company>Озёрки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русского флота</dc:title>
  <dc:creator>Кузьмины</dc:creator>
  <cp:lastModifiedBy>SDTYXGC ad</cp:lastModifiedBy>
  <cp:revision>33</cp:revision>
  <dcterms:created xsi:type="dcterms:W3CDTF">2009-02-20T11:09:00Z</dcterms:created>
  <dcterms:modified xsi:type="dcterms:W3CDTF">2022-02-14T17:56:54Z</dcterms:modified>
</cp:coreProperties>
</file>