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30" r:id="rId1"/>
  </p:sldMasterIdLst>
  <p:sldIdLst>
    <p:sldId id="256" r:id="rId2"/>
    <p:sldId id="268" r:id="rId3"/>
    <p:sldId id="280" r:id="rId4"/>
    <p:sldId id="271" r:id="rId5"/>
    <p:sldId id="258" r:id="rId6"/>
    <p:sldId id="259" r:id="rId7"/>
    <p:sldId id="261" r:id="rId8"/>
    <p:sldId id="262" r:id="rId9"/>
    <p:sldId id="267" r:id="rId10"/>
    <p:sldId id="264" r:id="rId11"/>
    <p:sldId id="263" r:id="rId12"/>
    <p:sldId id="260" r:id="rId13"/>
    <p:sldId id="277" r:id="rId14"/>
    <p:sldId id="278" r:id="rId15"/>
    <p:sldId id="274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9912" autoAdjust="0"/>
    <p:restoredTop sz="94660"/>
  </p:normalViewPr>
  <p:slideViewPr>
    <p:cSldViewPr>
      <p:cViewPr varScale="1">
        <p:scale>
          <a:sx n="70" d="100"/>
          <a:sy n="70" d="100"/>
        </p:scale>
        <p:origin x="-130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-2266" y="-2022"/>
            <a:ext cx="9146266" cy="6861037"/>
            <a:chOff x="-2266" y="-2022"/>
            <a:chExt cx="9146266" cy="6861037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9144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rcRect/>
              <a:stretch>
                <a:fillRect l="-16667" r="-16667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5689832" y="-2022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-2266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6841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508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66441" y="2222624"/>
            <a:ext cx="5917677" cy="2554758"/>
          </a:xfrm>
        </p:spPr>
        <p:txBody>
          <a:bodyPr anchor="b"/>
          <a:lstStyle>
            <a:lvl1pPr>
              <a:defRPr sz="4800">
                <a:solidFill>
                  <a:schemeClr val="bg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gray">
          <a:xfrm>
            <a:off x="866441" y="4777380"/>
            <a:ext cx="5917677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7497419" y="1824010"/>
            <a:ext cx="990599" cy="240258"/>
          </a:xfrm>
        </p:spPr>
        <p:txBody>
          <a:bodyPr/>
          <a:lstStyle>
            <a:lvl1pPr algn="l">
              <a:defRPr sz="900" b="0" i="0">
                <a:solidFill>
                  <a:schemeClr val="bg1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14.02.2022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6246568" y="3264407"/>
            <a:ext cx="3859795" cy="228659"/>
          </a:xfrm>
        </p:spPr>
        <p:txBody>
          <a:bodyPr/>
          <a:lstStyle>
            <a:lvl1pPr>
              <a:defRPr sz="900" b="0" i="0">
                <a:solidFill>
                  <a:schemeClr val="bg1"/>
                </a:solidFill>
              </a:defRPr>
            </a:lvl1pPr>
          </a:lstStyle>
          <a:p>
            <a:endParaRPr lang="ru-RU"/>
          </a:p>
        </p:txBody>
      </p:sp>
      <p:sp>
        <p:nvSpPr>
          <p:cNvPr id="12" name="Rectangle 11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>
                <a:solidFill>
                  <a:schemeClr val="bg1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486810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-2266" y="-2022"/>
            <a:ext cx="9146266" cy="6861037"/>
            <a:chOff x="-2266" y="-2022"/>
            <a:chExt cx="9146266" cy="6861037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44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rcRect/>
              <a:stretch>
                <a:fillRect l="-16667" r="-16667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5689832" y="-2022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-2266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6299432" y="586841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5"/>
            <p:cNvSpPr/>
            <p:nvPr/>
          </p:nvSpPr>
          <p:spPr bwMode="gray">
            <a:xfrm rot="10204164">
              <a:off x="426788" y="4564241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5" name="Rectangle 14"/>
            <p:cNvSpPr/>
            <p:nvPr/>
          </p:nvSpPr>
          <p:spPr>
            <a:xfrm>
              <a:off x="421503" y="402165"/>
              <a:ext cx="8327939" cy="314113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 bwMode="gray">
            <a:xfrm rot="10800000">
              <a:off x="485023" y="2670079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2" name="Freeform 5"/>
            <p:cNvSpPr>
              <a:spLocks noEditPoints="1"/>
            </p:cNvSpPr>
            <p:nvPr/>
          </p:nvSpPr>
          <p:spPr bwMode="gray">
            <a:xfrm>
              <a:off x="0" y="508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3" y="4961453"/>
            <a:ext cx="6422002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66441" y="685800"/>
            <a:ext cx="6422004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866443" y="5528191"/>
            <a:ext cx="6422003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0" name="Rectangle 19"/>
          <p:cNvSpPr/>
          <p:nvPr/>
        </p:nvSpPr>
        <p:spPr>
          <a:xfrm>
            <a:off x="7745644" y="-7177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712364" y="295730"/>
            <a:ext cx="738909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4395974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-2266" y="-2022"/>
            <a:ext cx="9146266" cy="6861037"/>
            <a:chOff x="-2266" y="-2022"/>
            <a:chExt cx="9146266" cy="6861037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9144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rcRect/>
              <a:stretch>
                <a:fillRect l="-16667" r="-16667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5689832" y="-2022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-2266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6299432" y="586841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Rectangle 17"/>
            <p:cNvSpPr/>
            <p:nvPr/>
          </p:nvSpPr>
          <p:spPr>
            <a:xfrm>
              <a:off x="485023" y="4343399"/>
              <a:ext cx="8182128" cy="211243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5"/>
            <p:cNvSpPr/>
            <p:nvPr/>
          </p:nvSpPr>
          <p:spPr bwMode="gray">
            <a:xfrm rot="21010068">
              <a:off x="6359946" y="2780895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4" name="Freeform 13"/>
            <p:cNvSpPr/>
            <p:nvPr/>
          </p:nvSpPr>
          <p:spPr bwMode="gray">
            <a:xfrm>
              <a:off x="485023" y="2854646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2" name="Freeform 5"/>
            <p:cNvSpPr>
              <a:spLocks noEditPoints="1"/>
            </p:cNvSpPr>
            <p:nvPr/>
          </p:nvSpPr>
          <p:spPr bwMode="gray">
            <a:xfrm>
              <a:off x="0" y="508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927101"/>
            <a:ext cx="6422004" cy="1692720"/>
          </a:xfrm>
        </p:spPr>
        <p:txBody>
          <a:bodyPr/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5" name="Text Placeholder 3"/>
          <p:cNvSpPr>
            <a:spLocks noGrp="1"/>
          </p:cNvSpPr>
          <p:nvPr>
            <p:ph type="body" sz="half" idx="13"/>
          </p:nvPr>
        </p:nvSpPr>
        <p:spPr>
          <a:xfrm>
            <a:off x="866440" y="3488023"/>
            <a:ext cx="6422005" cy="2536857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9" name="Rectangle 18"/>
          <p:cNvSpPr/>
          <p:nvPr/>
        </p:nvSpPr>
        <p:spPr>
          <a:xfrm>
            <a:off x="7745644" y="-7177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12364" y="295730"/>
            <a:ext cx="738909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17917746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-2266" y="-2022"/>
            <a:ext cx="9146266" cy="6861037"/>
            <a:chOff x="-2266" y="-2022"/>
            <a:chExt cx="9146266" cy="6861037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9144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rcRect/>
              <a:stretch>
                <a:fillRect l="-16667" r="-16667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5689832" y="-2022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-2266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6299432" y="586841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5"/>
            <p:cNvSpPr/>
            <p:nvPr/>
          </p:nvSpPr>
          <p:spPr bwMode="gray">
            <a:xfrm rot="21010068">
              <a:off x="6359946" y="4309201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3" name="Freeform 12"/>
            <p:cNvSpPr/>
            <p:nvPr/>
          </p:nvSpPr>
          <p:spPr bwMode="gray">
            <a:xfrm>
              <a:off x="485023" y="4381500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3" name="Freeform 5"/>
            <p:cNvSpPr>
              <a:spLocks noEditPoints="1"/>
            </p:cNvSpPr>
            <p:nvPr/>
          </p:nvSpPr>
          <p:spPr bwMode="gray">
            <a:xfrm>
              <a:off x="0" y="508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11" name="TextBox 10"/>
          <p:cNvSpPr txBox="1"/>
          <p:nvPr/>
        </p:nvSpPr>
        <p:spPr bwMode="gray">
          <a:xfrm>
            <a:off x="7033421" y="2893960"/>
            <a:ext cx="67924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80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”</a:t>
            </a:r>
          </a:p>
        </p:txBody>
      </p:sp>
      <p:sp>
        <p:nvSpPr>
          <p:cNvPr id="10" name="TextBox 9"/>
          <p:cNvSpPr txBox="1"/>
          <p:nvPr/>
        </p:nvSpPr>
        <p:spPr bwMode="gray">
          <a:xfrm>
            <a:off x="625840" y="590998"/>
            <a:ext cx="60159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80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“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0763" y="914400"/>
            <a:ext cx="6177681" cy="2884679"/>
          </a:xfrm>
        </p:spPr>
        <p:txBody>
          <a:bodyPr anchor="ctr"/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387279" y="3809278"/>
            <a:ext cx="5646142" cy="333113"/>
          </a:xfrm>
        </p:spPr>
        <p:txBody>
          <a:bodyPr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tx2">
                    <a:lumMod val="40000"/>
                    <a:lumOff val="60000"/>
                  </a:schemeClr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2"/>
          </p:nvPr>
        </p:nvSpPr>
        <p:spPr>
          <a:xfrm>
            <a:off x="878870" y="5000815"/>
            <a:ext cx="6422005" cy="1018177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2" name="Rectangle 21"/>
          <p:cNvSpPr/>
          <p:nvPr/>
        </p:nvSpPr>
        <p:spPr>
          <a:xfrm>
            <a:off x="7745644" y="-7177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12364" y="295730"/>
            <a:ext cx="738909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7966233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-2266" y="-2022"/>
            <a:ext cx="9146266" cy="6861037"/>
            <a:chOff x="-2266" y="-2022"/>
            <a:chExt cx="9146266" cy="6861037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9144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rcRect/>
              <a:stretch>
                <a:fillRect l="-16667" r="-16667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5689832" y="-2022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-2266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6299432" y="586841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 rot="21010068">
              <a:off x="6359946" y="431124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7"/>
            <p:cNvSpPr/>
            <p:nvPr/>
          </p:nvSpPr>
          <p:spPr bwMode="gray">
            <a:xfrm>
              <a:off x="485023" y="4381500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7" name="Freeform 5"/>
            <p:cNvSpPr>
              <a:spLocks noEditPoints="1"/>
            </p:cNvSpPr>
            <p:nvPr/>
          </p:nvSpPr>
          <p:spPr bwMode="gray">
            <a:xfrm>
              <a:off x="0" y="508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2057400"/>
            <a:ext cx="6422004" cy="20955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1" y="5159399"/>
            <a:ext cx="6422004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Rectangle 10"/>
          <p:cNvSpPr/>
          <p:nvPr/>
        </p:nvSpPr>
        <p:spPr>
          <a:xfrm>
            <a:off x="7744507" y="39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12364" y="295730"/>
            <a:ext cx="738909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7329478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4852" y="921453"/>
            <a:ext cx="6423592" cy="715512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0" y="2489200"/>
            <a:ext cx="2313431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5"/>
          </p:nvPr>
        </p:nvSpPr>
        <p:spPr>
          <a:xfrm>
            <a:off x="866440" y="3147162"/>
            <a:ext cx="2313431" cy="2877717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08471" y="2485332"/>
            <a:ext cx="2326750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6"/>
          </p:nvPr>
        </p:nvSpPr>
        <p:spPr>
          <a:xfrm>
            <a:off x="3408471" y="3147162"/>
            <a:ext cx="2326750" cy="2888367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63820" y="2489200"/>
            <a:ext cx="2313740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7"/>
          </p:nvPr>
        </p:nvSpPr>
        <p:spPr>
          <a:xfrm>
            <a:off x="5963820" y="3147162"/>
            <a:ext cx="2313740" cy="2877717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287101" y="2489200"/>
            <a:ext cx="0" cy="3535679"/>
          </a:xfrm>
          <a:prstGeom prst="line">
            <a:avLst/>
          </a:prstGeom>
          <a:ln w="12700" cmpd="sng">
            <a:solidFill>
              <a:schemeClr val="tx1">
                <a:lumMod val="75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5849622" y="2489200"/>
            <a:ext cx="0" cy="3535679"/>
          </a:xfrm>
          <a:prstGeom prst="line">
            <a:avLst/>
          </a:prstGeom>
          <a:ln w="12700" cmpd="sng">
            <a:solidFill>
              <a:schemeClr val="tx1">
                <a:lumMod val="75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14.02.2022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712364" y="295730"/>
            <a:ext cx="738909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00024449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927101"/>
            <a:ext cx="6423592" cy="70986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0390" y="4179595"/>
            <a:ext cx="2295329" cy="657961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021261" y="2489200"/>
            <a:ext cx="2012937" cy="1447342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8"/>
          </p:nvPr>
        </p:nvSpPr>
        <p:spPr>
          <a:xfrm>
            <a:off x="866439" y="4848208"/>
            <a:ext cx="2309279" cy="1176672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30434" y="4179594"/>
            <a:ext cx="2291674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16"/>
          </p:nvPr>
        </p:nvSpPr>
        <p:spPr>
          <a:xfrm>
            <a:off x="3550622" y="2486834"/>
            <a:ext cx="2025182" cy="1449708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404318" y="4848209"/>
            <a:ext cx="2317790" cy="1188374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63820" y="4166523"/>
            <a:ext cx="2304671" cy="681684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17"/>
          </p:nvPr>
        </p:nvSpPr>
        <p:spPr>
          <a:xfrm>
            <a:off x="6104946" y="2489200"/>
            <a:ext cx="2018838" cy="1447342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963820" y="4848209"/>
            <a:ext cx="2304671" cy="1189427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294441" y="2489200"/>
            <a:ext cx="0" cy="3535679"/>
          </a:xfrm>
          <a:prstGeom prst="line">
            <a:avLst/>
          </a:prstGeom>
          <a:ln w="12700" cmpd="sng">
            <a:solidFill>
              <a:schemeClr val="tx1">
                <a:lumMod val="75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5849622" y="2489200"/>
            <a:ext cx="0" cy="3548436"/>
          </a:xfrm>
          <a:prstGeom prst="line">
            <a:avLst/>
          </a:prstGeom>
          <a:ln w="12700" cmpd="sng">
            <a:solidFill>
              <a:schemeClr val="tx1">
                <a:lumMod val="75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14.02.2022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712364" y="295730"/>
            <a:ext cx="738909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21199648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864852" y="921453"/>
            <a:ext cx="6423592" cy="715512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12364" y="295730"/>
            <a:ext cx="738909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83009957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-2266" y="-2022"/>
            <a:ext cx="9146266" cy="6861037"/>
            <a:chOff x="-2266" y="-2022"/>
            <a:chExt cx="9146266" cy="6861037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9144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rcRect/>
              <a:stretch>
                <a:fillRect l="-16667" r="-16667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5689832" y="-2022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-2266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6841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>
            <a:xfrm>
              <a:off x="414867" y="402165"/>
              <a:ext cx="46105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Freeform 7"/>
            <p:cNvSpPr/>
            <p:nvPr/>
          </p:nvSpPr>
          <p:spPr bwMode="gray">
            <a:xfrm rot="5400000">
              <a:off x="1299309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4966650">
              <a:off x="4673046" y="5107506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508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168970" y="1447799"/>
            <a:ext cx="1119474" cy="4571999"/>
          </a:xfrm>
        </p:spPr>
        <p:txBody>
          <a:bodyPr vert="eaVert" anchor="ctr" anchorCtr="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66440" y="1447799"/>
            <a:ext cx="4417234" cy="45720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3" name="Rectangle 12"/>
          <p:cNvSpPr/>
          <p:nvPr/>
        </p:nvSpPr>
        <p:spPr>
          <a:xfrm>
            <a:off x="7744507" y="39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12364" y="295730"/>
            <a:ext cx="738909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8443759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1084995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-2266" y="-2022"/>
            <a:ext cx="9146266" cy="6861037"/>
            <a:chOff x="-2266" y="-2022"/>
            <a:chExt cx="9146266" cy="6861037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44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rcRect/>
              <a:stretch>
                <a:fillRect l="-16667" r="-16667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5689832" y="-2022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-2266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6299432" y="586841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15687606">
              <a:off x="3320102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7"/>
            <p:cNvSpPr/>
            <p:nvPr/>
          </p:nvSpPr>
          <p:spPr bwMode="gray">
            <a:xfrm rot="16200000">
              <a:off x="3105027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0" name="Freeform 5"/>
            <p:cNvSpPr>
              <a:spLocks noEditPoints="1"/>
            </p:cNvSpPr>
            <p:nvPr/>
          </p:nvSpPr>
          <p:spPr bwMode="gray">
            <a:xfrm>
              <a:off x="0" y="508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66443" y="2257588"/>
            <a:ext cx="3101763" cy="3020343"/>
          </a:xfrm>
        </p:spPr>
        <p:txBody>
          <a:bodyPr anchor="ctr"/>
          <a:lstStyle>
            <a:lvl1pPr algn="l">
              <a:defRPr sz="3200" b="0" cap="none"/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r>
              <a:rPr lang="en-US" dirty="0"/>
              <a:t>third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19261" y="2257267"/>
            <a:ext cx="3054653" cy="3020345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3" name="Rectangle 12"/>
          <p:cNvSpPr/>
          <p:nvPr/>
        </p:nvSpPr>
        <p:spPr>
          <a:xfrm>
            <a:off x="7745644" y="39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5501671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66440" y="2489199"/>
            <a:ext cx="3636979" cy="3530604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0580" y="2489199"/>
            <a:ext cx="3636981" cy="3553245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7260284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0" y="2489200"/>
            <a:ext cx="3636979" cy="75929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66441" y="3248040"/>
            <a:ext cx="3636978" cy="2771761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0580" y="2488750"/>
            <a:ext cx="3636980" cy="75929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0581" y="3248040"/>
            <a:ext cx="3636980" cy="2773909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14.02.2022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7711816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14.02.2022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1515879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14.02.2022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Rectangle 10"/>
          <p:cNvSpPr/>
          <p:nvPr/>
        </p:nvSpPr>
        <p:spPr>
          <a:xfrm>
            <a:off x="7745644" y="-1404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9889205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2266" y="-2022"/>
            <a:ext cx="9146266" cy="6861037"/>
            <a:chOff x="-2266" y="-2022"/>
            <a:chExt cx="9146266" cy="6861037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9144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rcRect/>
              <a:stretch>
                <a:fillRect l="-16667" r="-16667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-2022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-2266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6299432" y="586841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Rectangle 7"/>
            <p:cNvSpPr/>
            <p:nvPr/>
          </p:nvSpPr>
          <p:spPr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/>
            <p:nvPr/>
          </p:nvSpPr>
          <p:spPr bwMode="gray">
            <a:xfrm rot="15687606">
              <a:off x="2769747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9" name="Freeform 8"/>
            <p:cNvSpPr/>
            <p:nvPr/>
          </p:nvSpPr>
          <p:spPr bwMode="gray">
            <a:xfrm rot="16200000">
              <a:off x="2548536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0" name="Freeform 5"/>
            <p:cNvSpPr>
              <a:spLocks noEditPoints="1"/>
            </p:cNvSpPr>
            <p:nvPr/>
          </p:nvSpPr>
          <p:spPr bwMode="gray">
            <a:xfrm>
              <a:off x="0" y="508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1447800"/>
            <a:ext cx="2712590" cy="1495588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68927" y="1452881"/>
            <a:ext cx="3632850" cy="45720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866440" y="3086845"/>
            <a:ext cx="2712590" cy="2938036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9" name="Rectangle 18"/>
          <p:cNvSpPr/>
          <p:nvPr/>
        </p:nvSpPr>
        <p:spPr>
          <a:xfrm>
            <a:off x="7745644" y="-1404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1280165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2266" y="-2022"/>
            <a:ext cx="9146266" cy="6861037"/>
            <a:chOff x="-2266" y="-2022"/>
            <a:chExt cx="9146266" cy="6861037"/>
          </a:xfrm>
        </p:grpSpPr>
        <p:sp>
          <p:nvSpPr>
            <p:cNvPr id="21" name="Rectangle 20"/>
            <p:cNvSpPr/>
            <p:nvPr/>
          </p:nvSpPr>
          <p:spPr>
            <a:xfrm>
              <a:off x="0" y="0"/>
              <a:ext cx="9144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rcRect/>
              <a:stretch>
                <a:fillRect l="-16667" r="-16667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Oval 23"/>
            <p:cNvSpPr/>
            <p:nvPr/>
          </p:nvSpPr>
          <p:spPr>
            <a:xfrm>
              <a:off x="5689832" y="-2022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Oval 24"/>
            <p:cNvSpPr/>
            <p:nvPr/>
          </p:nvSpPr>
          <p:spPr>
            <a:xfrm>
              <a:off x="-2266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Oval 25"/>
            <p:cNvSpPr/>
            <p:nvPr/>
          </p:nvSpPr>
          <p:spPr>
            <a:xfrm>
              <a:off x="6299432" y="586841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Rectangle 7"/>
            <p:cNvSpPr/>
            <p:nvPr/>
          </p:nvSpPr>
          <p:spPr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/>
            <p:nvPr/>
          </p:nvSpPr>
          <p:spPr bwMode="gray">
            <a:xfrm rot="15687606">
              <a:off x="3074559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9" name="Freeform 8"/>
            <p:cNvSpPr/>
            <p:nvPr/>
          </p:nvSpPr>
          <p:spPr bwMode="gray">
            <a:xfrm rot="16200000">
              <a:off x="2852610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7" name="Freeform 5"/>
            <p:cNvSpPr>
              <a:spLocks noEditPoints="1"/>
            </p:cNvSpPr>
            <p:nvPr/>
          </p:nvSpPr>
          <p:spPr bwMode="gray">
            <a:xfrm>
              <a:off x="0" y="508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1591" y="1343112"/>
            <a:ext cx="3001938" cy="1613085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722909" y="1320800"/>
            <a:ext cx="2791102" cy="42164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851592" y="3086100"/>
            <a:ext cx="3001938" cy="24511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4" name="Rectangle 13"/>
          <p:cNvSpPr/>
          <p:nvPr/>
        </p:nvSpPr>
        <p:spPr>
          <a:xfrm>
            <a:off x="7745644" y="-1404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1468999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-2266" y="-2022"/>
            <a:ext cx="9146266" cy="6861037"/>
            <a:chOff x="-2266" y="-2022"/>
            <a:chExt cx="9146266" cy="6861037"/>
          </a:xfrm>
        </p:grpSpPr>
        <p:sp>
          <p:nvSpPr>
            <p:cNvPr id="19" name="Rectangle 18"/>
            <p:cNvSpPr/>
            <p:nvPr/>
          </p:nvSpPr>
          <p:spPr>
            <a:xfrm>
              <a:off x="0" y="0"/>
              <a:ext cx="9144000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rcRect/>
              <a:stretch>
                <a:fillRect l="-16667" r="-16667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5689832" y="-2022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-2266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6299432" y="586841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5"/>
            <p:cNvSpPr/>
            <p:nvPr/>
          </p:nvSpPr>
          <p:spPr bwMode="gray">
            <a:xfrm rot="21010068">
              <a:off x="6359946" y="179029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26" name="Freeform 25"/>
            <p:cNvSpPr/>
            <p:nvPr/>
          </p:nvSpPr>
          <p:spPr bwMode="gray">
            <a:xfrm>
              <a:off x="485023" y="1856958"/>
              <a:ext cx="8173954" cy="4535226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7" name="Freeform 5"/>
            <p:cNvSpPr>
              <a:spLocks noEditPoints="1"/>
            </p:cNvSpPr>
            <p:nvPr/>
          </p:nvSpPr>
          <p:spPr bwMode="gray">
            <a:xfrm>
              <a:off x="0" y="508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866441" y="927099"/>
            <a:ext cx="6345260" cy="7098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1" y="2489201"/>
            <a:ext cx="6345260" cy="353059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60111" y="6377097"/>
            <a:ext cx="990599" cy="228659"/>
          </a:xfrm>
          <a:prstGeom prst="rect">
            <a:avLst/>
          </a:prstGeom>
        </p:spPr>
        <p:txBody>
          <a:bodyPr vert="horz" lIns="91440" tIns="45720" rIns="91440" bIns="45720" rtlCol="0" anchor="t" anchorCtr="0"/>
          <a:lstStyle>
            <a:lvl1pPr algn="r">
              <a:defRPr sz="900" b="1" i="0">
                <a:solidFill>
                  <a:schemeClr val="accent1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14.02.2022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90842" y="6373195"/>
            <a:ext cx="3859795" cy="22865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 b="1" i="0"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29" name="Rectangle 2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3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>
                <a:solidFill>
                  <a:schemeClr val="bg1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1889013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31" r:id="rId1"/>
    <p:sldLayoutId id="2147483932" r:id="rId2"/>
    <p:sldLayoutId id="2147483933" r:id="rId3"/>
    <p:sldLayoutId id="2147483934" r:id="rId4"/>
    <p:sldLayoutId id="2147483935" r:id="rId5"/>
    <p:sldLayoutId id="2147483936" r:id="rId6"/>
    <p:sldLayoutId id="2147483937" r:id="rId7"/>
    <p:sldLayoutId id="2147483938" r:id="rId8"/>
    <p:sldLayoutId id="2147483939" r:id="rId9"/>
    <p:sldLayoutId id="2147483940" r:id="rId10"/>
    <p:sldLayoutId id="2147483941" r:id="rId11"/>
    <p:sldLayoutId id="2147483942" r:id="rId12"/>
    <p:sldLayoutId id="2147483943" r:id="rId13"/>
    <p:sldLayoutId id="2147483944" r:id="rId14"/>
    <p:sldLayoutId id="2147483945" r:id="rId15"/>
    <p:sldLayoutId id="2147483946" r:id="rId16"/>
    <p:sldLayoutId id="214748394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200" b="0" i="0" kern="1200">
          <a:solidFill>
            <a:schemeClr val="bg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685800" indent="-283464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96012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23444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50876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8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0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5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4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4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slide" Target="slide9.xml"/><Relationship Id="rId3" Type="http://schemas.openxmlformats.org/officeDocument/2006/relationships/slide" Target="slide6.xml"/><Relationship Id="rId7" Type="http://schemas.openxmlformats.org/officeDocument/2006/relationships/slide" Target="slide8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slide" Target="slide10.xml"/><Relationship Id="rId5" Type="http://schemas.openxmlformats.org/officeDocument/2006/relationships/slide" Target="slide7.xml"/><Relationship Id="rId4" Type="http://schemas.openxmlformats.org/officeDocument/2006/relationships/slide" Target="slide12.xml"/><Relationship Id="rId9" Type="http://schemas.openxmlformats.org/officeDocument/2006/relationships/slide" Target="slide1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2204864"/>
            <a:ext cx="8124852" cy="1938334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Жизнь замечательных людей в названиях улиц Академического</a:t>
            </a:r>
            <a:endParaRPr lang="ru-RU" dirty="0">
              <a:solidFill>
                <a:schemeClr val="bg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35696" y="4653136"/>
            <a:ext cx="6705600" cy="685800"/>
          </a:xfrm>
        </p:spPr>
        <p:txBody>
          <a:bodyPr>
            <a:noAutofit/>
          </a:bodyPr>
          <a:lstStyle/>
          <a:p>
            <a:pPr algn="r"/>
            <a:r>
              <a:rPr lang="ru-RU" sz="1800" b="1" dirty="0" smtClean="0">
                <a:solidFill>
                  <a:schemeClr val="bg1"/>
                </a:solidFill>
              </a:rPr>
              <a:t> </a:t>
            </a:r>
            <a:r>
              <a:rPr lang="ru-RU" sz="1800" dirty="0" smtClean="0">
                <a:solidFill>
                  <a:schemeClr val="bg1"/>
                </a:solidFill>
              </a:rPr>
              <a:t>Машерук Валентина Петровна – </a:t>
            </a:r>
            <a:endParaRPr lang="ru-RU" sz="1800" dirty="0" smtClean="0">
              <a:solidFill>
                <a:schemeClr val="bg1"/>
              </a:solidFill>
            </a:endParaRPr>
          </a:p>
          <a:p>
            <a:pPr algn="r"/>
            <a:r>
              <a:rPr lang="ru-RU" sz="1800" dirty="0" smtClean="0">
                <a:solidFill>
                  <a:schemeClr val="bg1"/>
                </a:solidFill>
              </a:rPr>
              <a:t>учитель </a:t>
            </a:r>
            <a:r>
              <a:rPr lang="ru-RU" sz="1800" dirty="0" smtClean="0">
                <a:solidFill>
                  <a:schemeClr val="bg1"/>
                </a:solidFill>
              </a:rPr>
              <a:t>истории и </a:t>
            </a:r>
            <a:r>
              <a:rPr lang="ru-RU" sz="1800" dirty="0" smtClean="0">
                <a:solidFill>
                  <a:schemeClr val="bg1"/>
                </a:solidFill>
              </a:rPr>
              <a:t>обществознания </a:t>
            </a:r>
          </a:p>
          <a:p>
            <a:pPr algn="r"/>
            <a:r>
              <a:rPr lang="ru-RU" sz="1800" dirty="0" smtClean="0">
                <a:solidFill>
                  <a:schemeClr val="bg1"/>
                </a:solidFill>
              </a:rPr>
              <a:t>МАОУ СОШ №19</a:t>
            </a:r>
            <a:endParaRPr lang="ru-RU" sz="18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cs typeface="Times New Roman" pitchFamily="18" charset="0"/>
              </a:rPr>
              <a:t>Улица  </a:t>
            </a:r>
            <a:r>
              <a:rPr lang="ru-RU" b="1" dirty="0" err="1" smtClean="0">
                <a:cs typeface="Times New Roman" pitchFamily="18" charset="0"/>
              </a:rPr>
              <a:t>Рутминского</a:t>
            </a:r>
            <a:endParaRPr lang="ru-RU" b="1" dirty="0">
              <a:cs typeface="Times New Roman" pitchFamily="18" charset="0"/>
            </a:endParaRPr>
          </a:p>
        </p:txBody>
      </p:sp>
      <p:pic>
        <p:nvPicPr>
          <p:cNvPr id="3" name="Объект 2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4348" y="2071678"/>
            <a:ext cx="2351869" cy="2857520"/>
          </a:xfrm>
        </p:spPr>
      </p:pic>
      <p:sp>
        <p:nvSpPr>
          <p:cNvPr id="6" name="Объект 5"/>
          <p:cNvSpPr>
            <a:spLocks noGrp="1"/>
          </p:cNvSpPr>
          <p:nvPr>
            <p:ph sz="half" idx="2"/>
          </p:nvPr>
        </p:nvSpPr>
        <p:spPr>
          <a:xfrm>
            <a:off x="3071802" y="2143117"/>
            <a:ext cx="5715040" cy="3071834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000" b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Виктор </a:t>
            </a:r>
            <a:r>
              <a:rPr lang="ru-RU" sz="2000" b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Рутминский </a:t>
            </a:r>
            <a:r>
              <a:rPr lang="ru-RU" sz="2000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илолог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лектор.</a:t>
            </a:r>
          </a:p>
          <a:p>
            <a:pPr>
              <a:buFont typeface="Wingdings" pitchFamily="2" charset="2"/>
              <a:buChar char="Ø"/>
            </a:pP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Автор двухтомника «Русские поэты. ХIХ век.» 2011 г., сборника «Избранные поэтические переводы» 2013 г. </a:t>
            </a:r>
          </a:p>
          <a:p>
            <a:pPr>
              <a:buFont typeface="Wingdings" pitchFamily="2" charset="2"/>
              <a:buChar char="Ø"/>
            </a:pP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Лауреат премии губернатора Свердловской области за выдающиеся достижения в области литературы и искусства (Екатеринбург, 1999 г.).</a:t>
            </a:r>
            <a:endParaRPr lang="ru-RU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Овал 3">
            <a:hlinkClick r:id="rId3" action="ppaction://hlinksldjump"/>
          </p:cNvPr>
          <p:cNvSpPr/>
          <p:nvPr/>
        </p:nvSpPr>
        <p:spPr>
          <a:xfrm>
            <a:off x="8286776" y="6000768"/>
            <a:ext cx="642942" cy="64294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71472" y="5000636"/>
            <a:ext cx="764386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«... кажется мне, что «серебряный век» словно делегировал к нам Виктора Сергеевича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Рутминского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. Словно он был его ГОЛОСОМ... Словно — они так мало были поняты, что им наконец действительно стало это важным».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algn="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Из реферата Наталии Дерябиной, удостоенного </a:t>
            </a:r>
          </a:p>
          <a:p>
            <a:pPr algn="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премии Главы администрации города.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cs typeface="Times New Roman" pitchFamily="18" charset="0"/>
              </a:rPr>
              <a:t>Улица  </a:t>
            </a:r>
            <a:r>
              <a:rPr lang="ru-RU" b="1" dirty="0" err="1" smtClean="0">
                <a:cs typeface="Times New Roman" pitchFamily="18" charset="0"/>
              </a:rPr>
              <a:t>Очеретина</a:t>
            </a:r>
            <a:endParaRPr lang="ru-RU" b="1" dirty="0">
              <a:cs typeface="Times New Roman" pitchFamily="18" charset="0"/>
            </a:endParaRPr>
          </a:p>
        </p:txBody>
      </p:sp>
      <p:pic>
        <p:nvPicPr>
          <p:cNvPr id="3" name="Объект 2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472" y="2214554"/>
            <a:ext cx="2097518" cy="2796690"/>
          </a:xfrm>
        </p:spPr>
      </p:pic>
      <p:sp>
        <p:nvSpPr>
          <p:cNvPr id="6" name="Объект 5"/>
          <p:cNvSpPr>
            <a:spLocks noGrp="1"/>
          </p:cNvSpPr>
          <p:nvPr>
            <p:ph sz="half" idx="2"/>
          </p:nvPr>
        </p:nvSpPr>
        <p:spPr>
          <a:xfrm>
            <a:off x="4572000" y="2071678"/>
            <a:ext cx="4429156" cy="3553245"/>
          </a:xfrm>
        </p:spPr>
        <p:txBody>
          <a:bodyPr>
            <a:normAutofit/>
          </a:bodyPr>
          <a:lstStyle/>
          <a:p>
            <a:pPr>
              <a:spcBef>
                <a:spcPts val="600"/>
              </a:spcBef>
              <a:buNone/>
            </a:pPr>
            <a:r>
              <a:rPr lang="ru-RU" sz="2000" b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Вадим Очеретин</a:t>
            </a:r>
            <a:r>
              <a:rPr lang="ru-RU" sz="20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000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исатель</a:t>
            </a:r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публицист и </a:t>
            </a:r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редактор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>
              <a:spcBef>
                <a:spcPts val="600"/>
              </a:spcBef>
              <a:buFont typeface="Wingdings" pitchFamily="2" charset="2"/>
              <a:buChar char="Ø"/>
            </a:pP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Дебютировал повестью «Я твой, Родина», о мужестве уральцев в битвах с фашистами.  Написал романы «Саламандра», «Сирена» и др. посвященные будням тружеников Урала.</a:t>
            </a:r>
          </a:p>
          <a:p>
            <a:pPr>
              <a:spcBef>
                <a:spcPts val="600"/>
              </a:spcBef>
              <a:buFont typeface="Wingdings" pitchFamily="2" charset="2"/>
              <a:buChar char="Ø"/>
            </a:pP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Член Союза писателей с1953 г. </a:t>
            </a:r>
            <a:endParaRPr lang="ru-RU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Овал 3">
            <a:hlinkClick r:id="rId3" action="ppaction://hlinksldjump"/>
          </p:cNvPr>
          <p:cNvSpPr/>
          <p:nvPr/>
        </p:nvSpPr>
        <p:spPr>
          <a:xfrm>
            <a:off x="8286776" y="6000768"/>
            <a:ext cx="642942" cy="64294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50" name="Picture 2" descr="C:\Users\admin\Desktop\Vadim_Ocheretin__Ya_tvoj_Rodina.jpe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714612" y="2214554"/>
            <a:ext cx="1785950" cy="2809360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428596" y="5357826"/>
            <a:ext cx="778674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«1935 — 1936 годы - время моего значительного роста. Я должен был догнать по развитию, по воззрениям советских ребят, прочитать для этого большое количество русской литературы (старых и современных классиков), которой не было за границей».</a:t>
            </a:r>
            <a:endParaRPr lang="ru-RU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cs typeface="Times New Roman" pitchFamily="18" charset="0"/>
              </a:rPr>
              <a:t>Улица Рябинина</a:t>
            </a:r>
            <a:endParaRPr lang="ru-RU" b="1" dirty="0">
              <a:cs typeface="Times New Roman" pitchFamily="18" charset="0"/>
            </a:endParaRPr>
          </a:p>
        </p:txBody>
      </p:sp>
      <p:pic>
        <p:nvPicPr>
          <p:cNvPr id="3" name="Объект 2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17661" r="23469"/>
          <a:stretch>
            <a:fillRect/>
          </a:stretch>
        </p:blipFill>
        <p:spPr>
          <a:xfrm>
            <a:off x="500034" y="2214554"/>
            <a:ext cx="2143140" cy="2722668"/>
          </a:xfrm>
        </p:spPr>
      </p:pic>
      <p:sp>
        <p:nvSpPr>
          <p:cNvPr id="6" name="Объект 5"/>
          <p:cNvSpPr>
            <a:spLocks noGrp="1"/>
          </p:cNvSpPr>
          <p:nvPr>
            <p:ph sz="half" idx="2"/>
          </p:nvPr>
        </p:nvSpPr>
        <p:spPr>
          <a:xfrm>
            <a:off x="4643438" y="2214554"/>
            <a:ext cx="4500562" cy="393764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b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Борис </a:t>
            </a:r>
            <a:r>
              <a:rPr lang="ru-RU" b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Рябинин 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писатель – прозаик,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втор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многочисленных книг, направленных на сохранение окружающей природы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>
              <a:buFont typeface="Wingdings" pitchFamily="2" charset="2"/>
              <a:buChar char="Ø"/>
            </a:pP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Первая книга «Каменные загадки» вышла в 1935 году. Вторая книга «Мои друзья», вышедшая в 1937 году, посвящалась друзьям человека — 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собакам.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тех пор они стали его любимыми литературными героями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Член общества охраны природы.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Своими   книгами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выступлениями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телевидению Борис Степанович взывал: </a:t>
            </a: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«Люди, будьте добрыми</a:t>
            </a:r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!».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Овал 3">
            <a:hlinkClick r:id="rId3" action="ppaction://hlinksldjump"/>
          </p:cNvPr>
          <p:cNvSpPr/>
          <p:nvPr/>
        </p:nvSpPr>
        <p:spPr>
          <a:xfrm>
            <a:off x="8286776" y="6000768"/>
            <a:ext cx="642942" cy="64294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428596" y="5143512"/>
            <a:ext cx="4071966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«Память — неверный инструмент, а время идет быстро».</a:t>
            </a:r>
          </a:p>
          <a:p>
            <a:pPr algn="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Из книги Б. Рябинина </a:t>
            </a:r>
          </a:p>
          <a:p>
            <a:pPr algn="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«Друзья, которые всегда со мной».</a:t>
            </a:r>
            <a:endParaRPr lang="ru-RU" dirty="0"/>
          </a:p>
        </p:txBody>
      </p:sp>
      <p:pic>
        <p:nvPicPr>
          <p:cNvPr id="8" name="Picture 2" descr="C:\Users\admin\Desktop\r2.jpg"/>
          <p:cNvPicPr>
            <a:picLocks noChangeAspect="1" noChangeArrowheads="1"/>
          </p:cNvPicPr>
          <p:nvPr/>
        </p:nvPicPr>
        <p:blipFill>
          <a:blip r:embed="rId4"/>
          <a:srcRect l="3400" r="4806" b="5395"/>
          <a:stretch>
            <a:fillRect/>
          </a:stretch>
        </p:blipFill>
        <p:spPr bwMode="auto">
          <a:xfrm>
            <a:off x="2714612" y="2214554"/>
            <a:ext cx="1928826" cy="27146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8662" y="785794"/>
            <a:ext cx="7134583" cy="709865"/>
          </a:xfrm>
        </p:spPr>
        <p:txBody>
          <a:bodyPr/>
          <a:lstStyle/>
          <a:p>
            <a:pPr algn="ctr"/>
            <a:r>
              <a:rPr lang="ru-RU" sz="2800" b="1" dirty="0" smtClean="0">
                <a:cs typeface="Times New Roman" pitchFamily="18" charset="0"/>
              </a:rPr>
              <a:t>Достижения  выдающихся деятелей, </a:t>
            </a:r>
            <a:br>
              <a:rPr lang="ru-RU" sz="2800" b="1" dirty="0" smtClean="0">
                <a:cs typeface="Times New Roman" pitchFamily="18" charset="0"/>
              </a:rPr>
            </a:br>
            <a:r>
              <a:rPr lang="ru-RU" sz="2800" b="1" dirty="0" smtClean="0">
                <a:cs typeface="Times New Roman" pitchFamily="18" charset="0"/>
              </a:rPr>
              <a:t>в честь которых названы улицы Академического</a:t>
            </a:r>
            <a:endParaRPr lang="ru-RU" sz="2800" b="1" dirty="0">
              <a:cs typeface="Times New Roman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034" y="1857364"/>
            <a:ext cx="8388117" cy="482453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857232"/>
            <a:ext cx="8001056" cy="709865"/>
          </a:xfrm>
        </p:spPr>
        <p:txBody>
          <a:bodyPr/>
          <a:lstStyle/>
          <a:p>
            <a:pPr algn="ctr"/>
            <a:r>
              <a:rPr lang="ru-RU" b="1" dirty="0" smtClean="0">
                <a:cs typeface="Times New Roman" pitchFamily="18" charset="0"/>
              </a:rPr>
              <a:t>Список  источников :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0" y="2285992"/>
            <a:ext cx="8929718" cy="4357717"/>
          </a:xfrm>
        </p:spPr>
        <p:txBody>
          <a:bodyPr>
            <a:normAutofit fontScale="47500" lnSpcReduction="20000"/>
          </a:bodyPr>
          <a:lstStyle/>
          <a:p>
            <a:pPr>
              <a:lnSpc>
                <a:spcPct val="120000"/>
              </a:lnSpc>
              <a:spcBef>
                <a:spcPts val="0"/>
              </a:spcBef>
              <a:buFont typeface="Wingdings" pitchFamily="2" charset="2"/>
              <a:buChar char="Ø"/>
            </a:pPr>
            <a:r>
              <a:rPr lang="ru-RU" sz="3400" b="1" dirty="0" smtClean="0">
                <a:latin typeface="Times New Roman" pitchFamily="18" charset="0"/>
                <a:cs typeface="Times New Roman" pitchFamily="18" charset="0"/>
              </a:rPr>
              <a:t>1. Андрей Сахаров. Интернет-проект «Культура РФ» . 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[электронный ресурс] //</a:t>
            </a:r>
            <a:r>
              <a:rPr lang="ru-RU" sz="3400" dirty="0" err="1" smtClean="0">
                <a:latin typeface="Times New Roman" pitchFamily="18" charset="0"/>
                <a:cs typeface="Times New Roman" pitchFamily="18" charset="0"/>
              </a:rPr>
              <a:t>https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://</a:t>
            </a:r>
            <a:r>
              <a:rPr lang="ru-RU" sz="3400" dirty="0" err="1" smtClean="0">
                <a:latin typeface="Times New Roman" pitchFamily="18" charset="0"/>
                <a:cs typeface="Times New Roman" pitchFamily="18" charset="0"/>
              </a:rPr>
              <a:t>www.culture.ru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/</a:t>
            </a:r>
            <a:r>
              <a:rPr lang="ru-RU" sz="3400" dirty="0" err="1" smtClean="0">
                <a:latin typeface="Times New Roman" pitchFamily="18" charset="0"/>
                <a:cs typeface="Times New Roman" pitchFamily="18" charset="0"/>
              </a:rPr>
              <a:t>persons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/3281/.</a:t>
            </a:r>
          </a:p>
          <a:p>
            <a:pPr>
              <a:lnSpc>
                <a:spcPct val="120000"/>
              </a:lnSpc>
              <a:spcBef>
                <a:spcPts val="0"/>
              </a:spcBef>
              <a:buFont typeface="Wingdings" pitchFamily="2" charset="2"/>
              <a:buChar char="Ø"/>
            </a:pP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400" b="1" dirty="0" smtClean="0">
                <a:latin typeface="Times New Roman" pitchFamily="18" charset="0"/>
                <a:cs typeface="Times New Roman" pitchFamily="18" charset="0"/>
              </a:rPr>
              <a:t>2.Ирхин В.Ю.Сергей Васильевич Вонсовский: магнетизм человека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. [электронный ресурс]//</a:t>
            </a:r>
            <a:r>
              <a:rPr lang="ru-RU" sz="3400" dirty="0" err="1" smtClean="0">
                <a:latin typeface="Times New Roman" pitchFamily="18" charset="0"/>
                <a:cs typeface="Times New Roman" pitchFamily="18" charset="0"/>
              </a:rPr>
              <a:t>ttp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://</a:t>
            </a:r>
            <a:r>
              <a:rPr lang="ru-RU" sz="3400" dirty="0" err="1" smtClean="0">
                <a:latin typeface="Times New Roman" pitchFamily="18" charset="0"/>
                <a:cs typeface="Times New Roman" pitchFamily="18" charset="0"/>
              </a:rPr>
              <a:t>lit.lib.ru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/</a:t>
            </a:r>
            <a:r>
              <a:rPr lang="ru-RU" sz="3400" dirty="0" err="1" smtClean="0">
                <a:latin typeface="Times New Roman" pitchFamily="18" charset="0"/>
                <a:cs typeface="Times New Roman" pitchFamily="18" charset="0"/>
              </a:rPr>
              <a:t>img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/</a:t>
            </a:r>
            <a:r>
              <a:rPr lang="ru-RU" sz="3400" dirty="0" err="1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/</a:t>
            </a:r>
            <a:r>
              <a:rPr lang="ru-RU" sz="3400" dirty="0" err="1" smtClean="0">
                <a:latin typeface="Times New Roman" pitchFamily="18" charset="0"/>
                <a:cs typeface="Times New Roman" pitchFamily="18" charset="0"/>
              </a:rPr>
              <a:t>irhin_w_j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/vonsovskii1/</a:t>
            </a:r>
            <a:r>
              <a:rPr lang="ru-RU" sz="3400" dirty="0" err="1" smtClean="0">
                <a:latin typeface="Times New Roman" pitchFamily="18" charset="0"/>
                <a:cs typeface="Times New Roman" pitchFamily="18" charset="0"/>
              </a:rPr>
              <a:t>book-imp-vonsovsky.pdf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lnSpc>
                <a:spcPct val="120000"/>
              </a:lnSpc>
              <a:spcBef>
                <a:spcPts val="0"/>
              </a:spcBef>
              <a:buFont typeface="Wingdings" pitchFamily="2" charset="2"/>
              <a:buChar char="Ø"/>
            </a:pPr>
            <a:r>
              <a:rPr lang="ru-RU" sz="3400" b="1" dirty="0" smtClean="0">
                <a:latin typeface="Times New Roman" pitchFamily="18" charset="0"/>
                <a:cs typeface="Times New Roman" pitchFamily="18" charset="0"/>
              </a:rPr>
              <a:t>3.</a:t>
            </a:r>
            <a:r>
              <a:rPr lang="ru-RU" sz="34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400" b="1" dirty="0" smtClean="0">
                <a:latin typeface="Times New Roman" pitchFamily="18" charset="0"/>
                <a:cs typeface="Times New Roman" pitchFamily="18" charset="0"/>
              </a:rPr>
              <a:t>Константин Новоселов - лауреат Нобелевской премии по физике. 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ТАСС, информационное агентство//[электронный ресурс]//</a:t>
            </a:r>
            <a:r>
              <a:rPr lang="ru-RU" sz="3400" dirty="0" err="1" smtClean="0">
                <a:latin typeface="Times New Roman" pitchFamily="18" charset="0"/>
                <a:cs typeface="Times New Roman" pitchFamily="18" charset="0"/>
              </a:rPr>
              <a:t>https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://</a:t>
            </a:r>
            <a:r>
              <a:rPr lang="ru-RU" sz="3400" dirty="0" err="1" smtClean="0">
                <a:latin typeface="Times New Roman" pitchFamily="18" charset="0"/>
                <a:cs typeface="Times New Roman" pitchFamily="18" charset="0"/>
              </a:rPr>
              <a:t>tass.ru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/</a:t>
            </a:r>
            <a:r>
              <a:rPr lang="ru-RU" sz="3400" dirty="0" err="1" smtClean="0">
                <a:latin typeface="Times New Roman" pitchFamily="18" charset="0"/>
                <a:cs typeface="Times New Roman" pitchFamily="18" charset="0"/>
              </a:rPr>
              <a:t>info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/1394545.</a:t>
            </a:r>
          </a:p>
          <a:p>
            <a:pPr>
              <a:lnSpc>
                <a:spcPct val="120000"/>
              </a:lnSpc>
              <a:spcBef>
                <a:spcPts val="0"/>
              </a:spcBef>
              <a:buFont typeface="Wingdings" pitchFamily="2" charset="2"/>
              <a:buChar char="Ø"/>
            </a:pPr>
            <a:r>
              <a:rPr lang="ru-RU" sz="3400" b="1" dirty="0" smtClean="0">
                <a:latin typeface="Times New Roman" pitchFamily="18" charset="0"/>
                <a:cs typeface="Times New Roman" pitchFamily="18" charset="0"/>
              </a:rPr>
              <a:t>4. Лапшина С.Борис Рябинин .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 Интернет-проект « </a:t>
            </a:r>
            <a:r>
              <a:rPr lang="ru-RU" sz="3400" dirty="0" err="1" smtClean="0">
                <a:latin typeface="Times New Roman" pitchFamily="18" charset="0"/>
                <a:cs typeface="Times New Roman" pitchFamily="18" charset="0"/>
              </a:rPr>
              <a:t>Ураловед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» [электронный ресурс] //</a:t>
            </a:r>
            <a:r>
              <a:rPr lang="ru-RU" sz="3400" dirty="0" err="1" smtClean="0">
                <a:latin typeface="Times New Roman" pitchFamily="18" charset="0"/>
                <a:cs typeface="Times New Roman" pitchFamily="18" charset="0"/>
              </a:rPr>
              <a:t>https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://</a:t>
            </a:r>
            <a:r>
              <a:rPr lang="ru-RU" sz="3400" dirty="0" err="1" smtClean="0">
                <a:latin typeface="Times New Roman" pitchFamily="18" charset="0"/>
                <a:cs typeface="Times New Roman" pitchFamily="18" charset="0"/>
              </a:rPr>
              <a:t>uraloved.ru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/</a:t>
            </a:r>
            <a:r>
              <a:rPr lang="ru-RU" sz="3400" dirty="0" err="1" smtClean="0">
                <a:latin typeface="Times New Roman" pitchFamily="18" charset="0"/>
                <a:cs typeface="Times New Roman" pitchFamily="18" charset="0"/>
              </a:rPr>
              <a:t>ludi-urala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/</a:t>
            </a:r>
            <a:r>
              <a:rPr lang="ru-RU" sz="3400" dirty="0" err="1" smtClean="0">
                <a:latin typeface="Times New Roman" pitchFamily="18" charset="0"/>
                <a:cs typeface="Times New Roman" pitchFamily="18" charset="0"/>
              </a:rPr>
              <a:t>ryabinin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lnSpc>
                <a:spcPct val="120000"/>
              </a:lnSpc>
              <a:spcBef>
                <a:spcPts val="0"/>
              </a:spcBef>
              <a:buFont typeface="Wingdings" pitchFamily="2" charset="2"/>
              <a:buChar char="Ø"/>
            </a:pPr>
            <a:r>
              <a:rPr lang="ru-RU" sz="3400" b="1" dirty="0" smtClean="0">
                <a:latin typeface="Times New Roman" pitchFamily="18" charset="0"/>
                <a:cs typeface="Times New Roman" pitchFamily="18" charset="0"/>
              </a:rPr>
              <a:t>5.Люди города: поэт и переводчик Виктор </a:t>
            </a:r>
            <a:r>
              <a:rPr lang="ru-RU" sz="3400" b="1" dirty="0" err="1" smtClean="0">
                <a:latin typeface="Times New Roman" pitchFamily="18" charset="0"/>
                <a:cs typeface="Times New Roman" pitchFamily="18" charset="0"/>
              </a:rPr>
              <a:t>Рутминский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. «Информационный портал Екатеринбурга» // [электронный ресурс] /</a:t>
            </a:r>
            <a:r>
              <a:rPr lang="ru-RU" sz="3400" dirty="0" err="1" smtClean="0">
                <a:latin typeface="Times New Roman" pitchFamily="18" charset="0"/>
                <a:cs typeface="Times New Roman" pitchFamily="18" charset="0"/>
              </a:rPr>
              <a:t>https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://</a:t>
            </a:r>
            <a:r>
              <a:rPr lang="ru-RU" sz="3400" dirty="0" err="1" smtClean="0">
                <a:latin typeface="Times New Roman" pitchFamily="18" charset="0"/>
                <a:cs typeface="Times New Roman" pitchFamily="18" charset="0"/>
              </a:rPr>
              <a:t>www.ekburg.ru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/</a:t>
            </a:r>
            <a:r>
              <a:rPr lang="ru-RU" sz="3400" dirty="0" err="1" smtClean="0">
                <a:latin typeface="Times New Roman" pitchFamily="18" charset="0"/>
                <a:cs typeface="Times New Roman" pitchFamily="18" charset="0"/>
              </a:rPr>
              <a:t>news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/19/59054</a:t>
            </a:r>
          </a:p>
          <a:p>
            <a:pPr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3400" b="1" dirty="0" smtClean="0">
                <a:latin typeface="Times New Roman" pitchFamily="18" charset="0"/>
                <a:cs typeface="Times New Roman" pitchFamily="18" charset="0"/>
              </a:rPr>
              <a:t>       6.</a:t>
            </a:r>
            <a:r>
              <a:rPr lang="ru-RU" sz="3400" b="1" i="1" dirty="0" smtClean="0">
                <a:latin typeface="Times New Roman" pitchFamily="18" charset="0"/>
                <a:cs typeface="Times New Roman" pitchFamily="18" charset="0"/>
              </a:rPr>
              <a:t>Новикова Н.</a:t>
            </a:r>
            <a:r>
              <a:rPr lang="ru-RU" sz="3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400" b="1" i="1" dirty="0" smtClean="0">
                <a:latin typeface="Times New Roman" pitchFamily="18" charset="0"/>
                <a:cs typeface="Times New Roman" pitchFamily="18" charset="0"/>
              </a:rPr>
              <a:t>О чём могут рассказать названия улиц?</a:t>
            </a:r>
            <a:r>
              <a:rPr lang="ru-RU" sz="3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Ежедневный познавательный журнал «Школа </a:t>
            </a:r>
            <a:r>
              <a:rPr lang="ru-RU" sz="3400" dirty="0" err="1" smtClean="0">
                <a:latin typeface="Times New Roman" pitchFamily="18" charset="0"/>
                <a:cs typeface="Times New Roman" pitchFamily="18" charset="0"/>
              </a:rPr>
              <a:t>Жизни.ру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» [электронный ресурс]//</a:t>
            </a:r>
            <a:r>
              <a:rPr lang="ru-RU" sz="3400" dirty="0" err="1" smtClean="0">
                <a:latin typeface="Times New Roman" pitchFamily="18" charset="0"/>
                <a:cs typeface="Times New Roman" pitchFamily="18" charset="0"/>
              </a:rPr>
              <a:t>https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://</a:t>
            </a:r>
            <a:r>
              <a:rPr lang="ru-RU" sz="3400" dirty="0" err="1" smtClean="0">
                <a:latin typeface="Times New Roman" pitchFamily="18" charset="0"/>
                <a:cs typeface="Times New Roman" pitchFamily="18" charset="0"/>
              </a:rPr>
              <a:t>shkolazhizni.ru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/</a:t>
            </a:r>
            <a:r>
              <a:rPr lang="ru-RU" sz="3400" dirty="0" err="1" smtClean="0">
                <a:latin typeface="Times New Roman" pitchFamily="18" charset="0"/>
                <a:cs typeface="Times New Roman" pitchFamily="18" charset="0"/>
              </a:rPr>
              <a:t>world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/</a:t>
            </a:r>
            <a:r>
              <a:rPr lang="ru-RU" sz="3400" dirty="0" err="1" smtClean="0">
                <a:latin typeface="Times New Roman" pitchFamily="18" charset="0"/>
                <a:cs typeface="Times New Roman" pitchFamily="18" charset="0"/>
              </a:rPr>
              <a:t>articles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/54839/2. </a:t>
            </a:r>
          </a:p>
          <a:p>
            <a:pPr>
              <a:lnSpc>
                <a:spcPct val="120000"/>
              </a:lnSpc>
              <a:spcBef>
                <a:spcPts val="0"/>
              </a:spcBef>
              <a:buFont typeface="Wingdings" pitchFamily="2" charset="2"/>
              <a:buChar char="Ø"/>
            </a:pPr>
            <a:r>
              <a:rPr lang="ru-RU" sz="3400" b="1" dirty="0" smtClean="0">
                <a:latin typeface="Times New Roman" pitchFamily="18" charset="0"/>
                <a:cs typeface="Times New Roman" pitchFamily="18" charset="0"/>
              </a:rPr>
              <a:t>7.Семихатов Николай Александрович.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 Патриотический Интернет-проект «Герои страны». [электронный ресурс] //</a:t>
            </a:r>
            <a:r>
              <a:rPr lang="en-US" sz="3400" dirty="0" smtClean="0">
                <a:latin typeface="Times New Roman" pitchFamily="18" charset="0"/>
                <a:cs typeface="Times New Roman" pitchFamily="18" charset="0"/>
              </a:rPr>
              <a:t>www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sz="3400" dirty="0" err="1" smtClean="0">
                <a:latin typeface="Times New Roman" pitchFamily="18" charset="0"/>
                <a:cs typeface="Times New Roman" pitchFamily="18" charset="0"/>
              </a:rPr>
              <a:t>warheroes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sz="3400" dirty="0" err="1" smtClean="0">
                <a:latin typeface="Times New Roman" pitchFamily="18" charset="0"/>
                <a:cs typeface="Times New Roman" pitchFamily="18" charset="0"/>
              </a:rPr>
              <a:t>ru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/</a:t>
            </a:r>
            <a:r>
              <a:rPr lang="en-US" sz="3400" dirty="0" smtClean="0">
                <a:latin typeface="Times New Roman" pitchFamily="18" charset="0"/>
                <a:cs typeface="Times New Roman" pitchFamily="18" charset="0"/>
              </a:rPr>
              <a:t>hero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/</a:t>
            </a:r>
            <a:r>
              <a:rPr lang="en-US" sz="3400" dirty="0" smtClean="0">
                <a:latin typeface="Times New Roman" pitchFamily="18" charset="0"/>
                <a:cs typeface="Times New Roman" pitchFamily="18" charset="0"/>
              </a:rPr>
              <a:t>hero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sz="3400" dirty="0" smtClean="0">
                <a:latin typeface="Times New Roman" pitchFamily="18" charset="0"/>
                <a:cs typeface="Times New Roman" pitchFamily="18" charset="0"/>
              </a:rPr>
              <a:t>asp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?</a:t>
            </a:r>
            <a:r>
              <a:rPr lang="en-US" sz="3400" dirty="0" smtClean="0">
                <a:latin typeface="Times New Roman" pitchFamily="18" charset="0"/>
                <a:cs typeface="Times New Roman" pitchFamily="18" charset="0"/>
              </a:rPr>
              <a:t>Hero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_</a:t>
            </a:r>
            <a:r>
              <a:rPr lang="en-US" sz="3400" dirty="0" smtClean="0">
                <a:latin typeface="Times New Roman" pitchFamily="18" charset="0"/>
                <a:cs typeface="Times New Roman" pitchFamily="18" charset="0"/>
              </a:rPr>
              <a:t>id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=19731.</a:t>
            </a:r>
          </a:p>
          <a:p>
            <a:pPr>
              <a:lnSpc>
                <a:spcPct val="120000"/>
              </a:lnSpc>
              <a:spcBef>
                <a:spcPts val="0"/>
              </a:spcBef>
              <a:buFont typeface="Wingdings" pitchFamily="2" charset="2"/>
              <a:buChar char="Ø"/>
            </a:pPr>
            <a:r>
              <a:rPr lang="ru-RU" sz="3400" b="1" dirty="0" smtClean="0">
                <a:latin typeface="Times New Roman" pitchFamily="18" charset="0"/>
                <a:cs typeface="Times New Roman" pitchFamily="18" charset="0"/>
              </a:rPr>
              <a:t>8.Портал «</a:t>
            </a:r>
            <a:r>
              <a:rPr lang="ru-RU" sz="3400" b="1" dirty="0" err="1" smtClean="0">
                <a:latin typeface="Times New Roman" pitchFamily="18" charset="0"/>
                <a:cs typeface="Times New Roman" pitchFamily="18" charset="0"/>
              </a:rPr>
              <a:t>Аkademekb</a:t>
            </a:r>
            <a:r>
              <a:rPr lang="ru-RU" sz="3400" b="1" dirty="0" smtClean="0">
                <a:latin typeface="Times New Roman" pitchFamily="18" charset="0"/>
                <a:cs typeface="Times New Roman" pitchFamily="18" charset="0"/>
              </a:rPr>
              <a:t>»// 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[электронный ресурс]https://akademekb.ru/map.</a:t>
            </a:r>
          </a:p>
          <a:p>
            <a:pPr>
              <a:buNone/>
            </a:pPr>
            <a:endParaRPr lang="ru-RU" sz="2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3200" b="1" dirty="0" smtClean="0"/>
              <a:t>Спасибо за внимание</a:t>
            </a:r>
            <a:endParaRPr lang="ru-RU" sz="3200" b="1" dirty="0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1357290" y="5159399"/>
            <a:ext cx="7143800" cy="860400"/>
          </a:xfrm>
        </p:spPr>
        <p:txBody>
          <a:bodyPr>
            <a:noAutofit/>
          </a:bodyPr>
          <a:lstStyle/>
          <a:p>
            <a:pPr algn="r"/>
            <a:r>
              <a:rPr lang="ru-RU" sz="2200" dirty="0">
                <a:latin typeface="Segoe Script" panose="020B0504020000000003" pitchFamily="34" charset="0"/>
                <a:cs typeface="Times New Roman" panose="02020603050405020304" pitchFamily="18" charset="0"/>
              </a:rPr>
              <a:t>Единственный способ определить границы возможного – выйти за эти </a:t>
            </a:r>
            <a:r>
              <a:rPr lang="ru-RU" sz="2200" dirty="0" smtClean="0">
                <a:latin typeface="Segoe Script" panose="020B0504020000000003" pitchFamily="34" charset="0"/>
                <a:cs typeface="Times New Roman" panose="02020603050405020304" pitchFamily="18" charset="0"/>
              </a:rPr>
              <a:t>границы.                (Артур Кларк)</a:t>
            </a:r>
            <a:endParaRPr lang="ru-RU" sz="2200" dirty="0">
              <a:latin typeface="Segoe Script" panose="020B0504020000000003" pitchFamily="34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chemeClr val="bg1"/>
                </a:solidFill>
              </a:rPr>
              <a:t>Академический микрорайон г.Екатеринбурга </a:t>
            </a:r>
            <a:endParaRPr lang="ru-RU" b="1" dirty="0">
              <a:solidFill>
                <a:schemeClr val="bg1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844" y="2643182"/>
            <a:ext cx="4719772" cy="3291278"/>
          </a:xfrm>
        </p:spPr>
      </p:pic>
      <p:sp>
        <p:nvSpPr>
          <p:cNvPr id="5" name="Объект 4"/>
          <p:cNvSpPr>
            <a:spLocks noGrp="1"/>
          </p:cNvSpPr>
          <p:nvPr>
            <p:ph sz="half" idx="2"/>
          </p:nvPr>
        </p:nvSpPr>
        <p:spPr>
          <a:xfrm>
            <a:off x="4929190" y="2492896"/>
            <a:ext cx="4000528" cy="3530601"/>
          </a:xfrm>
        </p:spPr>
        <p:txBody>
          <a:bodyPr>
            <a:norm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Академический — </a:t>
            </a: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строящийся жилой район в составе Ленинского 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</a:t>
            </a:r>
          </a:p>
          <a:p>
            <a:pPr>
              <a:lnSpc>
                <a:spcPct val="110000"/>
              </a:lnSpc>
              <a:spcBef>
                <a:spcPts val="0"/>
              </a:spcBef>
              <a:buNone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Верх-Исетского </a:t>
            </a:r>
            <a:endParaRPr lang="ru-RU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10000"/>
              </a:lnSpc>
              <a:spcBef>
                <a:spcPts val="0"/>
              </a:spcBef>
              <a:buNone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административных </a:t>
            </a: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районов Екатеринбурга. Расположен в юго-западной части города</a:t>
            </a:r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</a:t>
            </a: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785794"/>
            <a:ext cx="8215370" cy="709865"/>
          </a:xfrm>
        </p:spPr>
        <p:txBody>
          <a:bodyPr/>
          <a:lstStyle/>
          <a:p>
            <a:pPr algn="ctr">
              <a:lnSpc>
                <a:spcPct val="150000"/>
              </a:lnSpc>
            </a:pPr>
            <a:r>
              <a:rPr lang="ru-RU" dirty="0" smtClean="0"/>
              <a:t> </a:t>
            </a:r>
            <a:r>
              <a:rPr lang="ru-RU" sz="2000" b="1" i="1" dirty="0" smtClean="0"/>
              <a:t>Название  улицы – это  «визитная карточка» улицы или проспекта,  своеобразный памятник той эпохи, в которую оно возникло, «зеркало» истории. </a:t>
            </a:r>
            <a:endParaRPr lang="ru-RU" sz="2000" b="1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2214553"/>
            <a:ext cx="8358246" cy="428629"/>
          </a:xfrm>
        </p:spPr>
        <p:txBody>
          <a:bodyPr/>
          <a:lstStyle/>
          <a:p>
            <a:pPr algn="ctr">
              <a:buNone/>
            </a:pPr>
            <a:r>
              <a:rPr lang="ru-RU" sz="2000" b="1" dirty="0" smtClean="0">
                <a:solidFill>
                  <a:srgbClr val="C00000"/>
                </a:solidFill>
              </a:rPr>
              <a:t>Типология названий улиц на примере улиц Екатеринбурга</a:t>
            </a:r>
            <a:r>
              <a:rPr lang="ru-RU" b="1" dirty="0" smtClean="0"/>
              <a:t> </a:t>
            </a:r>
            <a:endParaRPr lang="ru-RU" b="1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214282" y="2786057"/>
          <a:ext cx="8501122" cy="3786217"/>
        </p:xfrm>
        <a:graphic>
          <a:graphicData uri="http://schemas.openxmlformats.org/drawingml/2006/table">
            <a:tbl>
              <a:tblPr/>
              <a:tblGrid>
                <a:gridCol w="1961796"/>
                <a:gridCol w="2541462"/>
                <a:gridCol w="3997864"/>
              </a:tblGrid>
              <a:tr h="32606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Группы улиц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Подгруппы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Названия улиц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955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«Советизмы</a:t>
                      </a:r>
                      <a:r>
                        <a:rPr lang="ru-RU" sz="1100">
                          <a:latin typeface="Calibri"/>
                          <a:ea typeface="Times New Roman"/>
                          <a:cs typeface="Times New Roman"/>
                        </a:rPr>
                        <a:t>»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Комсомольская, Пионерская, Профсоюзная и др.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6060"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 smtClean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«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Объектные»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«рабочие»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Рабочая, Строителей, Токарей и др.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2119">
                <a:tc v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«транспортные»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Железнодорожная, Машиностроителей и др.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6060"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 smtClean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«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Природные »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по временам года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Весенняя, Зимняя и др.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6060">
                <a:tc v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по сторонам света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Восточная, Северная, Южная и др.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606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«Территориальные»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Сахалинская, Волгоградская и др.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6060">
                <a:tc row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 smtClean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«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Фамильные»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военное дело 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Матросова, Суворова и др.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6060">
                <a:tc v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писатели 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Гоголя, Пушкина, </a:t>
                      </a:r>
                      <a:r>
                        <a:rPr lang="ru-RU" sz="14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Рябинина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и др.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52121">
                <a:tc v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деятели науки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Сахарова, Семихатова, Вонсовского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и др.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57224" y="2285992"/>
            <a:ext cx="7134583" cy="3530599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sz="4400" b="1" dirty="0" smtClean="0">
                <a:solidFill>
                  <a:srgbClr val="C00000"/>
                </a:solidFill>
                <a:latin typeface="+mj-lt"/>
              </a:rPr>
              <a:t>Интерактивная карта </a:t>
            </a:r>
          </a:p>
          <a:p>
            <a:pPr algn="ctr">
              <a:buNone/>
            </a:pPr>
            <a:r>
              <a:rPr lang="ru-RU" sz="4400" b="1" dirty="0" smtClean="0">
                <a:solidFill>
                  <a:srgbClr val="C00000"/>
                </a:solidFill>
                <a:latin typeface="+mj-lt"/>
              </a:rPr>
              <a:t>микрорайона Академический </a:t>
            </a:r>
          </a:p>
          <a:p>
            <a:pPr algn="ctr">
              <a:buNone/>
            </a:pPr>
            <a:r>
              <a:rPr lang="ru-RU" sz="4400" b="1" dirty="0" smtClean="0">
                <a:solidFill>
                  <a:srgbClr val="C00000"/>
                </a:solidFill>
                <a:latin typeface="+mj-lt"/>
              </a:rPr>
              <a:t>Ленинского района </a:t>
            </a:r>
          </a:p>
          <a:p>
            <a:pPr algn="ctr">
              <a:buNone/>
            </a:pPr>
            <a:r>
              <a:rPr lang="ru-RU" sz="4400" b="1" dirty="0" smtClean="0">
                <a:solidFill>
                  <a:srgbClr val="C00000"/>
                </a:solidFill>
                <a:latin typeface="+mj-lt"/>
              </a:rPr>
              <a:t>города Екатеринбурга.</a:t>
            </a:r>
            <a:endParaRPr lang="ru-RU" sz="4400" b="1" dirty="0">
              <a:solidFill>
                <a:srgbClr val="C00000"/>
              </a:solidFill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 l="12891" t="25313" r="11523" b="18437"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Овальная выноска 5">
            <a:hlinkClick r:id="rId3" action="ppaction://hlinksldjump"/>
          </p:cNvPr>
          <p:cNvSpPr/>
          <p:nvPr/>
        </p:nvSpPr>
        <p:spPr>
          <a:xfrm>
            <a:off x="2857488" y="2571744"/>
            <a:ext cx="428628" cy="357190"/>
          </a:xfrm>
          <a:prstGeom prst="wedgeEllipseCallout">
            <a:avLst>
              <a:gd name="adj1" fmla="val 91478"/>
              <a:gd name="adj2" fmla="val 100093"/>
            </a:avLst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1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Овальная выноска 6">
            <a:hlinkClick r:id="rId4" action="ppaction://hlinksldjump"/>
          </p:cNvPr>
          <p:cNvSpPr/>
          <p:nvPr/>
        </p:nvSpPr>
        <p:spPr>
          <a:xfrm>
            <a:off x="214282" y="2928934"/>
            <a:ext cx="428628" cy="357190"/>
          </a:xfrm>
          <a:prstGeom prst="wedgeEllipseCallout">
            <a:avLst>
              <a:gd name="adj1" fmla="val 8278"/>
              <a:gd name="adj2" fmla="val 1081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7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500662" y="3480152"/>
            <a:ext cx="3643338" cy="33778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ru-RU" b="1" i="1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Ул. Вильгельма де Ген</a:t>
            </a:r>
            <a:r>
              <a:rPr lang="ru-RU" b="1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нина</a:t>
            </a:r>
          </a:p>
          <a:p>
            <a:pPr marL="342900" indent="-342900">
              <a:buAutoNum type="arabicPeriod"/>
            </a:pPr>
            <a:r>
              <a:rPr lang="ru-RU" b="1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Пр. Академика Сахарова</a:t>
            </a:r>
          </a:p>
          <a:p>
            <a:pPr marL="342900" indent="-342900">
              <a:buAutoNum type="arabicPeriod"/>
            </a:pPr>
            <a:r>
              <a:rPr lang="ru-RU" b="1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Ул. Академика </a:t>
            </a:r>
            <a:r>
              <a:rPr lang="ru-RU" b="1" dirty="0" err="1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Вонсовского</a:t>
            </a:r>
            <a:endParaRPr lang="ru-RU" b="1" dirty="0" smtClean="0">
              <a:solidFill>
                <a:schemeClr val="bg1">
                  <a:lumMod val="9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AutoNum type="arabicPeriod"/>
            </a:pPr>
            <a:r>
              <a:rPr lang="ru-RU" b="1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Бул. Академика Семихатова</a:t>
            </a:r>
          </a:p>
          <a:p>
            <a:pPr marL="342900" indent="-342900">
              <a:buAutoNum type="arabicPeriod"/>
            </a:pPr>
            <a:r>
              <a:rPr lang="ru-RU" b="1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Ул. </a:t>
            </a:r>
            <a:r>
              <a:rPr lang="ru-RU" b="1" dirty="0" err="1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Рутминского</a:t>
            </a:r>
            <a:endParaRPr lang="ru-RU" b="1" dirty="0" smtClean="0">
              <a:solidFill>
                <a:schemeClr val="bg1">
                  <a:lumMod val="9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Tx/>
              <a:buAutoNum type="arabicPeriod"/>
            </a:pPr>
            <a:r>
              <a:rPr lang="ru-RU" b="1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Ул. </a:t>
            </a:r>
            <a:r>
              <a:rPr lang="ru-RU" b="1" dirty="0" err="1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Очеретина</a:t>
            </a:r>
            <a:endParaRPr lang="ru-RU" b="1" dirty="0" smtClean="0">
              <a:solidFill>
                <a:schemeClr val="bg1">
                  <a:lumMod val="9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Tx/>
              <a:buAutoNum type="arabicPeriod"/>
            </a:pPr>
            <a:r>
              <a:rPr lang="ru-RU" b="1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Ул. Рябинина</a:t>
            </a:r>
          </a:p>
          <a:p>
            <a:pPr marL="342900" indent="-342900">
              <a:buFontTx/>
              <a:buAutoNum type="arabicPeriod"/>
            </a:pPr>
            <a:r>
              <a:rPr lang="ru-RU" sz="16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Ул. Тимофеева-Ресовского</a:t>
            </a:r>
          </a:p>
          <a:p>
            <a:pPr marL="342900" indent="-342900">
              <a:buFontTx/>
              <a:buAutoNum type="arabicPeriod"/>
            </a:pPr>
            <a:r>
              <a:rPr lang="ru-RU" sz="16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Ул. Анатолия </a:t>
            </a:r>
            <a:r>
              <a:rPr lang="ru-RU" sz="1600" b="1" i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Мехренцева</a:t>
            </a:r>
            <a:endParaRPr lang="ru-RU" sz="1600" b="1" i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Tx/>
              <a:buAutoNum type="arabicPeriod"/>
            </a:pPr>
            <a:r>
              <a:rPr lang="ru-RU" sz="16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Ул. Михеева</a:t>
            </a:r>
          </a:p>
          <a:p>
            <a:pPr marL="342900" indent="-342900">
              <a:buFontTx/>
              <a:buAutoNum type="arabicPeriod"/>
            </a:pPr>
            <a:r>
              <a:rPr lang="ru-RU" sz="16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Ул. Краснолесье</a:t>
            </a:r>
          </a:p>
          <a:p>
            <a:pPr marL="342900" indent="-342900">
              <a:buFontTx/>
              <a:buAutoNum type="arabicPeriod"/>
            </a:pPr>
            <a:r>
              <a:rPr lang="ru-RU" sz="16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Ул. Павла </a:t>
            </a:r>
            <a:r>
              <a:rPr lang="ru-RU" sz="1600" b="1" i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Шаманова</a:t>
            </a:r>
            <a:endParaRPr lang="ru-RU" b="1" dirty="0" smtClean="0">
              <a:solidFill>
                <a:schemeClr val="bg1">
                  <a:lumMod val="9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Овальная выноска 8">
            <a:hlinkClick r:id="rId5" action="ppaction://hlinksldjump"/>
          </p:cNvPr>
          <p:cNvSpPr/>
          <p:nvPr/>
        </p:nvSpPr>
        <p:spPr>
          <a:xfrm>
            <a:off x="4500562" y="3143248"/>
            <a:ext cx="428628" cy="357190"/>
          </a:xfrm>
          <a:prstGeom prst="wedgeEllipseCallout">
            <a:avLst>
              <a:gd name="adj1" fmla="val -2345"/>
              <a:gd name="adj2" fmla="val 10876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2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Овальная выноска 9">
            <a:hlinkClick r:id="rId6" action="ppaction://hlinksldjump"/>
          </p:cNvPr>
          <p:cNvSpPr/>
          <p:nvPr/>
        </p:nvSpPr>
        <p:spPr>
          <a:xfrm>
            <a:off x="4929190" y="1571612"/>
            <a:ext cx="428628" cy="357190"/>
          </a:xfrm>
          <a:prstGeom prst="wedgeEllipseCallout">
            <a:avLst>
              <a:gd name="adj1" fmla="val -25855"/>
              <a:gd name="adj2" fmla="val 8356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5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Овальная выноска 10">
            <a:hlinkClick r:id="rId7" action="ppaction://hlinksldjump"/>
          </p:cNvPr>
          <p:cNvSpPr/>
          <p:nvPr/>
        </p:nvSpPr>
        <p:spPr>
          <a:xfrm>
            <a:off x="3571868" y="1357298"/>
            <a:ext cx="428628" cy="357190"/>
          </a:xfrm>
          <a:prstGeom prst="wedgeEllipseCallout">
            <a:avLst>
              <a:gd name="adj1" fmla="val -8240"/>
              <a:gd name="adj2" fmla="val 9627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3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Овальная выноска 11">
            <a:hlinkClick r:id="rId8" action="ppaction://hlinksldjump"/>
          </p:cNvPr>
          <p:cNvSpPr/>
          <p:nvPr/>
        </p:nvSpPr>
        <p:spPr>
          <a:xfrm>
            <a:off x="6572264" y="1285860"/>
            <a:ext cx="428628" cy="357190"/>
          </a:xfrm>
          <a:prstGeom prst="wedgeEllipseCallout">
            <a:avLst>
              <a:gd name="adj1" fmla="val -3988"/>
              <a:gd name="adj2" fmla="val 1089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4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Овальная выноска 12">
            <a:hlinkClick r:id="rId9" action="ppaction://hlinksldjump"/>
          </p:cNvPr>
          <p:cNvSpPr/>
          <p:nvPr/>
        </p:nvSpPr>
        <p:spPr>
          <a:xfrm>
            <a:off x="1500166" y="1857364"/>
            <a:ext cx="428628" cy="357190"/>
          </a:xfrm>
          <a:prstGeom prst="wedgeEllipseCallout">
            <a:avLst>
              <a:gd name="adj1" fmla="val -40477"/>
              <a:gd name="adj2" fmla="val 11042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6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Овальная выноска 13">
            <a:hlinkClick r:id="rId4" action="ppaction://hlinksldjump"/>
          </p:cNvPr>
          <p:cNvSpPr/>
          <p:nvPr/>
        </p:nvSpPr>
        <p:spPr>
          <a:xfrm>
            <a:off x="3714744" y="5214950"/>
            <a:ext cx="428628" cy="357190"/>
          </a:xfrm>
          <a:prstGeom prst="wedgeEllipseCallout">
            <a:avLst>
              <a:gd name="adj1" fmla="val 8278"/>
              <a:gd name="adj2" fmla="val 108100"/>
            </a:avLst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8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Овальная выноска 14">
            <a:hlinkClick r:id="rId4" action="ppaction://hlinksldjump"/>
          </p:cNvPr>
          <p:cNvSpPr/>
          <p:nvPr/>
        </p:nvSpPr>
        <p:spPr>
          <a:xfrm>
            <a:off x="6000760" y="2428868"/>
            <a:ext cx="428628" cy="357190"/>
          </a:xfrm>
          <a:prstGeom prst="wedgeEllipseCallout">
            <a:avLst>
              <a:gd name="adj1" fmla="val -65677"/>
              <a:gd name="adj2" fmla="val 94447"/>
            </a:avLst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9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Овальная выноска 15">
            <a:hlinkClick r:id="rId4" action="ppaction://hlinksldjump"/>
          </p:cNvPr>
          <p:cNvSpPr/>
          <p:nvPr/>
        </p:nvSpPr>
        <p:spPr>
          <a:xfrm>
            <a:off x="7643834" y="1285860"/>
            <a:ext cx="642942" cy="357190"/>
          </a:xfrm>
          <a:prstGeom prst="wedgeEllipseCallout">
            <a:avLst>
              <a:gd name="adj1" fmla="val -3100"/>
              <a:gd name="adj2" fmla="val 104687"/>
            </a:avLst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10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Овальная выноска 16">
            <a:hlinkClick r:id="rId4" action="ppaction://hlinksldjump"/>
          </p:cNvPr>
          <p:cNvSpPr/>
          <p:nvPr/>
        </p:nvSpPr>
        <p:spPr>
          <a:xfrm>
            <a:off x="5643570" y="1643050"/>
            <a:ext cx="642942" cy="357190"/>
          </a:xfrm>
          <a:prstGeom prst="wedgeEllipseCallout">
            <a:avLst>
              <a:gd name="adj1" fmla="val 8278"/>
              <a:gd name="adj2" fmla="val 108100"/>
            </a:avLst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11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Овальная выноска 17">
            <a:hlinkClick r:id="rId4" action="ppaction://hlinksldjump"/>
          </p:cNvPr>
          <p:cNvSpPr/>
          <p:nvPr/>
        </p:nvSpPr>
        <p:spPr>
          <a:xfrm>
            <a:off x="2000232" y="2928934"/>
            <a:ext cx="642942" cy="357190"/>
          </a:xfrm>
          <a:prstGeom prst="wedgeEllipseCallout">
            <a:avLst>
              <a:gd name="adj1" fmla="val 8278"/>
              <a:gd name="adj2" fmla="val 108100"/>
            </a:avLst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12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cs typeface="Times New Roman" pitchFamily="18" charset="0"/>
              </a:rPr>
              <a:t>Ул. Вильгельма де Геннина</a:t>
            </a:r>
            <a:endParaRPr lang="ru-RU" b="1" dirty="0">
              <a:cs typeface="Times New Roman" pitchFamily="18" charset="0"/>
            </a:endParaRPr>
          </a:p>
        </p:txBody>
      </p:sp>
      <p:pic>
        <p:nvPicPr>
          <p:cNvPr id="14" name="Объект 13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472" y="2071678"/>
            <a:ext cx="2857520" cy="3195227"/>
          </a:xfrm>
        </p:spPr>
      </p:pic>
      <p:sp>
        <p:nvSpPr>
          <p:cNvPr id="9" name="Объект 8"/>
          <p:cNvSpPr>
            <a:spLocks noGrp="1"/>
          </p:cNvSpPr>
          <p:nvPr>
            <p:ph sz="half" idx="2"/>
          </p:nvPr>
        </p:nvSpPr>
        <p:spPr>
          <a:xfrm>
            <a:off x="3571868" y="2214554"/>
            <a:ext cx="5286412" cy="3043276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sz="2400" b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Георг Вильгельм де Геннин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российский военный инженер, один из отцов основателей города Екатеринбурга.</a:t>
            </a:r>
          </a:p>
          <a:p>
            <a:pPr>
              <a:buFont typeface="Wingdings" pitchFamily="2" charset="2"/>
              <a:buChar char="Ø"/>
            </a:pP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Построил и организовал работу горных заводов на Урале, создав систему обучения рабочих и мастеров.</a:t>
            </a:r>
          </a:p>
          <a:p>
            <a:pPr>
              <a:buFont typeface="Wingdings" pitchFamily="2" charset="2"/>
              <a:buChar char="Ø"/>
            </a:pP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Автор книги «Описание уральских и сибирских горных заводов» , в которой содержится практическое руководство по организации металлургического и горного дела. 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4" name="Овал 3">
            <a:hlinkClick r:id="rId3" action="ppaction://hlinksldjump"/>
          </p:cNvPr>
          <p:cNvSpPr/>
          <p:nvPr/>
        </p:nvSpPr>
        <p:spPr>
          <a:xfrm>
            <a:off x="8286776" y="6000768"/>
            <a:ext cx="642942" cy="64294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142844" y="5380672"/>
            <a:ext cx="814393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«А я бедной, … рьяная лошадь и подобен гончей собаке: покамест мочь моя есть показать службу государю, тружуся и тогда хвалят, а когда мочи во мне больше не будет, то мое имя не возпоминается, а наживка же моя за труды будет скорбь без пропитания и изгнание от неприятелей моих. &lt;…&gt;»</a:t>
            </a:r>
          </a:p>
          <a:p>
            <a:pPr algn="r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з книги «История литературы Урала. Конец XIV—XVIII в.»</a:t>
            </a:r>
            <a:endParaRPr lang="ru-RU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73194" y="908720"/>
            <a:ext cx="6345260" cy="709865"/>
          </a:xfrm>
        </p:spPr>
        <p:txBody>
          <a:bodyPr/>
          <a:lstStyle/>
          <a:p>
            <a:pPr algn="ctr"/>
            <a:r>
              <a:rPr lang="ru-RU" b="1" dirty="0" smtClean="0">
                <a:cs typeface="Times New Roman" pitchFamily="18" charset="0"/>
              </a:rPr>
              <a:t>Проспект </a:t>
            </a:r>
            <a:br>
              <a:rPr lang="ru-RU" b="1" dirty="0" smtClean="0">
                <a:cs typeface="Times New Roman" pitchFamily="18" charset="0"/>
              </a:rPr>
            </a:br>
            <a:r>
              <a:rPr lang="ru-RU" b="1" dirty="0" smtClean="0">
                <a:cs typeface="Times New Roman" pitchFamily="18" charset="0"/>
              </a:rPr>
              <a:t> Академика Сахарова</a:t>
            </a:r>
            <a:endParaRPr lang="ru-RU" b="1" dirty="0"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398176" y="2143116"/>
            <a:ext cx="4745824" cy="3680608"/>
          </a:xfrm>
        </p:spPr>
        <p:txBody>
          <a:bodyPr>
            <a:no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ru-RU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sz="24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Андрей Дмитриевич Сахаров-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физик-теоретик, академик АН СССР. Один из создателей первой советской водородной бомбы.</a:t>
            </a:r>
          </a:p>
          <a:p>
            <a:pPr marL="0" indent="0">
              <a:spcBef>
                <a:spcPts val="600"/>
              </a:spcBef>
              <a:buFont typeface="Wingdings" pitchFamily="2" charset="2"/>
              <a:buChar char="Ø"/>
            </a:pP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Общественный деятель, диссидент и правозащитник.</a:t>
            </a:r>
          </a:p>
          <a:p>
            <a:pPr marL="0" indent="0">
              <a:spcBef>
                <a:spcPts val="600"/>
              </a:spcBef>
              <a:buFont typeface="Wingdings" pitchFamily="2" charset="2"/>
              <a:buChar char="Ø"/>
            </a:pP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Лауреат Нобелевской премии мира за 1975 год.</a:t>
            </a:r>
          </a:p>
          <a:p>
            <a:pPr marL="0" indent="0">
              <a:spcBef>
                <a:spcPts val="600"/>
              </a:spcBef>
              <a:buFont typeface="Wingdings" pitchFamily="2" charset="2"/>
              <a:buChar char="Ø"/>
            </a:pP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С 1989 года принимал участие в работе над проектом новой конституции, отстаивая принципы защиты прав личности.</a:t>
            </a:r>
          </a:p>
        </p:txBody>
      </p:sp>
      <p:sp>
        <p:nvSpPr>
          <p:cNvPr id="4" name="Овал 3">
            <a:hlinkClick r:id="rId2" action="ppaction://hlinksldjump"/>
          </p:cNvPr>
          <p:cNvSpPr/>
          <p:nvPr/>
        </p:nvSpPr>
        <p:spPr>
          <a:xfrm>
            <a:off x="8225626" y="5980620"/>
            <a:ext cx="642942" cy="64294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2357430"/>
            <a:ext cx="4071966" cy="3071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Прямоугольник 9"/>
          <p:cNvSpPr/>
          <p:nvPr/>
        </p:nvSpPr>
        <p:spPr>
          <a:xfrm>
            <a:off x="214282" y="5857892"/>
            <a:ext cx="7643866" cy="7987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«Я считаю, что какой-то высший смысл существует и во вселенной, и в человеческой жизни тоже».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3600" b="1" dirty="0" smtClean="0">
                <a:cs typeface="Times New Roman" pitchFamily="18" charset="0"/>
              </a:rPr>
              <a:t>Улица </a:t>
            </a:r>
            <a:br>
              <a:rPr lang="ru-RU" sz="3600" b="1" dirty="0" smtClean="0">
                <a:cs typeface="Times New Roman" pitchFamily="18" charset="0"/>
              </a:rPr>
            </a:br>
            <a:r>
              <a:rPr lang="ru-RU" sz="3600" b="1" dirty="0" smtClean="0">
                <a:cs typeface="Times New Roman" pitchFamily="18" charset="0"/>
              </a:rPr>
              <a:t>Академика Вонсовского</a:t>
            </a:r>
            <a:endParaRPr lang="ru-RU" sz="3600" b="1" dirty="0">
              <a:cs typeface="Times New Roman" pitchFamily="18" charset="0"/>
            </a:endParaRPr>
          </a:p>
        </p:txBody>
      </p:sp>
      <p:pic>
        <p:nvPicPr>
          <p:cNvPr id="5" name="Объект 7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158" y="2214554"/>
            <a:ext cx="3500462" cy="3017639"/>
          </a:xfrm>
        </p:spPr>
      </p:pic>
      <p:sp>
        <p:nvSpPr>
          <p:cNvPr id="3" name="Объект 2"/>
          <p:cNvSpPr>
            <a:spLocks noGrp="1"/>
          </p:cNvSpPr>
          <p:nvPr>
            <p:ph sz="half" idx="2"/>
          </p:nvPr>
        </p:nvSpPr>
        <p:spPr>
          <a:xfrm>
            <a:off x="3929058" y="2214554"/>
            <a:ext cx="5000660" cy="3286147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ru-RU" sz="2000" b="1" dirty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Сергей </a:t>
            </a:r>
            <a:r>
              <a:rPr lang="ru-RU" sz="20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Вонсо</a:t>
            </a:r>
            <a:r>
              <a:rPr lang="ru-RU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вский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– советский физик.</a:t>
            </a:r>
          </a:p>
          <a:p>
            <a:pPr>
              <a:spcBef>
                <a:spcPts val="0"/>
              </a:spcBef>
              <a:buFont typeface="Wingdings" pitchFamily="2" charset="2"/>
              <a:buChar char="Ø"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Автор 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более 170 научных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работ, наиболее значимые  из которых :«Ферромагнетизм», </a:t>
            </a:r>
          </a:p>
          <a:p>
            <a:pPr>
              <a:spcBef>
                <a:spcPts val="0"/>
              </a:spcBef>
              <a:buFont typeface="Wingdings" pitchFamily="2" charset="2"/>
              <a:buChar char="Ø"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«Квантовая физика твердого тела» и др.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Был одним из основателей, ректором и почетным президентом Гуманитарного университета в Екатеринбург, а также основателем знаменитой «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Коуровки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» – зимней школы физиков-теоретиков, которая проходит на Урале с 1961 г.</a:t>
            </a:r>
          </a:p>
        </p:txBody>
      </p:sp>
      <p:sp>
        <p:nvSpPr>
          <p:cNvPr id="4" name="Овал 3">
            <a:hlinkClick r:id="rId3" action="ppaction://hlinksldjump"/>
          </p:cNvPr>
          <p:cNvSpPr/>
          <p:nvPr/>
        </p:nvSpPr>
        <p:spPr>
          <a:xfrm>
            <a:off x="8316416" y="6003245"/>
            <a:ext cx="642942" cy="64294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285720" y="5500702"/>
            <a:ext cx="778674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«Будьте верными любимой науке. Будьте щедрыми, делитесь своими знаниями. И пусть вас уважают и как прекрасных ученых, и как не менее прекрасных людей».</a:t>
            </a:r>
          </a:p>
          <a:p>
            <a:pPr algn="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Из обращения к участникам «Коуровки-27». Март 1998 г. 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cs typeface="Times New Roman" pitchFamily="18" charset="0"/>
              </a:rPr>
              <a:t>Проспект</a:t>
            </a:r>
            <a:br>
              <a:rPr lang="ru-RU" b="1" dirty="0" smtClean="0">
                <a:cs typeface="Times New Roman" pitchFamily="18" charset="0"/>
              </a:rPr>
            </a:br>
            <a:r>
              <a:rPr lang="ru-RU" b="1" dirty="0" smtClean="0">
                <a:cs typeface="Times New Roman" pitchFamily="18" charset="0"/>
              </a:rPr>
              <a:t> Академика Семихатова</a:t>
            </a:r>
            <a:endParaRPr lang="ru-RU" b="1" dirty="0">
              <a:cs typeface="Times New Roman" pitchFamily="18" charset="0"/>
            </a:endParaRPr>
          </a:p>
        </p:txBody>
      </p:sp>
      <p:pic>
        <p:nvPicPr>
          <p:cNvPr id="3" name="Объект 2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472" y="2143116"/>
            <a:ext cx="2419330" cy="3286148"/>
          </a:xfrm>
        </p:spPr>
      </p:pic>
      <p:sp>
        <p:nvSpPr>
          <p:cNvPr id="6" name="Объект 5"/>
          <p:cNvSpPr>
            <a:spLocks noGrp="1"/>
          </p:cNvSpPr>
          <p:nvPr>
            <p:ph sz="half" idx="2"/>
          </p:nvPr>
        </p:nvSpPr>
        <p:spPr>
          <a:xfrm>
            <a:off x="3071802" y="2285992"/>
            <a:ext cx="5857916" cy="2786082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Николай Семихатов</a:t>
            </a:r>
            <a:r>
              <a:rPr lang="ru-RU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нженер – конструктор,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автор 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более 300 научных трудов и более 30 изобретений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Главный конструктор систем управления всех советских баллистических ракет  ВМФ и ряда оперативно-тактических ракет сухопутных войск СССР. </a:t>
            </a:r>
          </a:p>
          <a:p>
            <a:pPr>
              <a:spcBef>
                <a:spcPts val="0"/>
              </a:spcBef>
              <a:buFont typeface="Wingdings" pitchFamily="2" charset="2"/>
              <a:buChar char="Ø"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40 лет был Главным  конструктором</a:t>
            </a:r>
          </a:p>
          <a:p>
            <a:pPr>
              <a:spcBef>
                <a:spcPts val="0"/>
              </a:spcBef>
              <a:buNone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НПО автоматики в г.Екатеринбурге.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Овал 3">
            <a:hlinkClick r:id="rId3" action="ppaction://hlinksldjump"/>
          </p:cNvPr>
          <p:cNvSpPr/>
          <p:nvPr/>
        </p:nvSpPr>
        <p:spPr>
          <a:xfrm>
            <a:off x="8286776" y="6000768"/>
            <a:ext cx="642942" cy="64294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218" name="AutoShape 2" descr="https://www.npoa.ru/public/upload/image/10_1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220" name="AutoShape 4" descr="https://www.npoa.ru/public/upload/image/10_1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9222" name="Picture 6" descr="https://upload.wikimedia.org/wikipedia/commons/thumb/c/c6/%D0%9F%D0%B5%D1%80%D0%B2%D1%8B%D0%B9_%D0%BF%D1%83%D1%81%D0%BA_%D1%81_%D0%92%D0%BE%D1%81%D1%82%D0%BE%D1%87%D0%BD%D0%BE%D0%B3%D0%BE.jpg/220px-%D0%9F%D0%B5%D1%80%D0%B2%D1%8B%D0%B9_%D0%BF%D1%83%D1%81%D0%BA_%D1%81_%D0%92%D0%BE%D1%81%D1%82%D0%BE%D1%87%D0%BD%D0%BE%D0%B3%D0%BE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072330" y="4211090"/>
            <a:ext cx="2071670" cy="2646909"/>
          </a:xfrm>
          <a:prstGeom prst="rect">
            <a:avLst/>
          </a:prstGeom>
          <a:noFill/>
        </p:spPr>
      </p:pic>
      <p:pic>
        <p:nvPicPr>
          <p:cNvPr id="9224" name="Picture 8" descr="https://upload.wikimedia.org/wikipedia/ru/thumb/6/6a/%D0%9D%D0%B8%D0%BA%D0%BE%D0%BB%D0%B0%D0%B9_%D0%90%D0%BB%D0%B5%D0%BA%D1%81%D0%B0%D0%BD%D0%B4%D1%80%D0%BE%D0%B2%D0%B8%D1%87_%D0%A1%D0%B5%D0%BC%D0%B8%D1%85%D0%B0%D1%82%D0%BE%D0%B2._%D0%9F%D0%B0%D0%BC%D1%8F%D1%82%D0%BD%D0%B0%D1%8F_%D0%B4%D0%BE%D1%81%D0%BA%D0%B0_%D0%BD%D0%B0_%D0%B4%D0%BE%D0%BC%D0%B5_%E2%84%96_57_%D0%BF%D0%BE_%D1%83%D0%BB%D0%B8%D1%86%D0%B5_%D0%9F%D0%B5%D1%80%D0%B2%D0%BE%D0%BC%D0%B0%D0%B9%D1%81%D0%BA%D0%BE%D0%B9_%D0%B2_%D0%B3%D0%BE%D1%80%D0%BE%D0%B4%D0%B5_%D0%A1%D0%B5%D0%B2%D0%B5%D1%80%D0%BE%D0%B4%D0%B2%D0%B8%D0%BD%D1%81%D0%BA%D0%B5._%D0%A4%D0%BE%D1%82%D0%BE_%D0%90._%D0%A9%D0%B5%D0%BA%D0%B8%D0%BD%D0%BE%D0%B2%D0%B0.jpg/220px-thumbnail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500430" y="4929198"/>
            <a:ext cx="3000396" cy="1757365"/>
          </a:xfrm>
          <a:prstGeom prst="rect">
            <a:avLst/>
          </a:prstGeom>
          <a:noFill/>
        </p:spPr>
      </p:pic>
      <p:sp>
        <p:nvSpPr>
          <p:cNvPr id="10" name="Овал 9">
            <a:hlinkClick r:id="rId3" action="ppaction://hlinksldjump"/>
          </p:cNvPr>
          <p:cNvSpPr/>
          <p:nvPr/>
        </p:nvSpPr>
        <p:spPr>
          <a:xfrm>
            <a:off x="8316416" y="6003245"/>
            <a:ext cx="642942" cy="64294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он (конференц-зал)">
  <a:themeElements>
    <a:clrScheme name="Ион (конференц-зал)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F9C9D"/>
      </a:accent5>
      <a:accent6>
        <a:srgbClr val="9E5E9B"/>
      </a:accent6>
      <a:hlink>
        <a:srgbClr val="58C1BA"/>
      </a:hlink>
      <a:folHlink>
        <a:srgbClr val="9DD0CB"/>
      </a:folHlink>
    </a:clrScheme>
    <a:fontScheme name="Ион (конференц-зал)">
      <a:maj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устая тень">
      <a: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48000">
              <a:schemeClr val="phClr">
                <a:tint val="54000"/>
                <a:satMod val="140000"/>
              </a:schemeClr>
            </a:gs>
            <a:gs pos="100000">
              <a:schemeClr val="phClr">
                <a:tint val="24000"/>
                <a:satMod val="260000"/>
              </a:schemeClr>
            </a:gs>
          </a:gsLst>
          <a:lin ang="1620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48000"/>
                <a:satMod val="180000"/>
                <a:lumMod val="94000"/>
              </a:schemeClr>
            </a:gs>
            <a:gs pos="100000">
              <a:schemeClr val="phClr">
                <a:shade val="48000"/>
                <a:satMod val="180000"/>
                <a:lumMod val="94000"/>
              </a:schemeClr>
            </a:gs>
          </a:gsLst>
          <a:lin ang="4140000" scaled="1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12700" dir="5400000" sx="102000" sy="102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9800000"/>
            </a:lightRig>
          </a:scene3d>
          <a:sp3d prstMaterial="plastic">
            <a:bevelT w="25400" h="19050"/>
          </a:sp3d>
        </a:effectStyle>
        <a:effectStyle>
          <a:effectLst>
            <a:outerShdw blurRad="114300" dist="114300" dir="5400000" rotWithShape="0">
              <a:srgbClr val="000000">
                <a:alpha val="7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Ion Boardroom" id="{FC33163D-4339-46B1-8EED-24C834239D99}" vid="{EC7F02AD-9687-440F-A9DF-FAA6F22270D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767</TotalTime>
  <Words>781</Words>
  <Application>Microsoft Office PowerPoint</Application>
  <PresentationFormat>Экран (4:3)</PresentationFormat>
  <Paragraphs>123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Ион (конференц-зал)</vt:lpstr>
      <vt:lpstr>Жизнь замечательных людей в названиях улиц Академического</vt:lpstr>
      <vt:lpstr>Академический микрорайон г.Екатеринбурга </vt:lpstr>
      <vt:lpstr> Название  улицы – это  «визитная карточка» улицы или проспекта,  своеобразный памятник той эпохи, в которую оно возникло, «зеркало» истории. </vt:lpstr>
      <vt:lpstr>Слайд 4</vt:lpstr>
      <vt:lpstr>Слайд 5</vt:lpstr>
      <vt:lpstr>Ул. Вильгельма де Геннина</vt:lpstr>
      <vt:lpstr>Проспект   Академика Сахарова</vt:lpstr>
      <vt:lpstr>Улица  Академика Вонсовского</vt:lpstr>
      <vt:lpstr>Проспект  Академика Семихатова</vt:lpstr>
      <vt:lpstr>Улица  Рутминского</vt:lpstr>
      <vt:lpstr>Улица  Очеретина</vt:lpstr>
      <vt:lpstr>Улица Рябинина</vt:lpstr>
      <vt:lpstr>Достижения  выдающихся деятелей,  в честь которых названы улицы Академического</vt:lpstr>
      <vt:lpstr>Список  источников : </vt:lpstr>
      <vt:lpstr>Спасибо за внимание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7</cp:lastModifiedBy>
  <cp:revision>120</cp:revision>
  <dcterms:created xsi:type="dcterms:W3CDTF">2019-01-20T11:36:25Z</dcterms:created>
  <dcterms:modified xsi:type="dcterms:W3CDTF">2022-02-14T03:16:35Z</dcterms:modified>
</cp:coreProperties>
</file>