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22"/>
  </p:notesMasterIdLst>
  <p:sldIdLst>
    <p:sldId id="270" r:id="rId2"/>
    <p:sldId id="279" r:id="rId3"/>
    <p:sldId id="268" r:id="rId4"/>
    <p:sldId id="277" r:id="rId5"/>
    <p:sldId id="274" r:id="rId6"/>
    <p:sldId id="290" r:id="rId7"/>
    <p:sldId id="278" r:id="rId8"/>
    <p:sldId id="259" r:id="rId9"/>
    <p:sldId id="264" r:id="rId10"/>
    <p:sldId id="258" r:id="rId11"/>
    <p:sldId id="275" r:id="rId12"/>
    <p:sldId id="283" r:id="rId13"/>
    <p:sldId id="272" r:id="rId14"/>
    <p:sldId id="281" r:id="rId15"/>
    <p:sldId id="273" r:id="rId16"/>
    <p:sldId id="263" r:id="rId17"/>
    <p:sldId id="261" r:id="rId18"/>
    <p:sldId id="288" r:id="rId19"/>
    <p:sldId id="276" r:id="rId20"/>
    <p:sldId id="26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09" autoAdjust="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B5433-1040-4670-A801-5C32A0232765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8598A-9C2E-4F19-8AD6-94CFC8D3F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39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8598A-9C2E-4F19-8AD6-94CFC8D3FF6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679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798B27-3FEC-4188-BA4B-AC0DF283B386}" type="slidenum">
              <a:rPr lang="ru-RU"/>
              <a:pPr/>
              <a:t>12</a:t>
            </a:fld>
            <a:endParaRPr lang="ru-RU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39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BC5156-B90B-4B7B-8D67-B3020BD1C056}" type="slidenum">
              <a:rPr lang="ru-RU"/>
              <a:pPr/>
              <a:t>18</a:t>
            </a:fld>
            <a:endParaRPr lang="ru-RU"/>
          </a:p>
        </p:txBody>
      </p:sp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3638" y="682625"/>
            <a:ext cx="4545012" cy="34083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5988" y="4318000"/>
            <a:ext cx="5038725" cy="4168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76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33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471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440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A802-34FB-43BF-A014-6B444A9B91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177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541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17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921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54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99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9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37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вт 15.02.22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21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chs.gov.ru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../&#1063;&#1057;%20&#1092;&#1080;&#1083;&#1100;&#1084;&#1099;/&#1052;&#1063;&#1057;1.m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ure.mchs.gov.ru/" TargetMode="External"/><Relationship Id="rId2" Type="http://schemas.openxmlformats.org/officeDocument/2006/relationships/hyperlink" Target="http://www.mchs.gov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pas-extreme.ru/obg" TargetMode="External"/><Relationship Id="rId4" Type="http://schemas.openxmlformats.org/officeDocument/2006/relationships/hyperlink" Target="http://spas-extreme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../&#1063;&#1057;%20&#1092;&#1080;&#1083;&#1100;&#1084;&#1099;/&#1044;&#1077;&#1081;&#1089;&#1090;&#1074;&#1080;&#1103;%20&#1085;&#1072;&#1089;&#1077;&#1083;&#1077;&#1085;&#1080;&#1103;%20&#1087;&#1088;&#1080;%20&#1063;&#1057;%20&#1044;&#1080;&#1089;&#1082;%201/VIDEO_TS/VIDEO_TS.IFO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://www.mchs.gov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gorjunkova.professorjournal.ru/image/image_gallery?uuid=593eda71-dccf-46e5-ab16-c02b3b315e9c&amp;groupId=993912&amp;t=137975860892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chs.gov.ru/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8620" y="114398"/>
            <a:ext cx="8686800" cy="321297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Единая государственная система предупреждения и ликвидации чрезвычайных ситуаций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РСЧС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2865709"/>
            <a:ext cx="2664296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ОБЖ.  9 класс.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667959"/>
            <a:ext cx="77493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 №1.    Цели и задачи РСЧС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7312" y="2865709"/>
            <a:ext cx="305983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http://www.mchs.gov.ru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0206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988"/>
            <a:ext cx="8229600" cy="634082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 2. История создания РСЧС</a:t>
            </a:r>
            <a:r>
              <a:rPr lang="ru-RU" sz="2400" b="1" i="1" dirty="0" smtClean="0">
                <a:solidFill>
                  <a:srgbClr val="002060"/>
                </a:solidFill>
              </a:rPr>
              <a:t>.</a:t>
            </a: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67497"/>
            <a:ext cx="8229600" cy="3479305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/>
              <a:t> </a:t>
            </a:r>
            <a:r>
              <a:rPr lang="en-US" sz="2000" b="1" dirty="0" smtClean="0"/>
              <a:t>I</a:t>
            </a:r>
            <a:r>
              <a:rPr lang="ru-RU" sz="2000" b="1" dirty="0" smtClean="0"/>
              <a:t> этап (1918 – 1941 годы</a:t>
            </a:r>
            <a:r>
              <a:rPr lang="ru-RU" sz="2000" dirty="0" smtClean="0"/>
              <a:t>) – </a:t>
            </a:r>
            <a:r>
              <a:rPr lang="ru-RU" sz="2000" b="1" dirty="0" smtClean="0"/>
              <a:t>зарождение и становление МПВО </a:t>
            </a:r>
            <a:r>
              <a:rPr lang="ru-RU" sz="2000" dirty="0" smtClean="0"/>
              <a:t>(местной противовоздушной обороны). </a:t>
            </a:r>
          </a:p>
          <a:p>
            <a:r>
              <a:rPr lang="ru-RU" sz="2000" b="1" dirty="0" smtClean="0"/>
              <a:t>II этап (1941-1945 годы</a:t>
            </a:r>
            <a:r>
              <a:rPr lang="ru-RU" sz="2000" dirty="0" smtClean="0"/>
              <a:t>)</a:t>
            </a:r>
            <a:r>
              <a:rPr lang="ru-RU" sz="2000" b="1" dirty="0" smtClean="0"/>
              <a:t> МПВО в годы Великой Отечественной войны</a:t>
            </a:r>
            <a:r>
              <a:rPr lang="ru-RU" sz="2000" dirty="0" smtClean="0"/>
              <a:t>. Части и подразделения МПВО оснащаются новой техникой, </a:t>
            </a:r>
            <a:r>
              <a:rPr lang="ru-RU" sz="2000" b="1" dirty="0" smtClean="0"/>
              <a:t>к участию в мероприятиях МПВО широко привлекается население. </a:t>
            </a:r>
          </a:p>
          <a:p>
            <a:r>
              <a:rPr lang="ru-RU" sz="2000" b="1" dirty="0" smtClean="0"/>
              <a:t>III этап (1945-1961 годы)</a:t>
            </a:r>
            <a:r>
              <a:rPr lang="ru-RU" sz="2000" dirty="0" smtClean="0"/>
              <a:t>. </a:t>
            </a:r>
            <a:r>
              <a:rPr lang="ru-RU" sz="2000" b="1" dirty="0" smtClean="0"/>
              <a:t>Части и подразделения МПВО активно участвуют в восстановление разрушенного народного хозяйства</a:t>
            </a:r>
            <a:r>
              <a:rPr lang="ru-RU" sz="2000" dirty="0"/>
              <a:t>.</a:t>
            </a:r>
            <a:r>
              <a:rPr lang="ru-RU" sz="2000" dirty="0" smtClean="0"/>
              <a:t>  </a:t>
            </a:r>
          </a:p>
          <a:p>
            <a:r>
              <a:rPr lang="ru-RU" sz="2000" b="1" dirty="0" smtClean="0"/>
              <a:t>IY этап (1961-1990 годы)</a:t>
            </a:r>
            <a:r>
              <a:rPr lang="ru-RU" sz="2000" dirty="0" smtClean="0"/>
              <a:t> </a:t>
            </a:r>
            <a:r>
              <a:rPr lang="ru-RU" sz="2000" b="1" dirty="0" smtClean="0"/>
              <a:t>становление и развитие Гражданской обороны СССР</a:t>
            </a:r>
            <a:r>
              <a:rPr lang="ru-RU" sz="2000" dirty="0" smtClean="0"/>
              <a:t>.</a:t>
            </a:r>
          </a:p>
          <a:p>
            <a:r>
              <a:rPr lang="ru-RU" sz="2000" b="1" dirty="0" smtClean="0"/>
              <a:t>Y этап (с 1990 г. по настоящее время</a:t>
            </a:r>
            <a:r>
              <a:rPr lang="ru-RU" sz="2000" dirty="0" smtClean="0"/>
              <a:t>). </a:t>
            </a:r>
            <a:r>
              <a:rPr lang="ru-RU" sz="2000" b="1" dirty="0" smtClean="0"/>
              <a:t>Создание и становление РСЧС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4" name="Picture 11" descr="Шойгу Сергей Кужугет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6766" y="4270499"/>
            <a:ext cx="1892896" cy="25723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86799"/>
            <a:ext cx="2488930" cy="22977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23929" y="4270499"/>
            <a:ext cx="261283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Шойгу Сергей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Кожубетович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 создател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и первый министр МЧС.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8619" y="5586379"/>
            <a:ext cx="2407517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 1995 году указом  Президента РФ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          27 декабря объявлено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Днём спасателя Российской Федерации.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632" y="162015"/>
            <a:ext cx="1907704" cy="6216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РСЧС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http://culture.mchs.gov.ru/upload/learning/img/Les1/%7b7FC2D345-1F9F-46EE-B367-2DA2FCC2CCD3%7d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375" y="692696"/>
            <a:ext cx="2969234" cy="257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851920" y="822888"/>
            <a:ext cx="4354154" cy="201622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Постановлением Правительства Российской Федерации от </a:t>
            </a:r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18 апреля 1992 г.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№ 261 была создана Российская система предупреждения и действий в чрезвычайных ситуациях (сокращенно РСЧС).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41337" y="4149080"/>
            <a:ext cx="1584325" cy="1474788"/>
          </a:xfrm>
          <a:prstGeom prst="bevel">
            <a:avLst>
              <a:gd name="adj" fmla="val 12500"/>
            </a:avLst>
          </a:prstGeom>
          <a:solidFill>
            <a:srgbClr val="009999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000" b="1" dirty="0">
                <a:solidFill>
                  <a:srgbClr val="FFFFFF"/>
                </a:solidFill>
                <a:latin typeface="Tahoma" pitchFamily="32" charset="0"/>
              </a:rPr>
              <a:t>го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627784" y="3639170"/>
            <a:ext cx="5902796" cy="2494607"/>
          </a:xfrm>
          <a:prstGeom prst="rect">
            <a:avLst/>
          </a:prstGeom>
          <a:gradFill rotWithShape="1">
            <a:gsLst>
              <a:gs pos="0">
                <a:srgbClr val="F3F9A5"/>
              </a:gs>
              <a:gs pos="100000">
                <a:srgbClr val="FFCCCC"/>
              </a:gs>
            </a:gsLst>
            <a:lin ang="18900000" scaled="1"/>
          </a:gra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b="1" smtClean="0">
                <a:solidFill>
                  <a:srgbClr val="CC0000"/>
                </a:solidFill>
              </a:rPr>
              <a:t>Гражданская оборона РФ</a:t>
            </a:r>
            <a:r>
              <a:rPr lang="ru-RU" sz="2000" b="1" smtClean="0"/>
              <a:t> </a:t>
            </a:r>
            <a:r>
              <a:rPr lang="ru-RU" sz="2000" b="1" smtClean="0">
                <a:solidFill>
                  <a:schemeClr val="accent2"/>
                </a:solidFill>
              </a:rPr>
              <a:t>– </a:t>
            </a:r>
            <a:r>
              <a:rPr lang="ru-RU" sz="2000" b="1" smtClean="0">
                <a:solidFill>
                  <a:schemeClr val="accent2">
                    <a:lumMod val="50000"/>
                  </a:schemeClr>
                </a:solidFill>
              </a:rPr>
              <a:t>система мероприятий по подготовке к защите и по защите населения, материальных и культурных ценностей на территории Российской Федерации от опасностей, возникающих при военных конфликтах или вследствие этих конфликтов, а также при чрезвычайных ситуациях природного и техногенного характера</a:t>
            </a:r>
            <a:r>
              <a:rPr lang="ru-RU" sz="2000" b="1" smtClean="0">
                <a:solidFill>
                  <a:schemeClr val="accent2"/>
                </a:solidFill>
              </a:rPr>
              <a:t>.</a:t>
            </a:r>
            <a:endParaRPr lang="ru-RU" sz="20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42888"/>
            <a:ext cx="8496300" cy="6372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751907"/>
            <a:ext cx="6624736" cy="1381513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Российская система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предупреждения и действий в чрезвычайных ситуациях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2493460"/>
            <a:ext cx="8229600" cy="435771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3000" b="1" i="1" u="sng" dirty="0" smtClean="0">
                <a:solidFill>
                  <a:srgbClr val="002060"/>
                </a:solidFill>
              </a:rPr>
              <a:t>Создана</a:t>
            </a:r>
            <a:r>
              <a:rPr lang="ru-RU" sz="2400" b="1" dirty="0" smtClean="0">
                <a:solidFill>
                  <a:srgbClr val="002060"/>
                </a:solidFill>
              </a:rPr>
              <a:t> для предупреждения и действий в чрезвычайных  ситуациях. </a:t>
            </a:r>
          </a:p>
          <a:p>
            <a:pPr>
              <a:buBlip>
                <a:blip r:embed="rId2"/>
              </a:buBlip>
            </a:pPr>
            <a:r>
              <a:rPr lang="ru-RU" sz="2600" b="1" i="1" u="sng" dirty="0" smtClean="0">
                <a:solidFill>
                  <a:srgbClr val="002060"/>
                </a:solidFill>
              </a:rPr>
              <a:t>Она объединяет </a:t>
            </a:r>
            <a:r>
              <a:rPr lang="en-US" sz="2600" b="1" i="1" u="sng" dirty="0" smtClean="0">
                <a:solidFill>
                  <a:srgbClr val="002060"/>
                </a:solidFill>
              </a:rPr>
              <a:t>: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solidFill>
                  <a:srgbClr val="002060"/>
                </a:solidFill>
              </a:rPr>
              <a:t>органы управления,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solidFill>
                  <a:srgbClr val="002060"/>
                </a:solidFill>
              </a:rPr>
              <a:t>силы и средства Федеральных  органов исполнительной власти ,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solidFill>
                  <a:srgbClr val="002060"/>
                </a:solidFill>
              </a:rPr>
              <a:t>органов исполнительной власти субъектов РФ</a:t>
            </a:r>
            <a:r>
              <a:rPr lang="ru-RU" sz="2400" b="1" dirty="0">
                <a:solidFill>
                  <a:srgbClr val="002060"/>
                </a:solidFill>
              </a:rPr>
              <a:t>,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solidFill>
                  <a:srgbClr val="002060"/>
                </a:solidFill>
              </a:rPr>
              <a:t>органов местного самоуправления  и организаций , в полномочия которых входит решение вопросов защиты населения и территорий от чрезвычайных ситуаций.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1-tub-ru.yandex.net/i?id=179a1b2352f6b7eb515dce54d6879afc-82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60648"/>
            <a:ext cx="2267744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77039" y="84107"/>
            <a:ext cx="3074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3. Задачи РСЧС.</a:t>
            </a:r>
          </a:p>
        </p:txBody>
      </p:sp>
    </p:spTree>
    <p:extLst>
      <p:ext uri="{BB962C8B-B14F-4D97-AF65-F5344CB8AC3E}">
        <p14:creationId xmlns:p14="http://schemas.microsoft.com/office/powerpoint/2010/main" val="350073195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317500"/>
            <a:ext cx="8448675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589199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Задачи РСЧС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culture.mchs.gov.ru/upload/learning/img/Les1/tab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90125"/>
            <a:ext cx="8568951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784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297430"/>
              </p:ext>
            </p:extLst>
          </p:nvPr>
        </p:nvGraphicFramePr>
        <p:xfrm>
          <a:off x="363360" y="236537"/>
          <a:ext cx="8505825" cy="662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Документ" r:id="rId3" imgW="11798458" imgH="8697607" progId="Word.Document.8">
                  <p:embed/>
                </p:oleObj>
              </mc:Choice>
              <mc:Fallback>
                <p:oleObj name="Документ" r:id="rId3" imgW="11798458" imgH="8697607" progId="Word.Document.8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60" y="236537"/>
                        <a:ext cx="8505825" cy="6621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398463" y="260350"/>
            <a:ext cx="8253412" cy="74136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B2EC1"/>
                </a:solidFill>
              </a:rPr>
              <a:t>РСЧС  г. РОСТОВА – на – ДОНУ</a:t>
            </a:r>
          </a:p>
        </p:txBody>
      </p:sp>
      <p:pic>
        <p:nvPicPr>
          <p:cNvPr id="119815" name="Picture 7" descr="Вид города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892" y="1221772"/>
            <a:ext cx="3027872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3" name="Picture 5" descr="GERBRN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0230" y="1700808"/>
            <a:ext cx="2133600" cy="2247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93663" y="5756275"/>
            <a:ext cx="8932862" cy="841375"/>
          </a:xfrm>
        </p:spPr>
        <p:txBody>
          <a:bodyPr/>
          <a:lstStyle/>
          <a:p>
            <a:pPr marL="0" indent="0" algn="ctr" defTabSz="1371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100" b="1" dirty="0" smtClean="0">
                <a:solidFill>
                  <a:srgbClr val="0B2EC1"/>
                </a:solidFill>
              </a:rPr>
              <a:t>М</a:t>
            </a:r>
            <a:r>
              <a:rPr lang="ru-RU" sz="2100" b="1" dirty="0">
                <a:solidFill>
                  <a:srgbClr val="0B2EC1"/>
                </a:solidFill>
              </a:rPr>
              <a:t>К</a:t>
            </a:r>
            <a:r>
              <a:rPr lang="ru-RU" sz="2100" b="1" dirty="0" smtClean="0">
                <a:solidFill>
                  <a:srgbClr val="0B2EC1"/>
                </a:solidFill>
              </a:rPr>
              <a:t>У «УПРАВЛЕНИЕ ПО ДЕЛАМ ГРАЖДАНСКОЙ ОБОРОНЫ </a:t>
            </a:r>
          </a:p>
          <a:p>
            <a:pPr marL="0" indent="0" algn="ctr" defTabSz="1371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100" b="1" dirty="0" smtClean="0">
                <a:solidFill>
                  <a:srgbClr val="0B2EC1"/>
                </a:solidFill>
              </a:rPr>
              <a:t>И ЧРЕЗВЫЧАЙНЫМ СИТУАЦИЯМ г. РОСТОВА – на – ДОНУ»</a:t>
            </a:r>
          </a:p>
        </p:txBody>
      </p:sp>
      <p:pic>
        <p:nvPicPr>
          <p:cNvPr id="119814" name="Picture 6" descr="Здание Адм город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23031"/>
            <a:ext cx="3097212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047616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defRPr/>
            </a:pPr>
            <a:endParaRPr lang="ru-RU" altLang="ru-RU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52488" y="188913"/>
            <a:ext cx="8291512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</a:rPr>
              <a:t>Формы обучения в области РСЧС обучающихся: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66838" y="1368425"/>
            <a:ext cx="7777162" cy="4321175"/>
          </a:xfrm>
          <a:solidFill>
            <a:schemeClr val="bg1"/>
          </a:solidFill>
          <a:ln w="57150">
            <a:solidFill>
              <a:schemeClr val="accent2"/>
            </a:solidFill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0099"/>
                </a:solidFill>
              </a:rPr>
              <a:t>а)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обучение (в учебное время)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99"/>
                </a:solidFill>
              </a:rPr>
              <a:t>по курсу "Основы безопасности жизнедеятельности" и дисциплине "Безопасность жизнедеятельности» в вузах, колледжах;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0099"/>
                </a:solidFill>
              </a:rPr>
              <a:t>б)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участие в учениях и тренировках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99"/>
                </a:solidFill>
              </a:rPr>
              <a:t>по гражданской обороне;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0099"/>
                </a:solidFill>
              </a:rPr>
              <a:t>в)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чтение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99"/>
                </a:solidFill>
              </a:rPr>
              <a:t>памяток, листовок и пособий,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прослушивание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99"/>
                </a:solidFill>
              </a:rPr>
              <a:t>радиопередач и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просмотр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99"/>
                </a:solidFill>
              </a:rPr>
              <a:t>телепрограмм по тематике гражданской обороны.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785225" y="6570663"/>
            <a:ext cx="35877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20839985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-27295"/>
            <a:ext cx="8229600" cy="13716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 smtClean="0">
                <a:solidFill>
                  <a:srgbClr val="002060"/>
                </a:solidFill>
              </a:rPr>
              <a:t>Наши выпускники в МЧС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437D-2CA4-4F4D-9A05-0E74AAB39519}" type="datetime1">
              <a:rPr lang="ru-RU"/>
              <a:pPr/>
              <a:t>вт 15.02.22</a:t>
            </a:fld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C60A-D4D4-40C0-A4DB-6DCE41A87DF0}" type="slidenum">
              <a:rPr lang="ru-RU"/>
              <a:pPr/>
              <a:t>18</a:t>
            </a:fld>
            <a:endParaRPr lang="ru-RU"/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7584" y="1430806"/>
            <a:ext cx="2895600" cy="1140954"/>
          </a:xfrm>
          <a:prstGeom prst="rect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0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ahoma" pitchFamily="32" charset="0"/>
              </a:rPr>
              <a:t>Черновол  Алексей,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ahoma" pitchFamily="32" charset="0"/>
              </a:rPr>
              <a:t>выпускник 2006 г., курсант академии МЧС России (Москва)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15616" y="2959183"/>
            <a:ext cx="2755900" cy="1140954"/>
          </a:xfrm>
          <a:prstGeom prst="rect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0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ahoma" pitchFamily="32" charset="0"/>
              </a:rPr>
              <a:t>Карпенко Андрей,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ahoma" pitchFamily="32" charset="0"/>
              </a:rPr>
              <a:t>выпускник 2006 г., курсант института МЧС России (С.Петербург)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6784" y="4500389"/>
            <a:ext cx="8229600" cy="9624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1981200"/>
            <a:ext cx="2041525" cy="205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28596" y="5715016"/>
            <a:ext cx="828680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«Школа спасателей и пожарных»  г.Ростова-на-Дону проводит набор курсантов-спасателей на 2015-16 учебный год!                     Возраст с 13 до 17 лет.                    Тел. 8(918)540-01-81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27102" y="1835798"/>
            <a:ext cx="2719096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Трубачев Владислав, </a:t>
            </a:r>
            <a:r>
              <a:rPr lang="ru-RU" sz="2000" b="1" dirty="0" smtClean="0">
                <a:solidFill>
                  <a:srgbClr val="002060"/>
                </a:solidFill>
              </a:rPr>
              <a:t>выпускник 2013г.,курсант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itchFamily="32" charset="0"/>
              </a:rPr>
              <a:t>академии МЧС России (Москва)</a:t>
            </a:r>
          </a:p>
          <a:p>
            <a:pPr algn="ctr"/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727002"/>
            <a:ext cx="8466713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Подведение </a:t>
            </a:r>
            <a:r>
              <a:rPr lang="ru-RU" sz="2800" b="1" dirty="0">
                <a:solidFill>
                  <a:srgbClr val="002060"/>
                </a:solidFill>
              </a:rPr>
              <a:t>итогов урока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Домашнее задание.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800" b="1" dirty="0"/>
              <a:t> </a:t>
            </a:r>
            <a:r>
              <a:rPr lang="ru-RU" sz="2800" b="1" dirty="0" smtClean="0"/>
              <a:t>1. </a:t>
            </a:r>
            <a:r>
              <a:rPr lang="ru-RU" sz="2800" dirty="0" smtClean="0"/>
              <a:t>Повторить </a:t>
            </a:r>
            <a:r>
              <a:rPr lang="ru-RU" sz="2800" dirty="0"/>
              <a:t>§1.1 учебника ОБЖ 9 класс, стр. 4-8. </a:t>
            </a:r>
          </a:p>
          <a:p>
            <a:pPr lvl="0"/>
            <a:r>
              <a:rPr lang="ru-RU" sz="2800" b="1" dirty="0" smtClean="0"/>
              <a:t>2. </a:t>
            </a:r>
            <a:r>
              <a:rPr lang="ru-RU" sz="2800" dirty="0" smtClean="0"/>
              <a:t>Составить </a:t>
            </a:r>
            <a:r>
              <a:rPr lang="ru-RU" sz="2800" dirty="0"/>
              <a:t>список потенциально опасных объектов, находящихся в г. Ростове-на-Дону</a:t>
            </a:r>
            <a:r>
              <a:rPr lang="ru-RU" sz="2800" dirty="0" smtClean="0"/>
              <a:t>.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0" y="1500174"/>
            <a:ext cx="1285875" cy="1541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1282106" y="261958"/>
            <a:ext cx="7500990" cy="321699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57 w 21600"/>
              <a:gd name="T5" fmla="*/ 21632 h 21600"/>
              <a:gd name="T6" fmla="*/ 85 w 21600"/>
              <a:gd name="T7" fmla="*/ 10849 h 21600"/>
              <a:gd name="T8" fmla="*/ 10757 w 21600"/>
              <a:gd name="T9" fmla="*/ 81 h 21600"/>
              <a:gd name="T10" fmla="*/ 21706 w 21600"/>
              <a:gd name="T11" fmla="*/ 10652 h 21600"/>
              <a:gd name="T12" fmla="*/ 10757 w 21600"/>
              <a:gd name="T13" fmla="*/ 21632 h 21600"/>
              <a:gd name="T14" fmla="*/ 0 w 21600"/>
              <a:gd name="T15" fmla="*/ 0 h 21600"/>
              <a:gd name="T16" fmla="*/ 21600 w 21600"/>
              <a:gd name="T17" fmla="*/ 0 h 21600"/>
              <a:gd name="T18" fmla="*/ 21600 w 21600"/>
              <a:gd name="T19" fmla="*/ 21600 h 21600"/>
              <a:gd name="T20" fmla="*/ 977 w 21600"/>
              <a:gd name="T21" fmla="*/ 818 h 21600"/>
              <a:gd name="T22" fmla="*/ 20622 w 21600"/>
              <a:gd name="T23" fmla="*/ 16429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FF33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/>
            </a:outerShdw>
          </a:effectLst>
        </p:spPr>
        <p:txBody>
          <a:bodyPr lIns="90000" tIns="46800" rIns="90000" bIns="46800"/>
          <a:lstStyle/>
          <a:p>
            <a:pPr marL="342900" indent="-341313" algn="ctr"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ru-RU" sz="2800" b="1" dirty="0">
                <a:solidFill>
                  <a:srgbClr val="993300"/>
                </a:solidFill>
              </a:rPr>
              <a:t>Вопросы для закрепления знаний:</a:t>
            </a:r>
          </a:p>
          <a:p>
            <a:pPr marL="342900" indent="-341313">
              <a:buClr>
                <a:srgbClr val="003366"/>
              </a:buClr>
              <a:buFont typeface="Times New Roman" pitchFamily="16" charset="0"/>
              <a:buAutoNum type="arabicPeriod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ru-RU" sz="2000" b="1" dirty="0" smtClean="0">
                <a:solidFill>
                  <a:srgbClr val="002060"/>
                </a:solidFill>
              </a:rPr>
              <a:t>С какой целью,  создана РСЧС?</a:t>
            </a:r>
          </a:p>
          <a:p>
            <a:pPr marL="1587">
              <a:buClr>
                <a:srgbClr val="003366"/>
              </a:buCl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458787" indent="-457200">
              <a:buClr>
                <a:srgbClr val="003366"/>
              </a:buClr>
              <a:buAutoNum type="arabicPeriod" startAt="2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ru-RU" sz="2000" b="1" dirty="0" smtClean="0">
                <a:solidFill>
                  <a:srgbClr val="002060"/>
                </a:solidFill>
              </a:rPr>
              <a:t>Какие причины обусловили создание этой системы?</a:t>
            </a:r>
          </a:p>
          <a:p>
            <a:pPr marL="1587">
              <a:buClr>
                <a:srgbClr val="003366"/>
              </a:buCl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342900" indent="-341313">
              <a:buClr>
                <a:srgbClr val="003366"/>
              </a:buCl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ru-RU" sz="2000" b="1" dirty="0" smtClean="0">
                <a:solidFill>
                  <a:srgbClr val="002060"/>
                </a:solidFill>
              </a:rPr>
              <a:t>3. Расскажите </a:t>
            </a:r>
            <a:r>
              <a:rPr lang="ru-RU" sz="2000" b="1" dirty="0">
                <a:solidFill>
                  <a:srgbClr val="002060"/>
                </a:solidFill>
              </a:rPr>
              <a:t>об основных задачах РСЧС?</a:t>
            </a:r>
          </a:p>
          <a:p>
            <a:pPr marL="342900" indent="-341313">
              <a:buClr>
                <a:srgbClr val="003366"/>
              </a:buClr>
              <a:buFont typeface="Arial" charset="0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2000" b="1" dirty="0">
              <a:solidFill>
                <a:srgbClr val="002060"/>
              </a:solidFill>
            </a:endParaRPr>
          </a:p>
          <a:p>
            <a:pPr marL="342900" indent="-341313">
              <a:buClr>
                <a:srgbClr val="003366"/>
              </a:buClr>
              <a:buFont typeface="Arial" charset="0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20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7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2880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hlinkClick r:id="rId2" action="ppaction://hlinkfile"/>
              </a:rPr>
              <a:t>. Просмотр фрагментов в/фильма «МЧС России»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6700" y="2595563"/>
            <a:ext cx="3529013" cy="1666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643446"/>
            <a:ext cx="2447925" cy="1762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786322"/>
            <a:ext cx="2540000" cy="1403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5819" y="4610734"/>
            <a:ext cx="2447925" cy="1581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28604"/>
            <a:ext cx="1584325" cy="1050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882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539"/>
            <a:ext cx="8606760" cy="830173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Литература, интернет источники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86320"/>
            <a:ext cx="8748464" cy="592933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Портал МЧС России </a:t>
            </a:r>
            <a:r>
              <a:rPr lang="en-US" dirty="0">
                <a:hlinkClick r:id="rId2"/>
              </a:rPr>
              <a:t>http://www.mchs.gov.ru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Портал «Культура безопасности жизнедеятельности -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://www.culture.mchs.gov.ru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Спам экстрим «Школа безопасности» </a:t>
            </a:r>
            <a:r>
              <a:rPr lang="en-US" dirty="0">
                <a:hlinkClick r:id="rId4"/>
              </a:rPr>
              <a:t>http://spas-extreme.ru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Методические пособия для учителей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spas-extreme.ru/obg#manuals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u="sng" dirty="0" smtClean="0"/>
              <a:t>Литература:</a:t>
            </a:r>
          </a:p>
          <a:p>
            <a:r>
              <a:rPr lang="ru-RU" dirty="0" smtClean="0"/>
              <a:t>Учебник ОБЖ. 9 класс. Авт. </a:t>
            </a:r>
            <a:r>
              <a:rPr lang="ru-RU" dirty="0" err="1" smtClean="0"/>
              <a:t>Вангородский</a:t>
            </a:r>
            <a:r>
              <a:rPr lang="ru-RU" dirty="0" smtClean="0"/>
              <a:t> С.Н. и др., Дрофа.</a:t>
            </a:r>
          </a:p>
          <a:p>
            <a:r>
              <a:rPr lang="ru-RU" dirty="0" smtClean="0"/>
              <a:t> Закон РФ «О гражданской обороне» от 12.02.1998 № 28 (в ред.ФЗ от 9.10.2002 № 123-ФЗ, от 19.06.2004 № 51-ФЗ, от 22.08.2004 № 122-ФЗ).</a:t>
            </a:r>
          </a:p>
          <a:p>
            <a:r>
              <a:rPr lang="ru-RU" dirty="0" smtClean="0"/>
              <a:t> Федеральный закон Российской Федерации от 21.12.1994 № 68-Ф «О защите населения и территорий от чрезвычайных ситуаций природного и техногенного характера».</a:t>
            </a:r>
          </a:p>
          <a:p>
            <a:r>
              <a:rPr lang="ru-RU" dirty="0" smtClean="0"/>
              <a:t>Постановление Правительства Российской Федерации от 30.12.2003 № 794 «О единой государственной системе предупреждения и ликвидации чрезвычайных ситуаций».</a:t>
            </a:r>
          </a:p>
          <a:p>
            <a:r>
              <a:rPr lang="ru-RU" sz="3000" dirty="0"/>
              <a:t>г</a:t>
            </a:r>
            <a:r>
              <a:rPr lang="ru-RU" dirty="0" smtClean="0"/>
              <a:t>азета </a:t>
            </a:r>
            <a:r>
              <a:rPr lang="ru-RU" dirty="0"/>
              <a:t>«Безопасность» №3 </a:t>
            </a:r>
            <a:r>
              <a:rPr lang="ru-RU" dirty="0" smtClean="0"/>
              <a:t>2015Г. </a:t>
            </a:r>
            <a:r>
              <a:rPr lang="ru-RU" dirty="0" err="1"/>
              <a:t>мку</a:t>
            </a:r>
            <a:r>
              <a:rPr lang="ru-RU" dirty="0"/>
              <a:t> «УПРАВЛЕНИЕ ПО ДЕЛАМ ГРАЖДАНСКОЙ ОБОРОНЫ И ЧРЕЗВЫЧАЙНЫМ СИТУАЦИЯМ г. РОСТОВА – на – ДОНУ</a:t>
            </a:r>
            <a:r>
              <a:rPr lang="ru-RU" dirty="0" smtClean="0"/>
              <a:t>».   </a:t>
            </a:r>
          </a:p>
          <a:p>
            <a:pPr marL="0" indent="0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0248" y="6346318"/>
            <a:ext cx="6015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Фотографии с сайта МЧС России 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6346427"/>
            <a:ext cx="305983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http://www.mchs.gov.ru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60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5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7B037F4A-D716-4356-9DA3-0940B84817EC}" type="slidenum">
              <a:rPr lang="ru-RU" altLang="ru-RU" sz="1200">
                <a:solidFill>
                  <a:srgbClr val="FFFFFF"/>
                </a:solidFill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>
              <a:solidFill>
                <a:srgbClr val="FFFFFF"/>
              </a:solidFill>
            </a:endParaRP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042875" y="1212363"/>
            <a:ext cx="7776864" cy="3468124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CC"/>
              </a:gs>
              <a:gs pos="100000">
                <a:srgbClr val="FFE9FF"/>
              </a:gs>
            </a:gsLst>
            <a:lin ang="189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Calibri" panose="020F0502020204030204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703" y="1522454"/>
            <a:ext cx="7772400" cy="3158033"/>
          </a:xfrm>
        </p:spPr>
        <p:txBody>
          <a:bodyPr/>
          <a:lstStyle/>
          <a:p>
            <a:pPr marL="0" indent="446088" eaLnBrk="1" hangingPunct="1">
              <a:buFontTx/>
              <a:buNone/>
              <a:defRPr/>
            </a:pPr>
            <a:r>
              <a:rPr lang="ru-RU" sz="2500" b="1" i="1" dirty="0" smtClean="0">
                <a:solidFill>
                  <a:srgbClr val="FF3300"/>
                </a:solidFill>
              </a:rPr>
              <a:t>Чрезвычайная ситуация</a:t>
            </a:r>
            <a:r>
              <a:rPr lang="ru-RU" sz="2500" b="1" i="1" dirty="0" smtClean="0"/>
              <a:t> </a:t>
            </a:r>
            <a:r>
              <a:rPr lang="ru-RU" sz="2500" b="1" dirty="0" smtClean="0">
                <a:solidFill>
                  <a:schemeClr val="accent2"/>
                </a:solidFill>
              </a:rPr>
              <a:t>- </a:t>
            </a:r>
            <a:r>
              <a:rPr lang="ru-RU" sz="2500" b="1" dirty="0" smtClean="0">
                <a:solidFill>
                  <a:schemeClr val="tx2">
                    <a:lumMod val="50000"/>
                  </a:schemeClr>
                </a:solidFill>
              </a:rPr>
              <a:t>обстановка на определенной территории, сложившаяся в результате аварии, опасного природного явления, катастрофы, стихийного или иного бедствия, которые могут повлечь или повлекли за собой человеческие жертвы, ущерб здоровью людей или окружающей природной среде, значительные материальные потери и нарушения условий жизнедеятельности людей.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09723" y="5054364"/>
            <a:ext cx="857091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200" b="1" i="1" dirty="0">
                <a:solidFill>
                  <a:schemeClr val="tx2"/>
                </a:solidFill>
                <a:latin typeface="Calibri" panose="020F0502020204030204" pitchFamily="34" charset="0"/>
              </a:rPr>
              <a:t>Федеральный закон от 11.11.1994 № 68-ФЗ «О защите населения и территорий от чрезвычайных ситуаций природного и техногенного характера»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6361" y="138431"/>
            <a:ext cx="88976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1. Основные понятия о РСЧС. Нормативные документы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66911" y="677565"/>
            <a:ext cx="712879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Дайте определение ЧС.  (повторение за 8 класс!)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44500" y="188640"/>
            <a:ext cx="8183562" cy="41878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 smtClean="0">
                <a:latin typeface="a_StamperRg&amp;Bt" pitchFamily="82" charset="-52"/>
              </a:rPr>
              <a:t>Вспомните классификацию ЧС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2" t="49847" r="21111" b="27310"/>
          <a:stretch>
            <a:fillRect/>
          </a:stretch>
        </p:blipFill>
        <p:spPr bwMode="auto">
          <a:xfrm>
            <a:off x="5795963" y="4149080"/>
            <a:ext cx="2861924" cy="227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5" t="25693" r="7144" b="52669"/>
          <a:stretch>
            <a:fillRect/>
          </a:stretch>
        </p:blipFill>
        <p:spPr bwMode="auto">
          <a:xfrm>
            <a:off x="503238" y="4149080"/>
            <a:ext cx="3101143" cy="232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5" t="25844" r="34091" b="52267"/>
          <a:stretch>
            <a:fillRect/>
          </a:stretch>
        </p:blipFill>
        <p:spPr bwMode="auto">
          <a:xfrm>
            <a:off x="1714481" y="785794"/>
            <a:ext cx="2714644" cy="209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1" t="18570" r="11201" b="76881"/>
          <a:stretch>
            <a:fillRect/>
          </a:stretch>
        </p:blipFill>
        <p:spPr bwMode="auto">
          <a:xfrm>
            <a:off x="2124075" y="3284538"/>
            <a:ext cx="504031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 rot="16200000" flipV="1">
            <a:off x="4356099" y="2359017"/>
            <a:ext cx="100330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2"/>
            <a:endCxn id="6" idx="3"/>
          </p:cNvCxnSpPr>
          <p:nvPr/>
        </p:nvCxnSpPr>
        <p:spPr>
          <a:xfrm flipH="1">
            <a:off x="3604381" y="3721100"/>
            <a:ext cx="1039851" cy="1591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2"/>
            <a:endCxn id="5" idx="1"/>
          </p:cNvCxnSpPr>
          <p:nvPr/>
        </p:nvCxnSpPr>
        <p:spPr>
          <a:xfrm>
            <a:off x="4644232" y="3721100"/>
            <a:ext cx="1151731" cy="15647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hlinkClick r:id="rId3" action="ppaction://hlinkfile"/>
          </p:cNvPr>
          <p:cNvSpPr txBox="1"/>
          <p:nvPr/>
        </p:nvSpPr>
        <p:spPr>
          <a:xfrm>
            <a:off x="6000760" y="1500174"/>
            <a:ext cx="285752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Фрагмент в/фильма «ЧС техногенного характера»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2312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culture.mchs.gov.ru/upload/learning/img/Les1/%7bB507F377-171E-4FEC-9467-C0F25E04DBD2%7d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56" y="198799"/>
            <a:ext cx="5469199" cy="345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culture.mchs.gov.ru/upload/learning/img/Les1/%7BE411EB65-BF7D-40F9-8580-6DD7F9D05895%7D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27901"/>
            <a:ext cx="4019184" cy="323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ALH7C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1512" y="3912227"/>
            <a:ext cx="4300019" cy="2122956"/>
          </a:xfrm>
          <a:prstGeom prst="rect">
            <a:avLst/>
          </a:prstGeom>
          <a:ln w="38100">
            <a:solidFill>
              <a:srgbClr val="FF3300"/>
            </a:solidFill>
          </a:ln>
        </p:spPr>
      </p:pic>
      <p:pic>
        <p:nvPicPr>
          <p:cNvPr id="8" name="Picture 8" descr="http://chivethebrigade.files.wordpress.com/2010/09/photo-week-b-09_11_10-56.jpg?w=5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145" y="226094"/>
            <a:ext cx="3355190" cy="238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56985" y="6381328"/>
            <a:ext cx="6015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Фотографии с сайта МЧС России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6381328"/>
            <a:ext cx="305983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http://www.mchs.gov.ru</a:t>
            </a:r>
            <a:r>
              <a:rPr lang="en-US" dirty="0" smtClean="0">
                <a:hlinkClick r:id="rId7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96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gorjunkova.professorjournal.ru/image/image_gallery?uuid=593eda71-dccf-46e5-ab16-c02b3b315e9c&amp;groupId=993912&amp;t=13797586089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8657200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Глава МЧС России Владимир Пучков прибыл в Сибирский федеральный округ для контроля лесопожарной обстанов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97" y="166097"/>
            <a:ext cx="3611959" cy="310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МЧС России продолжает наращивать группировку для тушения природных пожаров в Буряти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830311"/>
            <a:ext cx="4032448" cy="346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МЧС России продолжает наращивать группировку для тушения природных пожаров в Буряти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4753"/>
            <a:ext cx="3499812" cy="301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Авиацией МЧС России на очаги пожаров сброшено 36 тысяч литров воды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367" y="3408167"/>
            <a:ext cx="3448569" cy="296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985" y="6381328"/>
            <a:ext cx="6015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Фотографии с сайта МЧС России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6381328"/>
            <a:ext cx="305983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http://www.mchs.gov.ru</a:t>
            </a:r>
            <a:r>
              <a:rPr lang="en-US" dirty="0" smtClean="0">
                <a:hlinkClick r:id="rId6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44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219" y="0"/>
            <a:ext cx="8682277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Основные законодательные и нормативно-правовые акты в области гражданской обороны, защиты от чрезвычайных ситуаций, обеспечения пожарной безопасности  РФ.</a:t>
            </a: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219" y="1124744"/>
            <a:ext cx="8784976" cy="547260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1.    Федеральный закон Российской Федерации от 21.12.1998 № 28-ФЗ                            </a:t>
            </a:r>
            <a:r>
              <a:rPr lang="ru-RU" sz="1800" b="1" dirty="0" smtClean="0"/>
              <a:t>«О гражданской обороне».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2</a:t>
            </a:r>
            <a:r>
              <a:rPr lang="ru-RU" sz="1800" dirty="0" smtClean="0"/>
              <a:t>.    Постановление Правительства Российской Федерации от 10.07.1999 № 782             «О создании (назначении) в организациях структурных подразделений (работников), уполномоченных на решение задач в области гражданской обороны».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3</a:t>
            </a:r>
            <a:r>
              <a:rPr lang="ru-RU" sz="1800" dirty="0" smtClean="0"/>
              <a:t>.   Федеральный закон Российской Федерации от 21.12.1994 № 68-ФЗ                               </a:t>
            </a:r>
            <a:r>
              <a:rPr lang="ru-RU" sz="1800" b="1" dirty="0" smtClean="0"/>
              <a:t>«О защите населения и территорий от чрезвычайных ситуаций природного и техногенного характера».</a:t>
            </a:r>
            <a:br>
              <a:rPr lang="ru-RU" sz="1800" b="1" dirty="0" smtClean="0"/>
            </a:br>
            <a:r>
              <a:rPr lang="ru-RU" sz="1800" dirty="0" smtClean="0"/>
              <a:t> 4 .    Постановление Правительства Российской Федерации от 30.12.2003 № 794           </a:t>
            </a:r>
            <a:r>
              <a:rPr lang="ru-RU" sz="1800" b="1" dirty="0" smtClean="0"/>
              <a:t>«О единой государственной системе предупреждения и ликвидации чрезвычайных ситуаций».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5.    Постановление Правительства Российской Федерации от 4.09.2003 № 547              </a:t>
            </a:r>
            <a:r>
              <a:rPr lang="ru-RU" sz="1800" b="1" dirty="0" smtClean="0"/>
              <a:t>«О подготовке населения в области защиты от чрезвычайных ситуаций природного и техногенного характера».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6.  Федеральный закон Российской Федерации от 21.12.1994 № 69-ФЗ                               </a:t>
            </a:r>
            <a:r>
              <a:rPr lang="ru-RU" sz="1800" b="1" dirty="0" smtClean="0"/>
              <a:t>«О пожарной безопасности».</a:t>
            </a:r>
          </a:p>
          <a:p>
            <a:pPr marL="0" indent="0">
              <a:buNone/>
            </a:pPr>
            <a:r>
              <a:rPr lang="ru-RU" sz="1800" dirty="0" smtClean="0"/>
              <a:t>7.  Федеральный закон Российской Федерации от 06.03.2006 № 35-ФЗ                                 </a:t>
            </a:r>
            <a:r>
              <a:rPr lang="ru-RU" sz="1800" b="1" dirty="0" smtClean="0"/>
              <a:t>«О противодействии терроризму».</a:t>
            </a:r>
            <a:br>
              <a:rPr lang="ru-RU" sz="1800" b="1" dirty="0" smtClean="0"/>
            </a:br>
            <a:endParaRPr lang="ru-RU" sz="1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defRPr/>
            </a:pPr>
            <a:fld id="{F09C76D6-C3E0-47BA-9CCF-7BAE1E5297B1}" type="slidenum">
              <a:rPr lang="ru-RU" altLang="ru-RU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pPr algn="r" eaLnBrk="1" hangingPunct="1">
                <a:defRPr/>
              </a:pPr>
              <a:t>9</a:t>
            </a:fld>
            <a:endParaRPr lang="ru-RU" altLang="ru-RU" sz="1400" smtClean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22575" y="188913"/>
            <a:ext cx="6321425" cy="360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</a:rPr>
              <a:t>НОРМАТИВНЫЕ ПРАВОВЫЕ АКТЫ по РСЧС </a:t>
            </a:r>
            <a:br>
              <a:rPr lang="ru-RU" sz="2400" b="1" dirty="0" smtClean="0">
                <a:solidFill>
                  <a:schemeClr val="folHlink"/>
                </a:solidFill>
              </a:rPr>
            </a:br>
            <a:r>
              <a:rPr lang="ru-RU" sz="2400" b="1" dirty="0" smtClean="0">
                <a:solidFill>
                  <a:schemeClr val="folHlink"/>
                </a:solidFill>
              </a:rPr>
              <a:t>(г. Ростов-на-Дону)</a:t>
            </a:r>
            <a:endParaRPr lang="ru-RU" sz="2800" b="1" dirty="0" smtClean="0">
              <a:solidFill>
                <a:schemeClr val="folHlink"/>
              </a:solidFill>
            </a:endParaRPr>
          </a:p>
        </p:txBody>
      </p:sp>
      <p:sp>
        <p:nvSpPr>
          <p:cNvPr id="80899" name="Rectangle 3" descr="3D-G (121)"/>
          <p:cNvSpPr>
            <a:spLocks noGrp="1" noChangeArrowheads="1"/>
          </p:cNvSpPr>
          <p:nvPr>
            <p:ph type="body" idx="4294967295"/>
          </p:nvPr>
        </p:nvSpPr>
        <p:spPr>
          <a:xfrm>
            <a:off x="925513" y="960438"/>
            <a:ext cx="8218487" cy="5761037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1. Постановление Администрации Ростовской области  от 12.12.2005 № 265 «Об утверждении положения о подготовке населения в области ГО и защиты от ЧС ПТХ» (в ред. Постанов-</a:t>
            </a:r>
            <a:r>
              <a:rPr lang="ru-RU" sz="2000" dirty="0" err="1" smtClean="0">
                <a:solidFill>
                  <a:schemeClr val="tx1"/>
                </a:solidFill>
                <a:effectLst/>
              </a:rPr>
              <a:t>ления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 Администрации Ростовской области от 8.02.2010 № 44).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2. Постановление Администрации г. Ростова-на-Дону от 1.07.09 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№ 501 «Об утверждении «Порядка подготовки к ведению и ведения ГО в г. Ростове-на-Дону».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3.  Постановление Администрации г. Ростова-на-Дону от 5.10.11  № 690 «Об утверждении Положения о городском звене территориальной (областной) подсистемы единой государственной системы предупреждения и ликвидации чрезвычайных ситуаций»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4.  Постановление Администрации г. Ростова-на-Дону от 29.12.09 № 1140 «Об утверждении Положения об обучении населения г. Ростова-на-Дону в области ГО и защиты от ЧС природного и техногенного характера».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5.  Примерные Программы обучения нештатных аварийно-спасательных формирований и работающего населения. 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6.  Комплексный План обучения неработающего населения.</a:t>
            </a:r>
          </a:p>
          <a:p>
            <a:pPr marL="0" indent="0" eaLnBrk="1" hangingPunct="1">
              <a:lnSpc>
                <a:spcPct val="80000"/>
              </a:lnSpc>
              <a:buSzTx/>
              <a:buNone/>
              <a:defRPr/>
            </a:pPr>
            <a:endParaRPr lang="ru-RU" sz="20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8785225" y="6570663"/>
            <a:ext cx="35877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FFD7079C-F93A-4F56-8428-46B6838B0A67}" type="slidenum">
              <a:rPr lang="ru-RU" altLang="ru-RU" sz="1200" b="1"/>
              <a:pPr eaLnBrk="1" hangingPunct="1"/>
              <a:t>9</a:t>
            </a:fld>
            <a:endParaRPr lang="ru-RU" altLang="ru-RU" sz="1200" b="1"/>
          </a:p>
        </p:txBody>
      </p:sp>
    </p:spTree>
    <p:extLst>
      <p:ext uri="{BB962C8B-B14F-4D97-AF65-F5344CB8AC3E}">
        <p14:creationId xmlns:p14="http://schemas.microsoft.com/office/powerpoint/2010/main" val="801377639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814</Words>
  <Application>Microsoft Office PowerPoint</Application>
  <PresentationFormat>Экран (4:3)</PresentationFormat>
  <Paragraphs>100</Paragraphs>
  <Slides>20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a_StamperRg&amp;Bt</vt:lpstr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Документ</vt:lpstr>
      <vt:lpstr>Единая государственная система предупреждения и ликвидации чрезвычайных ситуаций РСЧС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законодательные и нормативно-правовые акты в области гражданской обороны, защиты от чрезвычайных ситуаций, обеспечения пожарной безопасности  РФ. </vt:lpstr>
      <vt:lpstr>НОРМАТИВНЫЕ ПРАВОВЫЕ АКТЫ по РСЧС  (г. Ростов-на-Дону)</vt:lpstr>
      <vt:lpstr>  2. История создания РСЧС. </vt:lpstr>
      <vt:lpstr>РСЧС </vt:lpstr>
      <vt:lpstr>Презентация PowerPoint</vt:lpstr>
      <vt:lpstr>Российская система предупреждения и действий в чрезвычайных ситуациях</vt:lpstr>
      <vt:lpstr>Презентация PowerPoint</vt:lpstr>
      <vt:lpstr> Задачи РСЧС  </vt:lpstr>
      <vt:lpstr>РСЧС  г. РОСТОВА – на – ДОНУ</vt:lpstr>
      <vt:lpstr>Формы обучения в области РСЧС обучающихся:</vt:lpstr>
      <vt:lpstr>Наши выпускники в МЧС</vt:lpstr>
      <vt:lpstr>Презентация PowerPoint</vt:lpstr>
      <vt:lpstr>Литература, интернет 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</cp:lastModifiedBy>
  <cp:revision>172</cp:revision>
  <dcterms:created xsi:type="dcterms:W3CDTF">2013-03-12T09:43:33Z</dcterms:created>
  <dcterms:modified xsi:type="dcterms:W3CDTF">2022-02-15T09:41:42Z</dcterms:modified>
</cp:coreProperties>
</file>