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5" r:id="rId3"/>
    <p:sldId id="261" r:id="rId4"/>
    <p:sldId id="280" r:id="rId5"/>
    <p:sldId id="286" r:id="rId6"/>
    <p:sldId id="272" r:id="rId7"/>
    <p:sldId id="289" r:id="rId8"/>
    <p:sldId id="288" r:id="rId9"/>
    <p:sldId id="277" r:id="rId10"/>
    <p:sldId id="271" r:id="rId11"/>
    <p:sldId id="265" r:id="rId12"/>
    <p:sldId id="281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>
      <p:cViewPr varScale="1">
        <p:scale>
          <a:sx n="108" d="100"/>
          <a:sy n="108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BFD3C-8B2A-4CF2-93A6-083447325F95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BB1AD9-B5DA-4028-AF19-7956133EA3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6018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4501-AC53-43BA-9608-E66DD4ABD0E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9E1-369F-449B-A2FF-36E1A8D3A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4501-AC53-43BA-9608-E66DD4ABD0E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9E1-369F-449B-A2FF-36E1A8D3A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4501-AC53-43BA-9608-E66DD4ABD0E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9E1-369F-449B-A2FF-36E1A8D3A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4501-AC53-43BA-9608-E66DD4ABD0E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9E1-369F-449B-A2FF-36E1A8D3A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4501-AC53-43BA-9608-E66DD4ABD0E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9E1-369F-449B-A2FF-36E1A8D3A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4501-AC53-43BA-9608-E66DD4ABD0E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9E1-369F-449B-A2FF-36E1A8D3A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4501-AC53-43BA-9608-E66DD4ABD0E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9E1-369F-449B-A2FF-36E1A8D3A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4501-AC53-43BA-9608-E66DD4ABD0E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9E1-369F-449B-A2FF-36E1A8D3A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4501-AC53-43BA-9608-E66DD4ABD0E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9E1-369F-449B-A2FF-36E1A8D3A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4501-AC53-43BA-9608-E66DD4ABD0E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9E1-369F-449B-A2FF-36E1A8D3A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4501-AC53-43BA-9608-E66DD4ABD0E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9E1-369F-449B-A2FF-36E1A8D3A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>
                <a:alpha val="0"/>
              </a:srgbClr>
            </a:gs>
            <a:gs pos="50000">
              <a:srgbClr val="9CB86E">
                <a:alpha val="76000"/>
              </a:srgbClr>
            </a:gs>
            <a:gs pos="100000">
              <a:srgbClr val="156B13">
                <a:alpha val="86000"/>
              </a:srgb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B4501-AC53-43BA-9608-E66DD4ABD0EB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C49E1-369F-449B-A2FF-36E1A8D3A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" TargetMode="External"/><Relationship Id="rId3" Type="http://schemas.openxmlformats.org/officeDocument/2006/relationships/hyperlink" Target="http://www.kotomatrisi.ru/life-store/3011-zagadka-berezovyx-slez.html" TargetMode="External"/><Relationship Id="rId7" Type="http://schemas.openxmlformats.org/officeDocument/2006/relationships/hyperlink" Target="http://kovcheg.ucoz.ru/forum/41-124-5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nashapotenciya.narod.ru/028.html" TargetMode="External"/><Relationship Id="rId5" Type="http://schemas.openxmlformats.org/officeDocument/2006/relationships/hyperlink" Target="http://blog.kp.ru/users/3208812/post193500388/" TargetMode="External"/><Relationship Id="rId4" Type="http://schemas.openxmlformats.org/officeDocument/2006/relationships/hyperlink" Target="http://www.kandry.ru/townphoto.php?themeid=10&amp;photoid=6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D:\&#1088;&#1072;&#1073;&#1086;&#1090;&#1072;\&#1041;&#1077;&#1088;&#1077;&#1079;&#1072;\&#1088;&#1072;&#1073;&#1086;&#1090;&#1072;\&#1060;&#1080;&#1083;&#1100;&#1084;.wmv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https://ds02.infourok.ru/uploads/ex/07de/00074755-c59ae8ff/11/img31.jpg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19.privet.ru/lr/0d0a0232432ce1eda520ce4bb2097ed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332656"/>
            <a:ext cx="6191250" cy="3943350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3"/>
            </a:avLst>
          </a:prstGeom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Picture 10" descr="http://img-fotki.yandex.ru/get/6609/18869520.1c1/0_73a61_900f4ace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118822" y="2996952"/>
            <a:ext cx="3157034" cy="3861048"/>
          </a:xfrm>
          <a:prstGeom prst="rect">
            <a:avLst/>
          </a:prstGeom>
          <a:noFill/>
        </p:spPr>
      </p:pic>
      <p:pic>
        <p:nvPicPr>
          <p:cNvPr id="5" name="Picture 10" descr="http://img-fotki.yandex.ru/get/6609/18869520.1c1/0_73a61_900f4ace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17833" y="3032956"/>
            <a:ext cx="3457078" cy="378904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915816" y="410320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4437112"/>
            <a:ext cx="4572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alt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Исследовательский  проект</a:t>
            </a:r>
          </a:p>
          <a:p>
            <a:pPr algn="ctr">
              <a:lnSpc>
                <a:spcPct val="80000"/>
              </a:lnSpc>
              <a:buFont typeface="Arial" pitchFamily="34" charset="0"/>
              <a:buChar char="•"/>
              <a:defRPr/>
            </a:pPr>
            <a:endParaRPr lang="ru-RU" alt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alt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ctr">
              <a:lnSpc>
                <a:spcPct val="80000"/>
              </a:lnSpc>
              <a:defRPr/>
            </a:pPr>
            <a:r>
              <a:rPr lang="ru-RU" alt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altLang="ru-RU" sz="24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Чекунова</a:t>
            </a:r>
            <a:r>
              <a:rPr lang="ru-RU" alt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Алёна, 1-б класс</a:t>
            </a:r>
            <a:r>
              <a:rPr lang="ru-RU" altLang="ru-RU" sz="24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907704" y="1700808"/>
            <a:ext cx="50405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Зачем берёзе чёрные полоски на стволе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амка 1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3"/>
            </a:avLst>
          </a:prstGeom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00" name="Picture 4" descr="http://img-fotki.yandex.ru/get/6110/114282386.36/0_8f335_4aeff2ef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016" y="116632"/>
            <a:ext cx="1331640" cy="2210731"/>
          </a:xfrm>
          <a:prstGeom prst="rect">
            <a:avLst/>
          </a:prstGeom>
          <a:noFill/>
        </p:spPr>
      </p:pic>
      <p:pic>
        <p:nvPicPr>
          <p:cNvPr id="6" name="Picture 9" descr="IMG_20180323_1308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908720"/>
            <a:ext cx="334636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IMG_20180323_13074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31640" y="620688"/>
            <a:ext cx="2016044" cy="269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IMG_20180323_13075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75656" y="3933056"/>
            <a:ext cx="1800200" cy="240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IMG_20180323_13080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19872" y="1916832"/>
            <a:ext cx="1800200" cy="240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335699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Плесень</a:t>
            </a:r>
            <a:endParaRPr lang="ru-RU" sz="2000" b="1" dirty="0">
              <a:solidFill>
                <a:srgbClr val="00206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1907704" y="2276872"/>
            <a:ext cx="288032" cy="108012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835696" y="3717032"/>
            <a:ext cx="432048" cy="576064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771800" y="3573016"/>
            <a:ext cx="864096" cy="7200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7946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амка 1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3"/>
            </a:avLst>
          </a:prstGeom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00" name="Picture 4" descr="http://img-fotki.yandex.ru/get/6110/114282386.36/0_8f335_4aeff2ef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16632"/>
            <a:ext cx="2438400" cy="4048125"/>
          </a:xfrm>
          <a:prstGeom prst="rect">
            <a:avLst/>
          </a:prstGeom>
          <a:noFill/>
        </p:spPr>
      </p:pic>
      <p:pic>
        <p:nvPicPr>
          <p:cNvPr id="9" name="Picture 2" descr="2850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31840" y="260648"/>
            <a:ext cx="5802244" cy="6117329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6394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Рамка 1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3"/>
            </a:avLst>
          </a:prstGeom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Picture 4" descr="http://img-fotki.yandex.ru/get/6110/114282386.36/0_8f335_4aeff2ef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016" y="116632"/>
            <a:ext cx="1331640" cy="221073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12876" y="2132856"/>
            <a:ext cx="7776864" cy="2148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sz="1600" kern="0" dirty="0">
                <a:solidFill>
                  <a:srgbClr val="000000"/>
                </a:solidFill>
                <a:latin typeface="Arial"/>
                <a:hlinkClick r:id="rId3"/>
              </a:rPr>
              <a:t>http://www.kotomatrisi.ru/life-store/3011-zagadka-berezovyx-slez.html</a:t>
            </a:r>
            <a:endParaRPr lang="ru-RU" sz="16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sz="1600" kern="0" dirty="0">
                <a:solidFill>
                  <a:srgbClr val="000000"/>
                </a:solidFill>
                <a:latin typeface="Arial"/>
                <a:hlinkClick r:id="rId4"/>
              </a:rPr>
              <a:t>http://www.kandry.ru/townphoto.php?themeid=10&amp;photoid=60</a:t>
            </a:r>
            <a:endParaRPr lang="ru-RU" sz="16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sz="1600" kern="0" dirty="0">
                <a:solidFill>
                  <a:srgbClr val="000000"/>
                </a:solidFill>
                <a:latin typeface="Arial"/>
                <a:hlinkClick r:id="rId5"/>
              </a:rPr>
              <a:t>http://blog.kp.ru/users/3208812/post193500388/</a:t>
            </a:r>
            <a:endParaRPr lang="ru-RU" sz="16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sz="1600" kern="0" dirty="0">
                <a:solidFill>
                  <a:srgbClr val="000000"/>
                </a:solidFill>
                <a:latin typeface="Arial"/>
                <a:hlinkClick r:id="rId6"/>
              </a:rPr>
              <a:t>http://nashapotenciya.narod.ru/028.html</a:t>
            </a:r>
            <a:endParaRPr lang="ru-RU" sz="16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sz="1600" kern="0" dirty="0">
                <a:solidFill>
                  <a:srgbClr val="000000"/>
                </a:solidFill>
                <a:latin typeface="Arial"/>
                <a:hlinkClick r:id="rId7"/>
              </a:rPr>
              <a:t>http://kovcheg.ucoz.ru/forum/41-124-5</a:t>
            </a:r>
            <a:endParaRPr lang="ru-RU" sz="16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sz="1600" kern="0" dirty="0">
                <a:solidFill>
                  <a:srgbClr val="000000"/>
                </a:solidFill>
                <a:latin typeface="Arial"/>
                <a:hlinkClick r:id="rId8"/>
              </a:rPr>
              <a:t>http://ru.wikipedia.org/</a:t>
            </a:r>
            <a:endParaRPr lang="ru-RU" sz="16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u="sng" kern="0" dirty="0">
                <a:solidFill>
                  <a:srgbClr val="0000FF"/>
                </a:solidFill>
                <a:latin typeface="Arial"/>
              </a:rPr>
              <a:t>http://blogs.mail.ru/mail/sergeeva_natalya/2A89E849ABADF72C.html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83160" y="672125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Информационные источники</a:t>
            </a:r>
            <a:endParaRPr lang="ru-RU" sz="3600" b="1" dirty="0">
              <a:ln w="127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70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http://img0.liveinternet.ru/images/attach/c/8/102/269/102269512_Troica__berez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9977223">
            <a:off x="5056871" y="790424"/>
            <a:ext cx="3162747" cy="2031077"/>
          </a:xfrm>
          <a:prstGeom prst="rect">
            <a:avLst/>
          </a:prstGeom>
          <a:noFill/>
        </p:spPr>
      </p:pic>
      <p:pic>
        <p:nvPicPr>
          <p:cNvPr id="13" name="Picture 8" descr="http://img0.liveinternet.ru/images/attach/c/8/102/269/102269512_Troica__berez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856455">
            <a:off x="504624" y="3816720"/>
            <a:ext cx="3162747" cy="2031077"/>
          </a:xfrm>
          <a:prstGeom prst="rect">
            <a:avLst/>
          </a:prstGeom>
          <a:noFill/>
        </p:spPr>
      </p:pic>
      <p:pic>
        <p:nvPicPr>
          <p:cNvPr id="19460" name="Picture 4" descr="http://img-fotki.yandex.ru/get/4402/72856544.85/0_6b064_5f04e09a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1268760"/>
            <a:ext cx="7620000" cy="3933826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123728" y="2636912"/>
            <a:ext cx="511256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b="1" dirty="0">
              <a:ln w="22225">
                <a:solidFill>
                  <a:srgbClr val="C00000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3"/>
            </a:avLst>
          </a:prstGeom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697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амка 1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3"/>
            </a:avLst>
          </a:prstGeom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00" name="Picture 4" descr="http://img-fotki.yandex.ru/get/6110/114282386.36/0_8f335_4aeff2ef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4624"/>
            <a:ext cx="936104" cy="1554079"/>
          </a:xfrm>
          <a:prstGeom prst="rect">
            <a:avLst/>
          </a:prstGeom>
          <a:noFill/>
        </p:spPr>
      </p:pic>
      <p:pic>
        <p:nvPicPr>
          <p:cNvPr id="9" name="Рисунок 1" descr="Березы с белыми стволами и черными полоскам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260648"/>
            <a:ext cx="2746558" cy="154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503040" y="1412776"/>
            <a:ext cx="817341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0238" algn="just" defTabSz="914400" rtl="0" eaLnBrk="1" fontAlgn="base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исследования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берёза.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30238" algn="just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черные полосы на белоствольной берёзе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Цель нашей  работы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выяснить, зачем нужны черные полоски на стволе березы?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Задачи исследования: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1.Изучить и анализировать литературу по данной теме;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Выяснить, значение для жизни берёзы черных трещин на стволе: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Гипотеза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возможно черные полоски на стволе березы нужны для того, чтобы через них попадал воздух.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Методы исследования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сбор информации из разных источников, анкетирование, анализ, опрос, экскурсия, наблюдение, опыт.</a:t>
            </a:r>
          </a:p>
        </p:txBody>
      </p:sp>
    </p:spTree>
    <p:extLst>
      <p:ext uri="{BB962C8B-B14F-4D97-AF65-F5344CB8AC3E}">
        <p14:creationId xmlns="" xmlns:p14="http://schemas.microsoft.com/office/powerpoint/2010/main" val="121959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амка 1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3"/>
            </a:avLst>
          </a:prstGeom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00" name="Picture 4" descr="http://img-fotki.yandex.ru/get/6110/114282386.36/0_8f335_4aeff2ef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16632"/>
            <a:ext cx="2438400" cy="4048125"/>
          </a:xfrm>
          <a:prstGeom prst="rect">
            <a:avLst/>
          </a:prstGeom>
          <a:noFill/>
        </p:spPr>
      </p:pic>
      <p:pic>
        <p:nvPicPr>
          <p:cNvPr id="25603" name="Picture 3" descr="IMG_20180402_12383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548680"/>
            <a:ext cx="4104457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F:\Береза\работа\IMG_20180403_1305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32240" y="476672"/>
            <a:ext cx="2030924" cy="27078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2146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Рамка 1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3"/>
            </a:avLst>
          </a:prstGeom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Picture 4" descr="http://img-fotki.yandex.ru/get/6110/114282386.36/0_8f335_4aeff2ef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016" y="116632"/>
            <a:ext cx="1331640" cy="2210731"/>
          </a:xfrm>
          <a:prstGeom prst="rect">
            <a:avLst/>
          </a:prstGeom>
          <a:noFill/>
        </p:spPr>
      </p:pic>
      <p:pic>
        <p:nvPicPr>
          <p:cNvPr id="3074" name="Picture 2" descr="https://ds02.infourok.ru/uploads/ex/094f/00049d2e-597e757e/img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1880" y="4131078"/>
            <a:ext cx="3271218" cy="2453414"/>
          </a:xfrm>
          <a:prstGeom prst="rect">
            <a:avLst/>
          </a:prstGeom>
          <a:noFill/>
        </p:spPr>
      </p:pic>
      <p:pic>
        <p:nvPicPr>
          <p:cNvPr id="26627" name="Picture 3" descr="http://apt.uhta24.ru/foto/_original_/453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31640" y="764704"/>
            <a:ext cx="7616429" cy="328012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59632" y="4725144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Карликовая берёза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1880" y="260648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Берёза в разное время года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086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287016" y="548680"/>
            <a:ext cx="8640960" cy="5760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амка 12"/>
          <p:cNvSpPr/>
          <p:nvPr/>
        </p:nvSpPr>
        <p:spPr>
          <a:xfrm>
            <a:off x="-31304" y="-99392"/>
            <a:ext cx="9144000" cy="6858000"/>
          </a:xfrm>
          <a:prstGeom prst="frame">
            <a:avLst>
              <a:gd name="adj1" fmla="val 2633"/>
            </a:avLst>
          </a:prstGeom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3553" name="Picture 1" descr="26167714bd0c6c58b81d78bdb8e5cd8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284985"/>
            <a:ext cx="287028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https://vinumvine.files.wordpress.com/2010/05/cork-cell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188640"/>
            <a:ext cx="2742324" cy="205245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59832" y="2492896"/>
            <a:ext cx="2088232" cy="72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Кора под микроскопом</a:t>
            </a:r>
            <a:endParaRPr lang="ru-RU" sz="2000" b="1" dirty="0">
              <a:solidFill>
                <a:srgbClr val="00206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3851920" y="1988840"/>
            <a:ext cx="576064" cy="576064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11560" y="5805264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Чечевички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23556" name="Рисунок 7" descr="http://cdn01.ru/files/users/images/9a/db/9adba4c88b0390586be4b62143160ae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3501008"/>
            <a:ext cx="2617681" cy="1963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Прямая со стрелкой 16"/>
          <p:cNvCxnSpPr/>
          <p:nvPr/>
        </p:nvCxnSpPr>
        <p:spPr>
          <a:xfrm flipV="1">
            <a:off x="1547664" y="5085184"/>
            <a:ext cx="216024" cy="864096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7" name="Picture 5" descr="https://ds02.infourok.ru/uploads/ex/07de/00074755-c59ae8ff/11/img31.jpg"/>
          <p:cNvPicPr>
            <a:picLocks noChangeAspect="1" noChangeArrowheads="1"/>
          </p:cNvPicPr>
          <p:nvPr/>
        </p:nvPicPr>
        <p:blipFill>
          <a:blip r:embed="rId5" r:link="rId6" cstate="screen"/>
          <a:srcRect/>
          <a:stretch>
            <a:fillRect/>
          </a:stretch>
        </p:blipFill>
        <p:spPr bwMode="auto">
          <a:xfrm>
            <a:off x="5868144" y="188640"/>
            <a:ext cx="2882809" cy="2160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6156176" y="263691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Осина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68144" y="558924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Кожа человека под микроскопом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23" name="Picture 2" descr="сумки из бересты купить оптом - Сумки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861048"/>
            <a:ext cx="2664296" cy="2002663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779912" y="594928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Береста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6948264" y="2276872"/>
            <a:ext cx="0" cy="43204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4427984" y="5301208"/>
            <a:ext cx="144016" cy="7920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660232" y="4941168"/>
            <a:ext cx="432048" cy="72008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F:\1315776951_www.nevseoboi.com.ua_by-blackwolfik-from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1520" y="404664"/>
            <a:ext cx="2458072" cy="15362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6904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s://arhivurokov.ru/multiurok/html/2017/02/19/s_58a9bc43805dd/img_s566899_1_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576064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Социальный опрос.</a:t>
            </a:r>
            <a:br>
              <a:rPr lang="ru-RU" b="1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3568" y="1772816"/>
            <a:ext cx="7560840" cy="1872208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92500" lnSpcReduction="10000"/>
          </a:bodyPr>
          <a:lstStyle/>
          <a:p>
            <a:pPr>
              <a:buFontTx/>
              <a:buAutoNum type="arabicPeriod"/>
            </a:pPr>
            <a:r>
              <a:rPr lang="ru-RU" sz="2800" b="1" i="1" dirty="0" smtClean="0"/>
              <a:t>Какое дерево ты считаешь самым красивым?</a:t>
            </a:r>
          </a:p>
          <a:p>
            <a:pPr>
              <a:buNone/>
            </a:pPr>
            <a:r>
              <a:rPr lang="ru-RU" sz="2800" b="1" i="1" dirty="0" smtClean="0"/>
              <a:t>2.Зачем на стволе берёзы черные полосы? </a:t>
            </a:r>
          </a:p>
          <a:p>
            <a:pPr>
              <a:buNone/>
            </a:pPr>
            <a:r>
              <a:rPr lang="ru-RU" sz="2800" b="1" i="1" dirty="0" smtClean="0"/>
              <a:t>3.Какое дерево  растёт около твоего дома?</a:t>
            </a:r>
            <a:endParaRPr lang="ru-RU" sz="28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6021288"/>
            <a:ext cx="68922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 опросе приняли участие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22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человек.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052736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Мы предложили ответить на следующие вопросы обучающимся 1 б класса</a:t>
            </a:r>
            <a:endParaRPr lang="ru-RU" sz="2400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395536" y="3548166"/>
          <a:ext cx="3672408" cy="2469875"/>
        </p:xfrm>
        <a:graphic>
          <a:graphicData uri="http://schemas.openxmlformats.org/presentationml/2006/ole">
            <p:oleObj spid="_x0000_s27650" name="Диаграмма" r:id="rId3" imgW="2428765" imgH="1628910" progId="MSGraph.Chart.8">
              <p:embed/>
            </p:oleObj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4716015" y="3573016"/>
          <a:ext cx="3721983" cy="2511056"/>
        </p:xfrm>
        <a:graphic>
          <a:graphicData uri="http://schemas.openxmlformats.org/presentationml/2006/ole">
            <p:oleObj spid="_x0000_s27651" name="Диаграмма" r:id="rId4" imgW="2647843" imgH="1790640" progId="MSGraph.Char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амка 1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3"/>
            </a:avLst>
          </a:prstGeom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00" name="Picture 4" descr="http://img-fotki.yandex.ru/get/6110/114282386.36/0_8f335_4aeff2ef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7728516">
            <a:off x="585948" y="-259004"/>
            <a:ext cx="720080" cy="1195445"/>
          </a:xfrm>
          <a:prstGeom prst="rect">
            <a:avLst/>
          </a:prstGeom>
          <a:noFill/>
        </p:spPr>
      </p:pic>
      <p:pic>
        <p:nvPicPr>
          <p:cNvPr id="22529" name="Picture 1" descr="IMG_20180313_17071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908720"/>
            <a:ext cx="194362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555776" y="260648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Практическая работа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1268760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 марта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2530" name="Picture 2" descr="IMG_20180319_14322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980728"/>
            <a:ext cx="1908057" cy="254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499992" y="1052736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17 марта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2531" name="Picture 3" descr="IMG_20180319_22025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36260" y="980728"/>
            <a:ext cx="1926182" cy="256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6444208" y="980728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20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марта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21328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1680" y="23488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4008" y="19888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48264" y="191683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96136" y="24208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12360" y="24208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2532" name="Picture 4" descr="IMG_20180320_12383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979711" y="3861048"/>
            <a:ext cx="205162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 descr="IMG_20180313_05344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213754" y="980728"/>
            <a:ext cx="188965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3203848" y="22048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2538" name="Picture 10" descr="IMG_20180320_123859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88024" y="3861048"/>
            <a:ext cx="2031092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6989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212</Words>
  <Application>Microsoft Office PowerPoint</Application>
  <PresentationFormat>Экран (4:3)</PresentationFormat>
  <Paragraphs>49</Paragraphs>
  <Slides>13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Социальный опрос. </vt:lpstr>
      <vt:lpstr>Слайд 9</vt:lpstr>
      <vt:lpstr>Слайд 10</vt:lpstr>
      <vt:lpstr>Слайд 11</vt:lpstr>
      <vt:lpstr>Слайд 12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Дерево с русской душой</dc:title>
  <dc:creator>User</dc:creator>
  <cp:lastModifiedBy>1</cp:lastModifiedBy>
  <cp:revision>135</cp:revision>
  <dcterms:created xsi:type="dcterms:W3CDTF">2014-07-26T14:02:47Z</dcterms:created>
  <dcterms:modified xsi:type="dcterms:W3CDTF">2022-02-15T09:02:15Z</dcterms:modified>
</cp:coreProperties>
</file>