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4" r:id="rId8"/>
    <p:sldId id="265" r:id="rId9"/>
    <p:sldId id="261" r:id="rId10"/>
    <p:sldId id="269" r:id="rId11"/>
    <p:sldId id="266" r:id="rId12"/>
    <p:sldId id="262" r:id="rId13"/>
    <p:sldId id="270" r:id="rId14"/>
    <p:sldId id="271" r:id="rId15"/>
    <p:sldId id="268" r:id="rId16"/>
    <p:sldId id="275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00FF"/>
    <a:srgbClr val="008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08" y="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C001-65BE-4B0E-B68F-C02B897A3926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A0FB0-8DF4-4C80-83D8-E5C730DAB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C001-65BE-4B0E-B68F-C02B897A3926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A0FB0-8DF4-4C80-83D8-E5C730DAB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C001-65BE-4B0E-B68F-C02B897A3926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A0FB0-8DF4-4C80-83D8-E5C730DAB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C001-65BE-4B0E-B68F-C02B897A3926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A0FB0-8DF4-4C80-83D8-E5C730DAB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C001-65BE-4B0E-B68F-C02B897A3926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A0FB0-8DF4-4C80-83D8-E5C730DAB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C001-65BE-4B0E-B68F-C02B897A3926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A0FB0-8DF4-4C80-83D8-E5C730DAB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C001-65BE-4B0E-B68F-C02B897A3926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A0FB0-8DF4-4C80-83D8-E5C730DAB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C001-65BE-4B0E-B68F-C02B897A3926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A0FB0-8DF4-4C80-83D8-E5C730DAB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C001-65BE-4B0E-B68F-C02B897A3926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A0FB0-8DF4-4C80-83D8-E5C730DAB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C001-65BE-4B0E-B68F-C02B897A3926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A0FB0-8DF4-4C80-83D8-E5C730DAB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C001-65BE-4B0E-B68F-C02B897A3926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A0FB0-8DF4-4C80-83D8-E5C730DAB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5C001-65BE-4B0E-B68F-C02B897A3926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A0FB0-8DF4-4C80-83D8-E5C730DAB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av.com.ua/news/otrasl/2376/" TargetMode="External"/><Relationship Id="rId13" Type="http://schemas.openxmlformats.org/officeDocument/2006/relationships/hyperlink" Target="http://ecolog.petrozavodsk-mo.ru/everyone/3659/" TargetMode="External"/><Relationship Id="rId3" Type="http://schemas.openxmlformats.org/officeDocument/2006/relationships/hyperlink" Target="http://www.oceanology.ru/category/all-about-ocean/ocean-pollution/page/3/" TargetMode="External"/><Relationship Id="rId7" Type="http://schemas.openxmlformats.org/officeDocument/2006/relationships/hyperlink" Target="http://www.seti.ee/modules/news/article.php?storyid=34327" TargetMode="External"/><Relationship Id="rId12" Type="http://schemas.openxmlformats.org/officeDocument/2006/relationships/hyperlink" Target="http://www.worldhotnews.ru/page/173/" TargetMode="External"/><Relationship Id="rId17" Type="http://schemas.openxmlformats.org/officeDocument/2006/relationships/hyperlink" Target="http://www.1001tema.ru/index.php?option=com_presscan_article&amp;doc=5002583286" TargetMode="External"/><Relationship Id="rId2" Type="http://schemas.openxmlformats.org/officeDocument/2006/relationships/hyperlink" Target="http://intercontinental-hotel-kiev.com/newsletters/08-2011/ru/828/" TargetMode="External"/><Relationship Id="rId16" Type="http://schemas.openxmlformats.org/officeDocument/2006/relationships/hyperlink" Target="http://www.elec.ru/news/2011/12/01/tm-navigator-vstaet-na-zashitu-dikoj-prirody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ovostey.com/other/news259697.html" TargetMode="External"/><Relationship Id="rId11" Type="http://schemas.openxmlformats.org/officeDocument/2006/relationships/hyperlink" Target="http://ru.picscdn.com/image/712cb2f1/" TargetMode="External"/><Relationship Id="rId5" Type="http://schemas.openxmlformats.org/officeDocument/2006/relationships/hyperlink" Target="http://fototelegraf.ru/?p=6605" TargetMode="External"/><Relationship Id="rId15" Type="http://schemas.openxmlformats.org/officeDocument/2006/relationships/hyperlink" Target="http://www.sunhome.ru/image/511242" TargetMode="External"/><Relationship Id="rId10" Type="http://schemas.openxmlformats.org/officeDocument/2006/relationships/hyperlink" Target="http://doseng.org/foto/61839-tropicheskaya-tayna.html" TargetMode="External"/><Relationship Id="rId4" Type="http://schemas.openxmlformats.org/officeDocument/2006/relationships/hyperlink" Target="http://www.yaplakal.com/forum2/st/25/topic276598.html" TargetMode="External"/><Relationship Id="rId9" Type="http://schemas.openxmlformats.org/officeDocument/2006/relationships/hyperlink" Target="http://moryakukrainy.livejournal.com/451158.html" TargetMode="External"/><Relationship Id="rId14" Type="http://schemas.openxmlformats.org/officeDocument/2006/relationships/hyperlink" Target="http://2012.comcouponcode.com/detskie-podelki-iz-musora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b="1" dirty="0" smtClean="0"/>
              <a:t>Экология</a:t>
            </a:r>
            <a:endParaRPr lang="ru-RU" sz="8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4 класс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260648"/>
            <a:ext cx="4392488" cy="3169912"/>
          </a:xfrm>
          <a:effectLst>
            <a:softEdge rad="127000"/>
          </a:effectLst>
        </p:spPr>
      </p:pic>
      <p:pic>
        <p:nvPicPr>
          <p:cNvPr id="8" name="Рисунок 7" descr="2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17" y="3717032"/>
            <a:ext cx="4392000" cy="291422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1783357"/>
            <a:ext cx="4038600" cy="4525963"/>
          </a:xfrm>
        </p:spPr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Нарушаются цепи питания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Уменьшается количество кислорода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solidFill>
                  <a:srgbClr val="008000"/>
                </a:solidFill>
                <a:latin typeface="Comic Sans MS" pitchFamily="66" charset="0"/>
              </a:rPr>
              <a:t>Разрушается почва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Гибнут растения и животные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Изменяется климат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84560" y="137538"/>
            <a:ext cx="3956532" cy="132343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К чему </a:t>
            </a:r>
            <a:b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</a:b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это приводит?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" name="Рисунок 12" descr="2544044-pencil-and-question-mark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76056" y="2132856"/>
            <a:ext cx="32766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Как спасти тропические леса?</a:t>
            </a:r>
            <a:endParaRPr lang="ru-RU" sz="3200" b="1" spc="50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" name="Содержимое 5" descr="item_306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1988840"/>
            <a:ext cx="3441304" cy="34413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21219383">
            <a:off x="1111349" y="2490610"/>
            <a:ext cx="2153694" cy="150166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2003177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РЕШЕНИЕ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 rot="20877014">
            <a:off x="917484" y="2985422"/>
            <a:ext cx="2688433" cy="2094586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354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ПРОБЛЕМЫ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одержимое 3"/>
          <p:cNvSpPr>
            <a:spLocks noGrp="1"/>
          </p:cNvSpPr>
          <p:nvPr>
            <p:ph sz="half" idx="2"/>
          </p:nvPr>
        </p:nvSpPr>
        <p:spPr>
          <a:xfrm>
            <a:off x="4211960" y="1340768"/>
            <a:ext cx="4474840" cy="964704"/>
          </a:xfrm>
          <a:prstGeom prst="roundRect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2600" dirty="0" smtClean="0">
                <a:latin typeface="Comic Sans MS" pitchFamily="66" charset="0"/>
              </a:rPr>
              <a:t>Запретить самовольную вырубку лесов</a:t>
            </a:r>
            <a:endParaRPr lang="ru-RU" sz="2600" dirty="0">
              <a:latin typeface="Comic Sans MS" pitchFamily="66" charset="0"/>
            </a:endParaRPr>
          </a:p>
        </p:txBody>
      </p:sp>
      <p:sp>
        <p:nvSpPr>
          <p:cNvPr id="7" name="Содержимое 3"/>
          <p:cNvSpPr>
            <a:spLocks noGrp="1"/>
          </p:cNvSpPr>
          <p:nvPr>
            <p:ph sz="half" idx="2"/>
          </p:nvPr>
        </p:nvSpPr>
        <p:spPr>
          <a:xfrm>
            <a:off x="4211960" y="2564904"/>
            <a:ext cx="4474840" cy="964704"/>
          </a:xfrm>
          <a:prstGeom prst="round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2600" dirty="0" smtClean="0">
                <a:latin typeface="Comic Sans MS" pitchFamily="66" charset="0"/>
              </a:rPr>
              <a:t>Высаживать на местах вырубки саженцы</a:t>
            </a:r>
            <a:endParaRPr lang="ru-RU" sz="2600" dirty="0">
              <a:latin typeface="Comic Sans MS" pitchFamily="66" charset="0"/>
            </a:endParaRPr>
          </a:p>
        </p:txBody>
      </p:sp>
      <p:sp>
        <p:nvSpPr>
          <p:cNvPr id="8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3789040"/>
            <a:ext cx="4474840" cy="964704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2600" dirty="0" smtClean="0">
                <a:latin typeface="Comic Sans MS" pitchFamily="66" charset="0"/>
              </a:rPr>
              <a:t>Усилить наказание за вырубку лесов</a:t>
            </a:r>
            <a:endParaRPr lang="ru-RU" sz="2600" dirty="0">
              <a:latin typeface="Comic Sans MS" pitchFamily="66" charset="0"/>
            </a:endParaRPr>
          </a:p>
        </p:txBody>
      </p:sp>
      <p:sp>
        <p:nvSpPr>
          <p:cNvPr id="9" name="Содержимое 3"/>
          <p:cNvSpPr>
            <a:spLocks noGrp="1"/>
          </p:cNvSpPr>
          <p:nvPr>
            <p:ph sz="half" idx="2"/>
          </p:nvPr>
        </p:nvSpPr>
        <p:spPr>
          <a:xfrm>
            <a:off x="4273624" y="5013176"/>
            <a:ext cx="4474840" cy="140400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600" dirty="0" smtClean="0">
                <a:latin typeface="Comic Sans MS" pitchFamily="66" charset="0"/>
              </a:rPr>
              <a:t>Прекратить </a:t>
            </a:r>
            <a:r>
              <a:rPr lang="ru-RU" sz="2600" dirty="0" err="1" smtClean="0">
                <a:latin typeface="Comic Sans MS" pitchFamily="66" charset="0"/>
              </a:rPr>
              <a:t>многочис</a:t>
            </a:r>
            <a:r>
              <a:rPr lang="ru-RU" sz="2600" dirty="0" smtClean="0">
                <a:latin typeface="Comic Sans MS" pitchFamily="66" charset="0"/>
              </a:rPr>
              <a:t>-</a:t>
            </a:r>
          </a:p>
          <a:p>
            <a:pPr algn="ctr">
              <a:buNone/>
            </a:pPr>
            <a:r>
              <a:rPr lang="ru-RU" sz="2600" dirty="0" smtClean="0">
                <a:latin typeface="Comic Sans MS" pitchFamily="66" charset="0"/>
              </a:rPr>
              <a:t>ленное строительство в лесной зоне</a:t>
            </a:r>
            <a:endParaRPr lang="ru-RU" sz="2600" dirty="0">
              <a:latin typeface="Comic Sans MS" pitchFamily="66" charset="0"/>
            </a:endParaRPr>
          </a:p>
        </p:txBody>
      </p:sp>
      <p:pic>
        <p:nvPicPr>
          <p:cNvPr id="13" name="Рисунок 12" descr="2544044-pencil-and-question-mark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73216" y="2554922"/>
            <a:ext cx="2952328" cy="34329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6" grpId="0" uiExpand="1" build="p" animBg="1"/>
      <p:bldP spid="7" grpId="0" uiExpand="1" build="p" animBg="1"/>
      <p:bldP spid="8" grpId="0" uiExpand="1" build="p" animBg="1"/>
      <p:bldP spid="9" grpId="0" uiExpand="1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Как избавиться от мусора?</a:t>
            </a:r>
            <a:endParaRPr lang="ru-RU" sz="3200" b="1" spc="50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260648"/>
            <a:ext cx="3964547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Проблема третья.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Содержимое 5" descr="item_306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2132856"/>
            <a:ext cx="3441304" cy="34413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21219383">
            <a:off x="895325" y="2634626"/>
            <a:ext cx="2153694" cy="150166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2003177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ПРИЧИНЫ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 rot="20877014">
            <a:off x="701460" y="3129438"/>
            <a:ext cx="2688433" cy="2094586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354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ПОЯВЛЕНИЯ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27984" y="1772816"/>
            <a:ext cx="4237057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Деятельность человека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80200" y="2886035"/>
            <a:ext cx="2592000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Промышленный</a:t>
            </a:r>
          </a:p>
          <a:p>
            <a:pPr algn="ctr"/>
            <a:r>
              <a:rPr lang="ru-RU" sz="2400" dirty="0" smtClean="0">
                <a:latin typeface="Comic Sans MS" pitchFamily="66" charset="0"/>
              </a:rPr>
              <a:t>мусор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16480" y="2895327"/>
            <a:ext cx="23760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Бытовой мусор</a:t>
            </a:r>
            <a:endParaRPr lang="ru-RU" sz="2400" dirty="0">
              <a:latin typeface="Comic Sans MS" pitchFamily="66" charset="0"/>
            </a:endParaRPr>
          </a:p>
        </p:txBody>
      </p:sp>
      <p:cxnSp>
        <p:nvCxnSpPr>
          <p:cNvPr id="16" name="Прямая со стрелкой 15"/>
          <p:cNvCxnSpPr>
            <a:endCxn id="13" idx="0"/>
          </p:cNvCxnSpPr>
          <p:nvPr/>
        </p:nvCxnSpPr>
        <p:spPr>
          <a:xfrm flipH="1">
            <a:off x="5076200" y="2348880"/>
            <a:ext cx="359896" cy="53715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7740352" y="2348880"/>
            <a:ext cx="360040" cy="57606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Рисунок 18" descr="28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4008" y="3789040"/>
            <a:ext cx="3717165" cy="2874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1628800"/>
            <a:ext cx="4104456" cy="410445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1920" y="1412776"/>
            <a:ext cx="5112568" cy="518457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одна из глобальных экологических проблем. Разбрасываемый по всей планете мусор не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успева-ет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перерабатываться естественным путем. Сжигание отходов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приво-дит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к загрязнению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возду-ха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и разрушению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озоново-го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слоя. 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Земля в беде!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4048" y="3645024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dirty="0"/>
          </a:p>
        </p:txBody>
      </p:sp>
      <p:sp>
        <p:nvSpPr>
          <p:cNvPr id="12" name="Заголовок 9"/>
          <p:cNvSpPr>
            <a:spLocks noGrp="1"/>
          </p:cNvSpPr>
          <p:nvPr>
            <p:ph type="title"/>
          </p:nvPr>
        </p:nvSpPr>
        <p:spPr>
          <a:xfrm>
            <a:off x="72217" y="492195"/>
            <a:ext cx="8999580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Загрязнение планеты мусором -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355976" y="980728"/>
            <a:ext cx="4608512" cy="590465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Время разложения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бума-ги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– 2 года, консервной банки – не менее 70 лет, а оставленный вами полиэтиленовый пакет будет лежать в земле несколько веков!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Оскол-ки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стекла, банки,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бутыл-ки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способны, как мины, «сработать» даже через 1000 лет: в солнечную погоду осколок стекла может сыграть роль линзы и вызвать пожар.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Заголовок 9"/>
          <p:cNvSpPr>
            <a:spLocks noGrp="1"/>
          </p:cNvSpPr>
          <p:nvPr>
            <p:ph type="title"/>
          </p:nvPr>
        </p:nvSpPr>
        <p:spPr>
          <a:xfrm>
            <a:off x="3133947" y="188640"/>
            <a:ext cx="2876108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Помните!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" name="Рисунок 9" descr="3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1628800"/>
            <a:ext cx="3629203" cy="460851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Как избавиться от мусора?</a:t>
            </a:r>
            <a:endParaRPr lang="ru-RU" sz="3200" b="1" spc="50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Содержимое 5" descr="item_306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1988840"/>
            <a:ext cx="3441304" cy="344130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21219383">
            <a:off x="1111349" y="2490610"/>
            <a:ext cx="2153694" cy="150166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2003177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РЕШЕНИЕ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 rot="20877014">
            <a:off x="917484" y="2985422"/>
            <a:ext cx="2688433" cy="2094586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354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ПРОБЛЕМЫ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2544044-pencil-and-question-mark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032" y="2204864"/>
            <a:ext cx="3276600" cy="3810000"/>
          </a:xfrm>
          <a:prstGeom prst="rect">
            <a:avLst/>
          </a:prstGeom>
        </p:spPr>
      </p:pic>
      <p:sp>
        <p:nvSpPr>
          <p:cNvPr id="7" name="Содержимое 3"/>
          <p:cNvSpPr>
            <a:spLocks noGrp="1"/>
          </p:cNvSpPr>
          <p:nvPr>
            <p:ph sz="half" idx="2"/>
          </p:nvPr>
        </p:nvSpPr>
        <p:spPr>
          <a:xfrm>
            <a:off x="4211960" y="1736880"/>
            <a:ext cx="4474840" cy="612000"/>
          </a:xfrm>
          <a:prstGeom prst="roundRect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2600" dirty="0" smtClean="0">
                <a:latin typeface="Comic Sans MS" pitchFamily="66" charset="0"/>
              </a:rPr>
              <a:t>Сортировка мусора</a:t>
            </a:r>
            <a:endParaRPr lang="ru-RU" sz="2600" dirty="0">
              <a:latin typeface="Comic Sans MS" pitchFamily="66" charset="0"/>
            </a:endParaRPr>
          </a:p>
        </p:txBody>
      </p:sp>
      <p:sp>
        <p:nvSpPr>
          <p:cNvPr id="8" name="Содержимое 3"/>
          <p:cNvSpPr>
            <a:spLocks noGrp="1"/>
          </p:cNvSpPr>
          <p:nvPr>
            <p:ph sz="half" idx="2"/>
          </p:nvPr>
        </p:nvSpPr>
        <p:spPr>
          <a:xfrm>
            <a:off x="4211960" y="2996952"/>
            <a:ext cx="4474840" cy="612000"/>
          </a:xfrm>
          <a:prstGeom prst="round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2600" dirty="0" smtClean="0">
                <a:latin typeface="Comic Sans MS" pitchFamily="66" charset="0"/>
              </a:rPr>
              <a:t>Переработка мусора</a:t>
            </a:r>
            <a:endParaRPr lang="ru-RU" sz="2600" dirty="0">
              <a:latin typeface="Comic Sans MS" pitchFamily="66" charset="0"/>
            </a:endParaRPr>
          </a:p>
        </p:txBody>
      </p:sp>
      <p:sp>
        <p:nvSpPr>
          <p:cNvPr id="12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4149080"/>
            <a:ext cx="4474840" cy="1872208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2600" dirty="0" smtClean="0">
                <a:latin typeface="Comic Sans MS" pitchFamily="66" charset="0"/>
              </a:rPr>
              <a:t>Вторичное использование</a:t>
            </a:r>
          </a:p>
          <a:p>
            <a:pPr algn="ctr">
              <a:buNone/>
            </a:pPr>
            <a:r>
              <a:rPr lang="ru-RU" sz="2600" dirty="0" smtClean="0">
                <a:latin typeface="Comic Sans MS" pitchFamily="66" charset="0"/>
              </a:rPr>
              <a:t>некоторых предметов (банки, бутылки)</a:t>
            </a:r>
            <a:endParaRPr lang="ru-RU" sz="2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7" grpId="0" uiExpand="1" build="p" animBg="1"/>
      <p:bldP spid="8" grpId="0" uiExpand="1" build="p" animBg="1"/>
      <p:bldP spid="12" grpId="0" uiExpand="1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504" y="5661248"/>
            <a:ext cx="8964488" cy="12961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Созданы различные </a:t>
            </a:r>
            <a:r>
              <a:rPr lang="ru-RU" u="sng" dirty="0" smtClean="0">
                <a:solidFill>
                  <a:srgbClr val="FF0000"/>
                </a:solidFill>
                <a:latin typeface="Comic Sans MS" pitchFamily="66" charset="0"/>
              </a:rPr>
              <a:t>международные организации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служащие делу охраны природы.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" name="Содержимое 5" descr="31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1259632" y="2658948"/>
            <a:ext cx="2304256" cy="3002300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Охрана окружающей среды – задача всего человечества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1556792"/>
            <a:ext cx="2928494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Всемирный фонд </a:t>
            </a:r>
          </a:p>
          <a:p>
            <a:pPr algn="ctr"/>
            <a:r>
              <a:rPr lang="ru-RU" sz="2800" dirty="0" smtClean="0"/>
              <a:t>дикой природы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156176" y="1772816"/>
            <a:ext cx="142276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Гринпис</a:t>
            </a:r>
            <a:endParaRPr lang="ru-RU" sz="2800" dirty="0"/>
          </a:p>
        </p:txBody>
      </p:sp>
      <p:pic>
        <p:nvPicPr>
          <p:cNvPr id="9" name="Рисунок 8" descr="32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580112" y="2708920"/>
            <a:ext cx="247650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032000"/>
            <a:ext cx="8229600" cy="3484563"/>
          </a:xfrm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Font typeface="Times New Roman" pitchFamily="18" charset="0"/>
              <a:buNone/>
            </a:pPr>
            <a:endParaRPr lang="ru-RU" dirty="0">
              <a:solidFill>
                <a:srgbClr val="FF0066"/>
              </a:solidFill>
              <a:latin typeface="Comic Sans MS" pitchFamily="66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547664" y="1700808"/>
            <a:ext cx="6624736" cy="2160240"/>
          </a:xfrm>
          <a:prstGeom prst="roundRect">
            <a:avLst/>
          </a:prstGeom>
          <a:ln w="28575"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ru-RU" sz="2800" dirty="0" smtClean="0">
                <a:solidFill>
                  <a:srgbClr val="0000FF"/>
                </a:solidFill>
              </a:rPr>
              <a:t>О каких экологических проблемах мы сегодня говорили на уроке?</a:t>
            </a:r>
            <a:endParaRPr lang="ru-RU" sz="2800" b="1" dirty="0">
              <a:solidFill>
                <a:srgbClr val="0000FF"/>
              </a:solidFill>
            </a:endParaRPr>
          </a:p>
          <a:p>
            <a:pPr marL="609600" indent="-609600">
              <a:spcBef>
                <a:spcPct val="20000"/>
              </a:spcBef>
              <a:buAutoNum type="arabicPeriod" startAt="2"/>
            </a:pPr>
            <a:r>
              <a:rPr lang="ru-RU" sz="2800" dirty="0" smtClean="0">
                <a:solidFill>
                  <a:srgbClr val="FF0066"/>
                </a:solidFill>
              </a:rPr>
              <a:t>Если люди погубят окружающую природу, смогут ли сами выжить?</a:t>
            </a:r>
          </a:p>
          <a:p>
            <a:pPr marL="609600" indent="-609600">
              <a:spcBef>
                <a:spcPct val="20000"/>
              </a:spcBef>
              <a:buFontTx/>
              <a:buAutoNum type="arabicPeriod" startAt="3"/>
            </a:pPr>
            <a:endParaRPr lang="ru-RU" sz="2800" dirty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A50021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63688" y="404664"/>
            <a:ext cx="6120680" cy="764704"/>
          </a:xfrm>
          <a:prstGeom prst="round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Подведём итоги: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2" name="Группа 6"/>
          <p:cNvGrpSpPr/>
          <p:nvPr/>
        </p:nvGrpSpPr>
        <p:grpSpPr>
          <a:xfrm>
            <a:off x="179512" y="3861048"/>
            <a:ext cx="3816424" cy="2722810"/>
            <a:chOff x="251520" y="1988840"/>
            <a:chExt cx="3387549" cy="2506786"/>
          </a:xfrm>
        </p:grpSpPr>
        <p:pic>
          <p:nvPicPr>
            <p:cNvPr id="9" name="Рисунок 8" descr="0_80302_a3fba2ca_XL.png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251520" y="1988840"/>
              <a:ext cx="3387549" cy="2506786"/>
            </a:xfrm>
            <a:prstGeom prst="rect">
              <a:avLst/>
            </a:prstGeom>
          </p:spPr>
        </p:pic>
        <p:pic>
          <p:nvPicPr>
            <p:cNvPr id="10" name="Рисунок 9" descr="окр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1403720" y="3359848"/>
              <a:ext cx="648000" cy="86124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C0000"/>
                </a:solidFill>
                <a:latin typeface="Comic Sans MS" pitchFamily="66" charset="0"/>
              </a:rPr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ru-RU" u="sng" dirty="0" smtClean="0">
                <a:hlinkClick r:id="rId2"/>
              </a:rPr>
              <a:t>http://intercontinental-hotel-kiev.com/newsletters/08-2011/ru/828/</a:t>
            </a:r>
            <a:endParaRPr lang="ru-RU" dirty="0" smtClean="0"/>
          </a:p>
          <a:p>
            <a:pPr lvl="0"/>
            <a:r>
              <a:rPr lang="ru-RU" u="sng" dirty="0" smtClean="0">
                <a:hlinkClick r:id="rId3"/>
              </a:rPr>
              <a:t>http://www.oceanology.ru/category/all-about-ocean/ocean-pollution/page/3/</a:t>
            </a:r>
            <a:endParaRPr lang="ru-RU" dirty="0" smtClean="0"/>
          </a:p>
          <a:p>
            <a:pPr lvl="0"/>
            <a:r>
              <a:rPr lang="ru-RU" u="sng" dirty="0" smtClean="0">
                <a:hlinkClick r:id="rId4"/>
              </a:rPr>
              <a:t>http://www.yaplakal.com/forum2/st/25/topic276598.html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5"/>
              </a:rPr>
              <a:t>http://fototelegraf.ru/?p=6605</a:t>
            </a:r>
            <a:endParaRPr lang="ru-RU" dirty="0" smtClean="0"/>
          </a:p>
          <a:p>
            <a:pPr lvl="0"/>
            <a:r>
              <a:rPr lang="ru-RU" u="sng" dirty="0" smtClean="0">
                <a:hlinkClick r:id="rId6"/>
              </a:rPr>
              <a:t>http://novostey.com/other/news259697.html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7"/>
              </a:rPr>
              <a:t>http://www.seti.ee/modules/news/article.php?storyid=34327</a:t>
            </a:r>
            <a:endParaRPr lang="ru-RU" dirty="0" smtClean="0"/>
          </a:p>
          <a:p>
            <a:pPr lvl="0"/>
            <a:r>
              <a:rPr lang="ru-RU" u="sng" dirty="0" smtClean="0">
                <a:hlinkClick r:id="rId8"/>
              </a:rPr>
              <a:t>http://www.rav.com.ua/news/otrasl/2376/</a:t>
            </a:r>
            <a:endParaRPr lang="ru-RU" dirty="0" smtClean="0"/>
          </a:p>
          <a:p>
            <a:pPr lvl="0"/>
            <a:r>
              <a:rPr lang="ru-RU" u="sng" dirty="0" smtClean="0">
                <a:hlinkClick r:id="rId9"/>
              </a:rPr>
              <a:t>http://moryakukrainy.livejournal.com/451158.html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0"/>
              </a:rPr>
              <a:t>http://doseng.org/foto/61839-tropicheskaya-tayna.html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1"/>
              </a:rPr>
              <a:t>http://ru.picscdn.com/image/712cb2f1/</a:t>
            </a:r>
            <a:endParaRPr lang="ru-RU" dirty="0" smtClean="0"/>
          </a:p>
          <a:p>
            <a:pPr lvl="0"/>
            <a:r>
              <a:rPr lang="ru-RU" u="sng" dirty="0" smtClean="0">
                <a:hlinkClick r:id="rId12"/>
              </a:rPr>
              <a:t>http://www.worldhotnews.ru/page/173/</a:t>
            </a:r>
            <a:endParaRPr lang="ru-RU" dirty="0" smtClean="0"/>
          </a:p>
          <a:p>
            <a:pPr lvl="0"/>
            <a:r>
              <a:rPr lang="ru-RU" u="sng" dirty="0" smtClean="0">
                <a:hlinkClick r:id="rId13"/>
              </a:rPr>
              <a:t>http://ecolog.petrozavodsk-mo.ru/everyone/3659/</a:t>
            </a:r>
            <a:endParaRPr lang="ru-RU" dirty="0" smtClean="0"/>
          </a:p>
          <a:p>
            <a:pPr lvl="0"/>
            <a:r>
              <a:rPr lang="ru-RU" u="sng" dirty="0" smtClean="0">
                <a:hlinkClick r:id="rId14"/>
              </a:rPr>
              <a:t>http://2012.comcouponcode.com/detskie-podelki-iz-musora.html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5"/>
              </a:rPr>
              <a:t>http://www.sunhome.ru/image/511242</a:t>
            </a:r>
            <a:endParaRPr lang="ru-RU" dirty="0" smtClean="0"/>
          </a:p>
          <a:p>
            <a:pPr lvl="0"/>
            <a:r>
              <a:rPr lang="ru-RU" u="sng" dirty="0" smtClean="0">
                <a:hlinkClick r:id="rId16"/>
              </a:rPr>
              <a:t>http://www.elec.ru/news/2011/12/01/tm-navigator-vstaet-na-zashitu-dikoj-prirody.html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7"/>
              </a:rPr>
              <a:t>http://www.1001tema.ru/index.php?option=com_presscan_article&amp;doc=5002583286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7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02854" y="908720"/>
            <a:ext cx="5689426" cy="398494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mic Sans MS" pitchFamily="66" charset="0"/>
              </a:rPr>
              <a:t>Вспомни!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5085184"/>
            <a:ext cx="8352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u="sng" dirty="0" smtClean="0">
                <a:solidFill>
                  <a:srgbClr val="FF0000"/>
                </a:solidFill>
                <a:latin typeface="Comic Sans MS" pitchFamily="66" charset="0"/>
              </a:rPr>
              <a:t>Экология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– это наука о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взаимоотношениях живых организмов между собой и с окружающей средой.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2636912"/>
            <a:ext cx="5122912" cy="12961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Comic Sans MS" pitchFamily="66" charset="0"/>
              </a:rPr>
              <a:t>Что такое</a:t>
            </a:r>
          </a:p>
          <a:p>
            <a:pPr algn="ctr">
              <a:buNone/>
            </a:pPr>
            <a:r>
              <a:rPr lang="ru-RU" dirty="0" smtClean="0">
                <a:latin typeface="Comic Sans MS" pitchFamily="66" charset="0"/>
              </a:rPr>
              <a:t> экология?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mic Sans MS" pitchFamily="66" charset="0"/>
              </a:rPr>
              <a:t>            Работа по учебнику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411760" y="1556792"/>
            <a:ext cx="6408712" cy="1512000"/>
          </a:xfrm>
          <a:prstGeom prst="roundRect">
            <a:avLst/>
          </a:prstGeom>
          <a:ln/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Прочитай статью «Сын или покоритель» на с.41 учебника                  и ответь на вопросы: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" name="Рисунок 9" descr="Clipart-Cartoon-Design-19.gif"/>
          <p:cNvPicPr>
            <a:picLocks noChangeAspect="1"/>
          </p:cNvPicPr>
          <p:nvPr/>
        </p:nvPicPr>
        <p:blipFill>
          <a:blip r:embed="rId2" cstate="screen"/>
          <a:srcRect l="36852" b="3715"/>
          <a:stretch>
            <a:fillRect/>
          </a:stretch>
        </p:blipFill>
        <p:spPr>
          <a:xfrm flipH="1">
            <a:off x="251520" y="3068960"/>
            <a:ext cx="1999024" cy="35715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67744" y="3429320"/>
            <a:ext cx="6624736" cy="2916000"/>
          </a:xfrm>
          <a:prstGeom prst="roundRect">
            <a:avLst/>
          </a:prstGeom>
          <a:blipFill>
            <a:blip r:embed="rId3" cstate="screen"/>
            <a:stretch>
              <a:fillRect/>
            </a:stretch>
          </a:blipFill>
          <a:effectLst>
            <a:glow rad="63500">
              <a:schemeClr val="accent3">
                <a:satMod val="175000"/>
                <a:alpha val="40000"/>
              </a:schemeClr>
            </a:glow>
            <a:softEdge rad="63500"/>
          </a:effectLst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solidFill>
                  <a:srgbClr val="FF0000"/>
                </a:solidFill>
              </a:rPr>
              <a:t>К чему привело покорение природы?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solidFill>
                  <a:srgbClr val="00B050"/>
                </a:solidFill>
              </a:rPr>
              <a:t>Может ли человек господствовать</a:t>
            </a:r>
          </a:p>
          <a:p>
            <a:pPr marL="457200" indent="-457200"/>
            <a:r>
              <a:rPr lang="ru-RU" sz="2800" b="1" dirty="0" smtClean="0">
                <a:solidFill>
                  <a:srgbClr val="00B050"/>
                </a:solidFill>
              </a:rPr>
              <a:t>	над природой?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ru-RU" sz="2800" b="1" dirty="0" smtClean="0">
                <a:solidFill>
                  <a:srgbClr val="7030A0"/>
                </a:solidFill>
              </a:rPr>
              <a:t>Кем человек должен быть для </a:t>
            </a:r>
          </a:p>
          <a:p>
            <a:pPr marL="457200" indent="-457200"/>
            <a:r>
              <a:rPr lang="ru-RU" sz="2800" b="1" dirty="0" smtClean="0">
                <a:solidFill>
                  <a:srgbClr val="7030A0"/>
                </a:solidFill>
              </a:rPr>
              <a:t>	природы?</a:t>
            </a:r>
          </a:p>
          <a:p>
            <a:pPr marL="914400" lvl="1" indent="-457200"/>
            <a:endParaRPr lang="ru-RU" sz="2400" dirty="0" smtClean="0"/>
          </a:p>
        </p:txBody>
      </p:sp>
      <p:pic>
        <p:nvPicPr>
          <p:cNvPr id="6" name="Содержимое 5" descr="учебник.png"/>
          <p:cNvPicPr>
            <a:picLocks noGrp="1" noChangeAspect="1"/>
          </p:cNvPicPr>
          <p:nvPr>
            <p:ph sz="half" idx="1"/>
          </p:nvPr>
        </p:nvPicPr>
        <p:blipFill>
          <a:blip r:embed="rId4" cstate="screen"/>
          <a:stretch>
            <a:fillRect/>
          </a:stretch>
        </p:blipFill>
        <p:spPr>
          <a:xfrm>
            <a:off x="432142" y="476672"/>
            <a:ext cx="1900736" cy="252028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mic Sans MS" pitchFamily="66" charset="0"/>
              </a:rPr>
              <a:t>Может ли планета заболеть?</a:t>
            </a:r>
            <a:endParaRPr lang="ru-RU" dirty="0"/>
          </a:p>
        </p:txBody>
      </p:sp>
      <p:pic>
        <p:nvPicPr>
          <p:cNvPr id="5" name="Содержимое 4" descr="dreamsQBOX997905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499992" y="1844824"/>
            <a:ext cx="2546608" cy="280400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4941168"/>
            <a:ext cx="8363272" cy="165618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Именно это произошло с Землёй по вине человека. На планете возникли </a:t>
            </a:r>
            <a:r>
              <a:rPr lang="ru-RU" b="1" u="sng" dirty="0" smtClean="0">
                <a:solidFill>
                  <a:srgbClr val="FF0000"/>
                </a:solidFill>
                <a:latin typeface="Comic Sans MS" pitchFamily="66" charset="0"/>
              </a:rPr>
              <a:t>экологические проблемы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, от решения которых зависит судьба всего живого.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9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339752" y="1412776"/>
            <a:ext cx="1296144" cy="34422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mic Sans MS" pitchFamily="66" charset="0"/>
              </a:rPr>
              <a:t>         Работа в группах</a:t>
            </a:r>
            <a:endParaRPr lang="ru-RU" dirty="0"/>
          </a:p>
        </p:txBody>
      </p:sp>
      <p:pic>
        <p:nvPicPr>
          <p:cNvPr id="5" name="Содержимое 4" descr="10.gif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55907" y="260648"/>
            <a:ext cx="2255853" cy="1800200"/>
          </a:xfrm>
        </p:spPr>
      </p:pic>
      <p:pic>
        <p:nvPicPr>
          <p:cNvPr id="8" name="Рисунок 7" descr="цу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3501008"/>
            <a:ext cx="2304256" cy="3194604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95736" y="1528192"/>
            <a:ext cx="6984776" cy="506916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u="sng" dirty="0" smtClean="0">
                <a:solidFill>
                  <a:srgbClr val="FF0000"/>
                </a:solidFill>
              </a:rPr>
              <a:t>Прочитайте текст в учебнике:</a:t>
            </a:r>
          </a:p>
          <a:p>
            <a:pPr marL="514350" indent="-514350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1 ряд – о загрязнении океана (с.42-43)</a:t>
            </a:r>
          </a:p>
          <a:p>
            <a:pPr marL="514350" indent="-514350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8000"/>
                </a:solidFill>
                <a:latin typeface="Comic Sans MS" pitchFamily="66" charset="0"/>
              </a:rPr>
              <a:t>2 ряд – об исчезновении тропических лесов ( с.43-44)</a:t>
            </a:r>
          </a:p>
          <a:p>
            <a:pPr marL="514350" indent="-514350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3 ряд – о накоплении мусора (с.44)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ru-RU" b="1" u="sng" dirty="0" smtClean="0">
                <a:solidFill>
                  <a:srgbClr val="FF0000"/>
                </a:solidFill>
              </a:rPr>
              <a:t>Обсудите проблему и запишите кратко:</a:t>
            </a:r>
          </a:p>
          <a:p>
            <a:pPr marL="914400" lvl="1" indent="-514350">
              <a:buBlip>
                <a:blip r:embed="rId4"/>
              </a:buBlip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причины, которые привели к экологической проблеме</a:t>
            </a:r>
          </a:p>
          <a:p>
            <a:pPr marL="914400" lvl="1" indent="-514350">
              <a:buBlip>
                <a:blip r:embed="rId4"/>
              </a:buBlip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способы решения данной проблемы</a:t>
            </a:r>
          </a:p>
          <a:p>
            <a:pPr marL="914400" lvl="1" indent="-514350">
              <a:buFont typeface="Wingdings" pitchFamily="2" charset="2"/>
              <a:buChar char="ü"/>
            </a:pPr>
            <a:endParaRPr lang="ru-RU" dirty="0" smtClean="0"/>
          </a:p>
          <a:p>
            <a:pPr marL="914400" lvl="1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Как защитить океан от загрязнения?</a:t>
            </a:r>
            <a:endParaRPr lang="ru-RU" sz="3200" b="1" spc="50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Содержимое 5" descr="item_306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031368" y="2219944"/>
            <a:ext cx="3441304" cy="344130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024" y="5661248"/>
            <a:ext cx="4038600" cy="9689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260648"/>
            <a:ext cx="4075155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Проблема первая.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 rot="21219383">
            <a:off x="3675173" y="2721714"/>
            <a:ext cx="2153694" cy="150166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2003177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ПРИЧИНЫ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 rot="20877014">
            <a:off x="3481308" y="3216526"/>
            <a:ext cx="2688433" cy="2094586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354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ЗАГРЯЗНЕНИЯ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1844824"/>
            <a:ext cx="2455719" cy="54483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600" dirty="0" smtClean="0"/>
              <a:t>Нефтепродукты</a:t>
            </a:r>
            <a:endParaRPr lang="ru-RU" sz="2600" dirty="0"/>
          </a:p>
        </p:txBody>
      </p:sp>
      <p:sp>
        <p:nvSpPr>
          <p:cNvPr id="10" name="TextBox 9"/>
          <p:cNvSpPr txBox="1"/>
          <p:nvPr/>
        </p:nvSpPr>
        <p:spPr>
          <a:xfrm>
            <a:off x="6444208" y="1700808"/>
            <a:ext cx="2474146" cy="987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600" dirty="0" smtClean="0"/>
              <a:t>Пластмассовые</a:t>
            </a:r>
          </a:p>
          <a:p>
            <a:pPr algn="ctr"/>
            <a:r>
              <a:rPr lang="ru-RU" sz="2600" dirty="0" smtClean="0"/>
              <a:t>отходы</a:t>
            </a:r>
            <a:endParaRPr lang="ru-RU" sz="2600" dirty="0"/>
          </a:p>
        </p:txBody>
      </p:sp>
      <p:sp>
        <p:nvSpPr>
          <p:cNvPr id="11" name="TextBox 10"/>
          <p:cNvSpPr txBox="1"/>
          <p:nvPr/>
        </p:nvSpPr>
        <p:spPr>
          <a:xfrm>
            <a:off x="6552480" y="4293096"/>
            <a:ext cx="2340000" cy="987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600" dirty="0" smtClean="0"/>
              <a:t>Сточные воды</a:t>
            </a:r>
          </a:p>
          <a:p>
            <a:r>
              <a:rPr lang="ru-RU" sz="2600" dirty="0" smtClean="0"/>
              <a:t>с полей и ферм</a:t>
            </a:r>
            <a:endParaRPr lang="ru-RU" sz="2600" dirty="0"/>
          </a:p>
        </p:txBody>
      </p:sp>
      <p:sp>
        <p:nvSpPr>
          <p:cNvPr id="12" name="TextBox 11"/>
          <p:cNvSpPr txBox="1"/>
          <p:nvPr/>
        </p:nvSpPr>
        <p:spPr>
          <a:xfrm>
            <a:off x="251520" y="3861048"/>
            <a:ext cx="2664000" cy="1764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600" dirty="0" smtClean="0"/>
              <a:t>Бытовые отходы, </a:t>
            </a:r>
          </a:p>
          <a:p>
            <a:pPr algn="ctr"/>
            <a:r>
              <a:rPr lang="ru-RU" sz="2600" dirty="0" smtClean="0"/>
              <a:t>содержащие</a:t>
            </a:r>
          </a:p>
          <a:p>
            <a:pPr algn="ctr"/>
            <a:r>
              <a:rPr lang="ru-RU" sz="2600" dirty="0" smtClean="0"/>
              <a:t>ядовитые </a:t>
            </a:r>
          </a:p>
          <a:p>
            <a:pPr algn="ctr"/>
            <a:r>
              <a:rPr lang="ru-RU" sz="2600" dirty="0" smtClean="0"/>
              <a:t>вещества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59832" y="6021288"/>
            <a:ext cx="3535853" cy="54483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600" dirty="0" smtClean="0"/>
              <a:t>Радиоактивные отходы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5589240"/>
            <a:ext cx="8219256" cy="1008112"/>
          </a:xfrm>
          <a:prstGeom prst="roundRect">
            <a:avLst/>
          </a:prstGeom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От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нефтяных пятен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гибнут птицы, нарушается газообмен, гибнут мальки.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Содержимое 4" descr="8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860032" y="2746066"/>
            <a:ext cx="4038600" cy="2843174"/>
          </a:xfrm>
          <a:effectLst>
            <a:softEdge rad="127000"/>
          </a:effectLst>
        </p:spPr>
      </p:pic>
      <p:pic>
        <p:nvPicPr>
          <p:cNvPr id="12" name="Рисунок 11" descr="1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2745240"/>
            <a:ext cx="4233925" cy="2844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 descr="1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835696" y="260648"/>
            <a:ext cx="5201720" cy="266429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3" name="TextBox 12"/>
          <p:cNvSpPr txBox="1"/>
          <p:nvPr/>
        </p:nvSpPr>
        <p:spPr>
          <a:xfrm>
            <a:off x="252488" y="4077072"/>
            <a:ext cx="8712000" cy="2485787"/>
          </a:xfrm>
          <a:prstGeom prst="roundRect">
            <a:avLst/>
          </a:prstGeom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Пластмассовые отходы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– бутылки, банки, сети – 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тоже серьёзная опасность. В 1972 году в Бразилии 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было обнаружено 30 мёртвых китов. Они погиб-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ли от полиэтиленовой плёнки, которая вместе 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с водой попала  в дыхательные пути.</a:t>
            </a:r>
          </a:p>
        </p:txBody>
      </p:sp>
      <p:pic>
        <p:nvPicPr>
          <p:cNvPr id="18" name="Рисунок 17" descr="1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79512" y="195546"/>
            <a:ext cx="4601006" cy="3060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7" name="Рисунок 16" descr="15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283967" y="908720"/>
            <a:ext cx="4701951" cy="3060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9" name="Рисунок 18" descr="16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1475656" y="260648"/>
            <a:ext cx="5940152" cy="445511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0" name="TextBox 19"/>
          <p:cNvSpPr txBox="1"/>
          <p:nvPr/>
        </p:nvSpPr>
        <p:spPr>
          <a:xfrm>
            <a:off x="288480" y="4921002"/>
            <a:ext cx="8604000" cy="1532334"/>
          </a:xfrm>
          <a:prstGeom prst="roundRect">
            <a:avLst/>
          </a:prstGeom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Опасны </a:t>
            </a: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бытовые отходы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содержащие ядовитые 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вещества. Эти вещества накапливаются в теле 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рыб, птиц и других животных.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13" grpId="0" animBg="1"/>
      <p:bldP spid="13" grpId="1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13" descr="2544044-pencil-and-question-mark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716016" y="1963720"/>
            <a:ext cx="3420616" cy="3977460"/>
          </a:xfr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Как защитить океан от загрязнения?</a:t>
            </a:r>
            <a:endParaRPr lang="ru-RU" sz="3200" b="1" spc="50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Содержимое 5" descr="item_306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7544" y="1988840"/>
            <a:ext cx="3441304" cy="34413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21219383">
            <a:off x="1111349" y="2490610"/>
            <a:ext cx="2153694" cy="150166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2003177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РЕШЕНИЕ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rot="20877014">
            <a:off x="917484" y="2985422"/>
            <a:ext cx="2688433" cy="2094586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354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ПРОБЛЕМЫ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29920" y="2924944"/>
            <a:ext cx="3060175" cy="987504"/>
          </a:xfrm>
          <a:prstGeom prst="roundRect">
            <a:avLst/>
          </a:prstGeom>
          <a:ln w="28575"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600" dirty="0" smtClean="0">
                <a:latin typeface="Comic Sans MS" pitchFamily="66" charset="0"/>
              </a:rPr>
              <a:t>«Суда-губки», </a:t>
            </a:r>
          </a:p>
          <a:p>
            <a:pPr algn="ctr"/>
            <a:r>
              <a:rPr lang="ru-RU" sz="2600" dirty="0" smtClean="0">
                <a:latin typeface="Comic Sans MS" pitchFamily="66" charset="0"/>
              </a:rPr>
              <a:t>«</a:t>
            </a:r>
            <a:r>
              <a:rPr lang="ru-RU" sz="2600" dirty="0" err="1" smtClean="0">
                <a:latin typeface="Comic Sans MS" pitchFamily="66" charset="0"/>
              </a:rPr>
              <a:t>био-пылесосы</a:t>
            </a:r>
            <a:r>
              <a:rPr lang="ru-RU" sz="2600" dirty="0" smtClean="0">
                <a:latin typeface="Comic Sans MS" pitchFamily="66" charset="0"/>
              </a:rPr>
              <a:t>»</a:t>
            </a:r>
            <a:endParaRPr lang="ru-RU" sz="26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4008" y="1340768"/>
            <a:ext cx="4132357" cy="1430179"/>
          </a:xfrm>
          <a:prstGeom prst="roundRect">
            <a:avLst/>
          </a:prstGeom>
          <a:ln w="28575"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600" dirty="0" smtClean="0">
                <a:latin typeface="Comic Sans MS" pitchFamily="66" charset="0"/>
              </a:rPr>
              <a:t>Химические препараты</a:t>
            </a:r>
          </a:p>
          <a:p>
            <a:pPr algn="ctr"/>
            <a:r>
              <a:rPr lang="ru-RU" sz="2600" dirty="0" smtClean="0">
                <a:latin typeface="Comic Sans MS" pitchFamily="66" charset="0"/>
              </a:rPr>
              <a:t>для уничтожения </a:t>
            </a:r>
          </a:p>
          <a:p>
            <a:pPr algn="ctr"/>
            <a:r>
              <a:rPr lang="ru-RU" sz="2600" dirty="0" smtClean="0">
                <a:latin typeface="Comic Sans MS" pitchFamily="66" charset="0"/>
              </a:rPr>
              <a:t>следов нефти</a:t>
            </a:r>
            <a:endParaRPr lang="ru-RU" sz="2600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25668" y="4097680"/>
            <a:ext cx="3668677" cy="987504"/>
          </a:xfrm>
          <a:prstGeom prst="roundRect">
            <a:avLst/>
          </a:prstGeom>
          <a:ln w="28575"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600" dirty="0" smtClean="0">
                <a:latin typeface="Comic Sans MS" pitchFamily="66" charset="0"/>
              </a:rPr>
              <a:t>Ограничение отлова </a:t>
            </a:r>
          </a:p>
          <a:p>
            <a:pPr algn="ctr"/>
            <a:r>
              <a:rPr lang="ru-RU" sz="2600" dirty="0" smtClean="0">
                <a:latin typeface="Comic Sans MS" pitchFamily="66" charset="0"/>
              </a:rPr>
              <a:t>рыбы</a:t>
            </a:r>
            <a:endParaRPr lang="ru-RU" sz="2600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4008" y="5249808"/>
            <a:ext cx="4075545" cy="987504"/>
          </a:xfrm>
          <a:prstGeom prst="roundRect">
            <a:avLst/>
          </a:prstGeom>
          <a:ln w="28575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600" dirty="0" smtClean="0">
                <a:latin typeface="Comic Sans MS" pitchFamily="66" charset="0"/>
              </a:rPr>
              <a:t>Очистительные </a:t>
            </a:r>
            <a:r>
              <a:rPr lang="ru-RU" sz="2600" dirty="0" err="1" smtClean="0">
                <a:latin typeface="Comic Sans MS" pitchFamily="66" charset="0"/>
              </a:rPr>
              <a:t>соору</a:t>
            </a:r>
            <a:r>
              <a:rPr lang="ru-RU" sz="2600" dirty="0" smtClean="0">
                <a:latin typeface="Comic Sans MS" pitchFamily="66" charset="0"/>
              </a:rPr>
              <a:t>-</a:t>
            </a:r>
          </a:p>
          <a:p>
            <a:pPr algn="ctr"/>
            <a:r>
              <a:rPr lang="ru-RU" sz="2600" dirty="0" err="1" smtClean="0">
                <a:latin typeface="Comic Sans MS" pitchFamily="66" charset="0"/>
              </a:rPr>
              <a:t>жения</a:t>
            </a:r>
            <a:r>
              <a:rPr lang="ru-RU" sz="2600" dirty="0" smtClean="0">
                <a:latin typeface="Comic Sans MS" pitchFamily="66" charset="0"/>
              </a:rPr>
              <a:t> на предприятиях</a:t>
            </a:r>
            <a:endParaRPr lang="ru-RU" sz="2600" dirty="0">
              <a:latin typeface="Comic Sans MS" pitchFamily="66" charset="0"/>
            </a:endParaRPr>
          </a:p>
        </p:txBody>
      </p:sp>
      <p:pic>
        <p:nvPicPr>
          <p:cNvPr id="15" name="Содержимое 14" descr="19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3779912" y="4005064"/>
            <a:ext cx="5190187" cy="2664296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Как спасти тропические леса?</a:t>
            </a:r>
            <a:endParaRPr lang="ru-RU" sz="3200" b="1" spc="50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260648"/>
            <a:ext cx="4015843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Проблема вторая.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Содержимое 5" descr="item_306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998710" y="1980452"/>
            <a:ext cx="3441304" cy="3441304"/>
          </a:xfrm>
        </p:spPr>
      </p:pic>
      <p:sp>
        <p:nvSpPr>
          <p:cNvPr id="7" name="TextBox 6"/>
          <p:cNvSpPr txBox="1"/>
          <p:nvPr/>
        </p:nvSpPr>
        <p:spPr>
          <a:xfrm rot="21219383">
            <a:off x="3642515" y="2482222"/>
            <a:ext cx="2153694" cy="150166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2003177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ПРИЧИНЫ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 rot="21393366">
            <a:off x="3448650" y="2977034"/>
            <a:ext cx="2688433" cy="2094586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354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УНИЧТОЖЕНИЯ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700808"/>
            <a:ext cx="2567786" cy="10215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600" dirty="0" smtClean="0">
                <a:latin typeface="Comic Sans MS" pitchFamily="66" charset="0"/>
              </a:rPr>
              <a:t>Вырубка ради </a:t>
            </a:r>
          </a:p>
          <a:p>
            <a:pPr algn="ctr"/>
            <a:r>
              <a:rPr lang="ru-RU" sz="2600" dirty="0" smtClean="0">
                <a:latin typeface="Comic Sans MS" pitchFamily="66" charset="0"/>
              </a:rPr>
              <a:t>древесины</a:t>
            </a:r>
            <a:r>
              <a:rPr lang="ru-RU" sz="2800" dirty="0" smtClean="0">
                <a:latin typeface="Comic Sans MS" pitchFamily="66" charset="0"/>
              </a:rPr>
              <a:t> 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33874" y="1628800"/>
            <a:ext cx="2377212" cy="23155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600" dirty="0" smtClean="0">
                <a:latin typeface="Comic Sans MS" pitchFamily="66" charset="0"/>
              </a:rPr>
              <a:t>Выжигание</a:t>
            </a:r>
          </a:p>
          <a:p>
            <a:pPr algn="ctr"/>
            <a:r>
              <a:rPr lang="ru-RU" sz="2600" dirty="0" smtClean="0">
                <a:latin typeface="Comic Sans MS" pitchFamily="66" charset="0"/>
              </a:rPr>
              <a:t>ради</a:t>
            </a:r>
          </a:p>
          <a:p>
            <a:pPr algn="ctr"/>
            <a:r>
              <a:rPr lang="ru-RU" sz="2600" dirty="0" smtClean="0">
                <a:latin typeface="Comic Sans MS" pitchFamily="66" charset="0"/>
              </a:rPr>
              <a:t>увеличения</a:t>
            </a:r>
          </a:p>
          <a:p>
            <a:pPr algn="ctr"/>
            <a:r>
              <a:rPr lang="ru-RU" sz="2600" dirty="0" smtClean="0">
                <a:latin typeface="Comic Sans MS" pitchFamily="66" charset="0"/>
              </a:rPr>
              <a:t>площадей</a:t>
            </a:r>
          </a:p>
          <a:p>
            <a:pPr algn="ctr"/>
            <a:r>
              <a:rPr lang="ru-RU" sz="2600" dirty="0" smtClean="0">
                <a:latin typeface="Comic Sans MS" pitchFamily="66" charset="0"/>
              </a:rPr>
              <a:t>для посевов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0631" y="4581128"/>
            <a:ext cx="3024000" cy="187285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600" dirty="0" smtClean="0">
                <a:latin typeface="Comic Sans MS" pitchFamily="66" charset="0"/>
              </a:rPr>
              <a:t>Выкорчёвывание</a:t>
            </a:r>
          </a:p>
          <a:p>
            <a:pPr algn="ctr"/>
            <a:r>
              <a:rPr lang="ru-RU" sz="2600" dirty="0" smtClean="0">
                <a:latin typeface="Comic Sans MS" pitchFamily="66" charset="0"/>
              </a:rPr>
              <a:t>для </a:t>
            </a:r>
          </a:p>
          <a:p>
            <a:pPr algn="ctr"/>
            <a:r>
              <a:rPr lang="ru-RU" sz="2600" dirty="0" smtClean="0">
                <a:latin typeface="Comic Sans MS" pitchFamily="66" charset="0"/>
              </a:rPr>
              <a:t>строительства</a:t>
            </a:r>
          </a:p>
          <a:p>
            <a:pPr algn="ctr"/>
            <a:r>
              <a:rPr lang="ru-RU" sz="2600" dirty="0" smtClean="0">
                <a:latin typeface="Comic Sans MS" pitchFamily="66" charset="0"/>
              </a:rPr>
              <a:t>дорог</a:t>
            </a:r>
          </a:p>
        </p:txBody>
      </p:sp>
      <p:pic>
        <p:nvPicPr>
          <p:cNvPr id="12" name="Рисунок 11" descr="2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84168" y="4527122"/>
            <a:ext cx="2952328" cy="221424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591</Words>
  <Application>Microsoft Office PowerPoint</Application>
  <PresentationFormat>Экран (4:3)</PresentationFormat>
  <Paragraphs>133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Comic Sans MS</vt:lpstr>
      <vt:lpstr>Times New Roman</vt:lpstr>
      <vt:lpstr>Wingdings</vt:lpstr>
      <vt:lpstr>Тема Office</vt:lpstr>
      <vt:lpstr>Экология</vt:lpstr>
      <vt:lpstr>Вспомни!</vt:lpstr>
      <vt:lpstr>            Работа по учебнику</vt:lpstr>
      <vt:lpstr>Может ли планета заболеть?</vt:lpstr>
      <vt:lpstr>         Работа в группах</vt:lpstr>
      <vt:lpstr>Как защитить океан от загрязнения?</vt:lpstr>
      <vt:lpstr>Презентация PowerPoint</vt:lpstr>
      <vt:lpstr>Как защитить океан от загрязнения?</vt:lpstr>
      <vt:lpstr>Как спасти тропические леса?</vt:lpstr>
      <vt:lpstr>К чему  это приводит?</vt:lpstr>
      <vt:lpstr>Как спасти тропические леса?</vt:lpstr>
      <vt:lpstr>Как избавиться от мусора?</vt:lpstr>
      <vt:lpstr>Загрязнение планеты мусором - </vt:lpstr>
      <vt:lpstr>Помните! </vt:lpstr>
      <vt:lpstr>Как избавиться от мусора?</vt:lpstr>
      <vt:lpstr>Охрана окружающей среды – задача всего человечества</vt:lpstr>
      <vt:lpstr>Презентация PowerPoint</vt:lpstr>
      <vt:lpstr>Источники: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Oksana</dc:creator>
  <cp:lastModifiedBy>user</cp:lastModifiedBy>
  <cp:revision>63</cp:revision>
  <dcterms:created xsi:type="dcterms:W3CDTF">2012-06-29T15:43:18Z</dcterms:created>
  <dcterms:modified xsi:type="dcterms:W3CDTF">2022-02-15T05:41:08Z</dcterms:modified>
</cp:coreProperties>
</file>