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0ED5D40-0198-46C7-9A50-63153BDE57A2}" type="datetimeFigureOut">
              <a:rPr lang="ru-RU"/>
              <a:pPr>
                <a:defRPr/>
              </a:pPr>
              <a:t>15.02.2022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0ECB372-0143-43A3-BA05-E14C686AFE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EAC5B1-9003-4A44-8777-AB339F0E7271}" type="datetime1">
              <a:rPr lang="ru-RU"/>
              <a:pPr>
                <a:defRPr/>
              </a:pPr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29B684-6BCA-47A1-85F2-3192635B3C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9D7AB2-22C6-4679-A515-4EE51D3D9245}" type="datetime1">
              <a:rPr lang="ru-RU"/>
              <a:pPr>
                <a:defRPr/>
              </a:pPr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6E8471-D7AF-437E-AA7C-379AB57200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92BC2-E87F-4648-89DE-1401A434EA4B}" type="datetime1">
              <a:rPr lang="ru-RU"/>
              <a:pPr>
                <a:defRPr/>
              </a:pPr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136D34-BD05-46F8-9704-B21996D99E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5E75B-970E-4446-80F7-72467068440D}" type="datetime1">
              <a:rPr lang="ru-RU"/>
              <a:pPr>
                <a:defRPr/>
              </a:pPr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BC760B-9D4B-4742-A99E-B36891AF0E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C7172F-1335-4741-AA65-AB022505F8E7}" type="datetime1">
              <a:rPr lang="ru-RU"/>
              <a:pPr>
                <a:defRPr/>
              </a:pPr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4221B-992B-480A-921E-BE90D12A41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021805-1E7A-4621-AF6D-6A308CFB394E}" type="datetime1">
              <a:rPr lang="ru-RU"/>
              <a:pPr>
                <a:defRPr/>
              </a:pPr>
              <a:t>15.02.2022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9713AC-62CA-4559-BF7D-3D07AFD104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275307-BDB0-4E54-834C-30D5F19F8E16}" type="datetime1">
              <a:rPr lang="ru-RU"/>
              <a:pPr>
                <a:defRPr/>
              </a:pPr>
              <a:t>15.02.2022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4E7C-7758-4A75-9784-818190B054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FBEE2F-7B30-4638-95C1-BB1BF96C0E3D}" type="datetime1">
              <a:rPr lang="ru-RU"/>
              <a:pPr>
                <a:defRPr/>
              </a:pPr>
              <a:t>15.02.2022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FF87C-D38B-4D4B-9E6B-F927F1095F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32C5E4-32D7-4A0F-A5C6-B7851DB2E16A}" type="datetime1">
              <a:rPr lang="ru-RU"/>
              <a:pPr>
                <a:defRPr/>
              </a:pPr>
              <a:t>15.02.2022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5A91A-4433-4FCD-9BB2-76BE488574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1801EF-6783-4847-83F8-AAA92C559802}" type="datetime1">
              <a:rPr lang="ru-RU"/>
              <a:pPr>
                <a:defRPr/>
              </a:pPr>
              <a:t>15.02.2022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D4B37B-CFE8-483A-A193-64FBECF7B6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6FA25-4B24-4DE4-96A9-B1E03ABDF64A}" type="datetime1">
              <a:rPr lang="ru-RU"/>
              <a:pPr>
                <a:defRPr/>
              </a:pPr>
              <a:t>15.02.2022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55E6D-B039-4B8F-9F19-4A2BBEB4FC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F601B24-69BD-4C99-9080-D4BD0AEFCC05}" type="datetime1">
              <a:rPr lang="ru-RU"/>
              <a:pPr>
                <a:defRPr/>
              </a:pPr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369AEF7-CAFD-4D9D-A856-9F03A0443A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ctrTitle"/>
          </p:nvPr>
        </p:nvSpPr>
        <p:spPr>
          <a:xfrm>
            <a:off x="252213" y="2420888"/>
            <a:ext cx="6662514" cy="1470025"/>
          </a:xfrm>
        </p:spPr>
        <p:txBody>
          <a:bodyPr/>
          <a:lstStyle/>
          <a:p>
            <a:pPr eaLnBrk="1" hangingPunct="1"/>
            <a:r>
              <a:rPr lang="ru-RU" sz="6000" b="1" dirty="0"/>
              <a:t>АРКАДИЙ  </a:t>
            </a:r>
            <a:br>
              <a:rPr lang="ru-RU" sz="6000" b="1" dirty="0"/>
            </a:br>
            <a:r>
              <a:rPr lang="ru-RU" sz="6000" b="1" dirty="0"/>
              <a:t>ПЕТРОВИЧ  </a:t>
            </a:r>
            <a:br>
              <a:rPr lang="ru-RU" sz="6000" b="1" dirty="0"/>
            </a:br>
            <a:r>
              <a:rPr lang="ru-RU" sz="6000" b="1" dirty="0"/>
              <a:t>ГАЙДАР</a:t>
            </a:r>
          </a:p>
        </p:txBody>
      </p:sp>
      <p:pic>
        <p:nvPicPr>
          <p:cNvPr id="15363" name="Picture 4" descr="H:\Documents and Settings\Aida\Рабочий стол\НОвая ГРАФИКА сборник\КАРТИНКИ СБОРНИК_ школьные\s30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5" y="5357813"/>
            <a:ext cx="142875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16216" y="1964956"/>
            <a:ext cx="2342034" cy="3125280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D6C84D5-2D73-4ADE-9B70-BC11F0CBB9C8}"/>
              </a:ext>
            </a:extLst>
          </p:cNvPr>
          <p:cNvSpPr txBox="1"/>
          <p:nvPr/>
        </p:nvSpPr>
        <p:spPr>
          <a:xfrm>
            <a:off x="279831" y="5357813"/>
            <a:ext cx="4536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/>
              <a:t>Девятерикова</a:t>
            </a:r>
            <a:r>
              <a:rPr lang="ru-RU" dirty="0"/>
              <a:t> Л.А.,</a:t>
            </a:r>
          </a:p>
          <a:p>
            <a:r>
              <a:rPr lang="ru-RU" dirty="0"/>
              <a:t>Учитель начальных классов </a:t>
            </a:r>
          </a:p>
          <a:p>
            <a:r>
              <a:rPr lang="ru-RU" dirty="0"/>
              <a:t>ГБОУ школа №460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CD1D9001-DE1A-41D9-BDCC-885B5D451DC1}" type="datetime1">
              <a:rPr lang="ru-RU" smtClean="0"/>
              <a:pPr>
                <a:defRPr/>
              </a:pPr>
              <a:t>15.02.2022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BD5B74-5413-4A9E-9396-0B25DC7C5B1D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24579" name="Прямоугольник 3"/>
          <p:cNvSpPr>
            <a:spLocks noChangeArrowheads="1"/>
          </p:cNvSpPr>
          <p:nvPr/>
        </p:nvSpPr>
        <p:spPr bwMode="auto">
          <a:xfrm>
            <a:off x="4786313" y="6072188"/>
            <a:ext cx="35401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«Тимур и его команда» (1940)</a:t>
            </a:r>
          </a:p>
        </p:txBody>
      </p:sp>
      <p:pic>
        <p:nvPicPr>
          <p:cNvPr id="23554" name="Picture 2" descr="C:\Users\Мама\Desktop\865d0cdc383a69ae8f7f07b5e5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785813"/>
            <a:ext cx="3752850" cy="5715000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23555" name="Picture 3" descr="C:\Users\Мама\Desktop\d4562df23414918a8b8da2f834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0" y="928688"/>
            <a:ext cx="3429000" cy="4933950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CD1D9001-DE1A-41D9-BDCC-885B5D451DC1}" type="datetime1">
              <a:rPr lang="ru-RU" smtClean="0"/>
              <a:pPr>
                <a:defRPr/>
              </a:pPr>
              <a:t>15.02.2022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22E8F8-4157-4B79-9C8A-FB8D9E5F013A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pic>
        <p:nvPicPr>
          <p:cNvPr id="24578" name="Picture 2" descr="C:\Users\Мама\Desktop\p11076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1081088"/>
            <a:ext cx="3214688" cy="4592637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6" name="Picture 2" descr="C:\Users\Мама\Desktop\1278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6575" y="1141413"/>
            <a:ext cx="4154488" cy="45021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5605" name="Прямоугольник 6"/>
          <p:cNvSpPr>
            <a:spLocks noChangeArrowheads="1"/>
          </p:cNvSpPr>
          <p:nvPr/>
        </p:nvSpPr>
        <p:spPr bwMode="auto">
          <a:xfrm>
            <a:off x="1000125" y="5929313"/>
            <a:ext cx="2362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«Бумбараш» (1940)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CD1D9001-DE1A-41D9-BDCC-885B5D451DC1}" type="datetime1">
              <a:rPr lang="ru-RU" smtClean="0"/>
              <a:pPr>
                <a:defRPr/>
              </a:pPr>
              <a:t>15.02.2022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DAFA32-0926-4438-8E2A-0AD3B31D80E1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pic>
        <p:nvPicPr>
          <p:cNvPr id="26626" name="Picture 2" descr="C:\Users\Мама\Desktop\p1158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38" y="928688"/>
            <a:ext cx="3143250" cy="49434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6628" name="Прямоугольник 4"/>
          <p:cNvSpPr>
            <a:spLocks noChangeArrowheads="1"/>
          </p:cNvSpPr>
          <p:nvPr/>
        </p:nvSpPr>
        <p:spPr bwMode="auto">
          <a:xfrm>
            <a:off x="2786063" y="6143625"/>
            <a:ext cx="37576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1939 — «Судьба барабанщика»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CD1D9001-DE1A-41D9-BDCC-885B5D451DC1}" type="datetime1">
              <a:rPr lang="ru-RU" smtClean="0"/>
              <a:pPr>
                <a:defRPr/>
              </a:pPr>
              <a:t>15.02.2022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FDC5DD-A169-4911-9F9D-1F1B7C3470F1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pic>
        <p:nvPicPr>
          <p:cNvPr id="4" name="Picture 3" descr="C:\Users\Мама\Desktop\10062114-1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1031875"/>
            <a:ext cx="3643312" cy="47164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7650" name="Picture 2" descr="C:\Users\Мама\Desktop\mal-kibal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000125"/>
            <a:ext cx="3868737" cy="47196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7653" name="Прямоугольник 5"/>
          <p:cNvSpPr>
            <a:spLocks noChangeArrowheads="1"/>
          </p:cNvSpPr>
          <p:nvPr/>
        </p:nvSpPr>
        <p:spPr bwMode="auto">
          <a:xfrm>
            <a:off x="1357313" y="5857875"/>
            <a:ext cx="70723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/>
              <a:t>«Сказка о Военной тайне, о Мальчише - Кибальчише</a:t>
            </a:r>
          </a:p>
          <a:p>
            <a:pPr algn="ctr"/>
            <a:r>
              <a:rPr lang="ru-RU" b="1"/>
              <a:t> и его твёрдом слове» (1940)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CD1D9001-DE1A-41D9-BDCC-885B5D451DC1}" type="datetime1">
              <a:rPr lang="ru-RU" smtClean="0"/>
              <a:pPr>
                <a:defRPr/>
              </a:pPr>
              <a:t>15.02.2022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5E3F7C-24CE-4454-9DD3-425CC07127AD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pic>
        <p:nvPicPr>
          <p:cNvPr id="4" name="Picture 3" descr="C:\Users\Мама\Desktop\2856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3" y="1000125"/>
            <a:ext cx="3773487" cy="5429250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28674" name="Picture 2" descr="C:\Users\Мама\Desktop\fron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1000125"/>
            <a:ext cx="4000500" cy="4357688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sp>
        <p:nvSpPr>
          <p:cNvPr id="28677" name="Прямоугольник 5"/>
          <p:cNvSpPr>
            <a:spLocks noChangeArrowheads="1"/>
          </p:cNvSpPr>
          <p:nvPr/>
        </p:nvSpPr>
        <p:spPr bwMode="auto">
          <a:xfrm>
            <a:off x="1500188" y="5786438"/>
            <a:ext cx="23526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1939 — «Чук и Гек»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CD1D9001-DE1A-41D9-BDCC-885B5D451DC1}" type="datetime1">
              <a:rPr lang="ru-RU" smtClean="0"/>
              <a:pPr>
                <a:defRPr/>
              </a:pPr>
              <a:t>15.02.2022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934C87-1D97-40C5-92A1-E9ABF05ACF8F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pic>
        <p:nvPicPr>
          <p:cNvPr id="29698" name="Picture 2" descr="C:\Users\Мама\Desktop\98657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30400" y="889000"/>
            <a:ext cx="5283200" cy="508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9700" name="Прямоугольник 4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0688" y="5973763"/>
            <a:ext cx="83026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CD1D9001-DE1A-41D9-BDCC-885B5D451DC1}" type="datetime1">
              <a:rPr lang="ru-RU" smtClean="0"/>
              <a:pPr>
                <a:defRPr/>
              </a:pPr>
              <a:t>15.02.2022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C919E9-C205-4C05-955C-85848A4D783D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sp>
        <p:nvSpPr>
          <p:cNvPr id="30723" name="Прямоугольник 3"/>
          <p:cNvSpPr>
            <a:spLocks noChangeArrowheads="1"/>
          </p:cNvSpPr>
          <p:nvPr/>
        </p:nvSpPr>
        <p:spPr bwMode="auto">
          <a:xfrm>
            <a:off x="1143000" y="1143000"/>
            <a:ext cx="2428875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/>
              <a:t>Во время Великой Отечественной войны Гайдар находился в действующей армии, в качестве корреспондента «Комсомольской правды».</a:t>
            </a:r>
          </a:p>
        </p:txBody>
      </p:sp>
      <p:sp>
        <p:nvSpPr>
          <p:cNvPr id="30724" name="Прямоугольник 4"/>
          <p:cNvSpPr>
            <a:spLocks noChangeArrowheads="1"/>
          </p:cNvSpPr>
          <p:nvPr/>
        </p:nvSpPr>
        <p:spPr bwMode="auto">
          <a:xfrm>
            <a:off x="1000125" y="4286250"/>
            <a:ext cx="2643188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/>
              <a:t>Аркадий Петрович попал в партизанский отряд. В отряде был пулемётчиком. </a:t>
            </a:r>
          </a:p>
        </p:txBody>
      </p:sp>
      <p:pic>
        <p:nvPicPr>
          <p:cNvPr id="30722" name="Picture 2" descr="C:\Users\Мама\Desktop\pic07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3" y="928688"/>
            <a:ext cx="3562350" cy="54260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CD1D9001-DE1A-41D9-BDCC-885B5D451DC1}" type="datetime1">
              <a:rPr lang="ru-RU" smtClean="0"/>
              <a:pPr>
                <a:defRPr/>
              </a:pPr>
              <a:t>15.02.2022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02744B-DE91-4D74-911C-37AE6484DF65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  <p:sp>
        <p:nvSpPr>
          <p:cNvPr id="31747" name="Прямоугольник 3"/>
          <p:cNvSpPr>
            <a:spLocks noChangeArrowheads="1"/>
          </p:cNvSpPr>
          <p:nvPr/>
        </p:nvSpPr>
        <p:spPr bwMode="auto">
          <a:xfrm>
            <a:off x="4071938" y="857250"/>
            <a:ext cx="4572000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/>
              <a:t>Пять партизан утром 26 октября 1941 года остановились на привал рядом с железнодорожной насыпью. Гайдар взял ведро, чтобы набрать картошки в доме путевого обходчика. На самом гребне насыпи заметил притаившихся в засаде немцев. Успел крикнуть: «Ребята, немцы!», после чего был убит пулеметной очередью. Это спасло остальных — они успели уйти от засады. </a:t>
            </a:r>
          </a:p>
        </p:txBody>
      </p:sp>
      <p:sp>
        <p:nvSpPr>
          <p:cNvPr id="31748" name="Прямоугольник 4"/>
          <p:cNvSpPr>
            <a:spLocks noChangeArrowheads="1"/>
          </p:cNvSpPr>
          <p:nvPr/>
        </p:nvSpPr>
        <p:spPr bwMode="auto">
          <a:xfrm>
            <a:off x="4143375" y="4286250"/>
            <a:ext cx="4429125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/>
              <a:t>26 октября 1941 года группа партизан отряда, в котором он был военным корреспондентом, столкнулась с немецким отрядом. Гайдар вскочил во весь рост и крикнул своим товарищам: «Вперёд! За мной!». Был сражен немецкой очередью. </a:t>
            </a: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1143000"/>
            <a:ext cx="3429000" cy="51339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1750" name="Прямоугольник 6"/>
          <p:cNvSpPr>
            <a:spLocks noChangeArrowheads="1"/>
          </p:cNvSpPr>
          <p:nvPr/>
        </p:nvSpPr>
        <p:spPr bwMode="auto">
          <a:xfrm>
            <a:off x="357188" y="714375"/>
            <a:ext cx="36433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ВЕРСИИ  ГИБЕЛИ  ГАЙДАРА: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CD1D9001-DE1A-41D9-BDCC-885B5D451DC1}" type="datetime1">
              <a:rPr lang="ru-RU" smtClean="0"/>
              <a:pPr>
                <a:defRPr/>
              </a:pPr>
              <a:t>15.02.2022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AE4DF6-D56A-4B79-BD73-285FCD52B2C7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  <p:sp>
        <p:nvSpPr>
          <p:cNvPr id="32771" name="Прямоугольник 3"/>
          <p:cNvSpPr>
            <a:spLocks noChangeArrowheads="1"/>
          </p:cNvSpPr>
          <p:nvPr/>
        </p:nvSpPr>
        <p:spPr bwMode="auto">
          <a:xfrm>
            <a:off x="285750" y="6000750"/>
            <a:ext cx="457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/>
              <a:t>В 1947 году останки Гайдара были перезахоронены в городе Каневе.</a:t>
            </a: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99013" y="1143000"/>
            <a:ext cx="3652837" cy="4786313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5" y="1143000"/>
            <a:ext cx="3654425" cy="4714875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sp>
        <p:nvSpPr>
          <p:cNvPr id="32774" name="Прямоугольник 6"/>
          <p:cNvSpPr>
            <a:spLocks noChangeArrowheads="1"/>
          </p:cNvSpPr>
          <p:nvPr/>
        </p:nvSpPr>
        <p:spPr bwMode="auto">
          <a:xfrm>
            <a:off x="4572000" y="6143625"/>
            <a:ext cx="457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/>
              <a:t>Памятник Гайдару в Арзамасе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CD1D9001-DE1A-41D9-BDCC-885B5D451DC1}" type="datetime1">
              <a:rPr lang="ru-RU" smtClean="0"/>
              <a:pPr>
                <a:defRPr/>
              </a:pPr>
              <a:t>15.02.2022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6688B6-AE43-47E6-BDB7-077F4910C485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  <p:sp>
        <p:nvSpPr>
          <p:cNvPr id="33795" name="Прямоугольник 3"/>
          <p:cNvSpPr>
            <a:spLocks noChangeArrowheads="1"/>
          </p:cNvSpPr>
          <p:nvPr/>
        </p:nvSpPr>
        <p:spPr bwMode="auto">
          <a:xfrm>
            <a:off x="214313" y="1714500"/>
            <a:ext cx="3786187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/>
              <a:t>Имя Гайдара было присвоено многим школам, улицам городов и сёл. Памятник герою повести Гайдара </a:t>
            </a:r>
            <a:r>
              <a:rPr lang="ru-RU" b="1">
                <a:solidFill>
                  <a:srgbClr val="FF0000"/>
                </a:solidFill>
              </a:rPr>
              <a:t>Мальчишу-Кибальчишу</a:t>
            </a:r>
            <a:r>
              <a:rPr lang="ru-RU" b="1"/>
              <a:t> — первый в Москве памятник литературному герою — установлен в 1972 году у Городского дворца творчества детей и юношества.</a:t>
            </a: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/>
          <a:srcRect b="5964"/>
          <a:stretch>
            <a:fillRect/>
          </a:stretch>
        </p:blipFill>
        <p:spPr bwMode="auto">
          <a:xfrm>
            <a:off x="4071938" y="928688"/>
            <a:ext cx="4576762" cy="54292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428625" y="857250"/>
            <a:ext cx="8229600" cy="1143000"/>
          </a:xfrm>
        </p:spPr>
        <p:txBody>
          <a:bodyPr/>
          <a:lstStyle/>
          <a:p>
            <a:pPr eaLnBrk="1" hangingPunct="1"/>
            <a:r>
              <a:rPr lang="ru-RU" sz="2400" b="1"/>
              <a:t>Арка́дий Петро́вич Гайда́р (настоящая фамилия — Го́ликов)</a:t>
            </a:r>
            <a:br>
              <a:rPr lang="ru-RU" sz="2400" b="1"/>
            </a:br>
            <a:r>
              <a:rPr lang="ru-RU" sz="2400" b="1"/>
              <a:t>— известный советский детский писатель, участник Гражданской и Великой Отечественной войн.</a:t>
            </a:r>
            <a:br>
              <a:rPr lang="ru-RU" sz="2400"/>
            </a:br>
            <a:endParaRPr lang="ru-RU" sz="240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50A98AA-1D74-4894-B611-C14295098E3F}" type="datetime1">
              <a:rPr lang="ru-RU"/>
              <a:pPr>
                <a:defRPr/>
              </a:pPr>
              <a:t>15.02.2022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C57647-C40B-4B6C-9A4C-9A1526525568}" type="slidenum">
              <a:rPr lang="ru-RU"/>
              <a:pPr>
                <a:defRPr/>
              </a:pPr>
              <a:t>2</a:t>
            </a:fld>
            <a:endParaRPr lang="ru-RU"/>
          </a:p>
        </p:txBody>
      </p:sp>
      <p:pic>
        <p:nvPicPr>
          <p:cNvPr id="3078" name="Picture 6" descr="C:\Users\Мама\Desktop\t_302_1253301283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38" y="2000250"/>
            <a:ext cx="2928937" cy="45053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CD1D9001-DE1A-41D9-BDCC-885B5D451DC1}" type="datetime1">
              <a:rPr lang="ru-RU" smtClean="0"/>
              <a:pPr>
                <a:defRPr/>
              </a:pPr>
              <a:t>15.02.2022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3593E1-13E7-4680-86C7-C5385895D550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  <p:sp>
        <p:nvSpPr>
          <p:cNvPr id="34819" name="Прямоугольник 3"/>
          <p:cNvSpPr>
            <a:spLocks noChangeArrowheads="1"/>
          </p:cNvSpPr>
          <p:nvPr/>
        </p:nvSpPr>
        <p:spPr bwMode="auto">
          <a:xfrm>
            <a:off x="285750" y="785813"/>
            <a:ext cx="5286375" cy="590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FF0000"/>
                </a:solidFill>
              </a:rPr>
              <a:t>Экранизации произведений</a:t>
            </a:r>
          </a:p>
          <a:p>
            <a:r>
              <a:rPr lang="ru-RU" b="1"/>
              <a:t>1937 — Дума про казака Голоту</a:t>
            </a:r>
          </a:p>
          <a:p>
            <a:r>
              <a:rPr lang="ru-RU" b="1"/>
              <a:t>1940 — Тимур и его команда</a:t>
            </a:r>
          </a:p>
          <a:p>
            <a:r>
              <a:rPr lang="ru-RU" b="1"/>
              <a:t>1942 — Клятва Тимура</a:t>
            </a:r>
          </a:p>
          <a:p>
            <a:r>
              <a:rPr lang="ru-RU" b="1"/>
              <a:t>1953 — Чук и Гек</a:t>
            </a:r>
          </a:p>
          <a:p>
            <a:r>
              <a:rPr lang="ru-RU" b="1"/>
              <a:t>1954 — Школа мужества</a:t>
            </a:r>
          </a:p>
          <a:p>
            <a:r>
              <a:rPr lang="ru-RU" b="1"/>
              <a:t>1955 — Судьба барабанщика</a:t>
            </a:r>
          </a:p>
          <a:p>
            <a:r>
              <a:rPr lang="ru-RU" b="1"/>
              <a:t>1955 — Дым в лесу</a:t>
            </a:r>
          </a:p>
          <a:p>
            <a:r>
              <a:rPr lang="ru-RU" b="1"/>
              <a:t>1957 — На графских развалинах</a:t>
            </a:r>
          </a:p>
          <a:p>
            <a:r>
              <a:rPr lang="ru-RU" b="1"/>
              <a:t>1959 — Военная тайна</a:t>
            </a:r>
          </a:p>
          <a:p>
            <a:r>
              <a:rPr lang="ru-RU" b="1"/>
              <a:t>1960 — Пусть светит</a:t>
            </a:r>
          </a:p>
          <a:p>
            <a:r>
              <a:rPr lang="ru-RU" b="1"/>
              <a:t>1964 — Голубая чашка</a:t>
            </a:r>
          </a:p>
          <a:p>
            <a:r>
              <a:rPr lang="ru-RU" b="1"/>
              <a:t>1964 — Сказка о Мальчише-Кибальчише</a:t>
            </a:r>
          </a:p>
          <a:p>
            <a:r>
              <a:rPr lang="ru-RU" b="1"/>
              <a:t>1964 — Дальние страны</a:t>
            </a:r>
          </a:p>
          <a:p>
            <a:r>
              <a:rPr lang="ru-RU" b="1"/>
              <a:t>1965 — Горячий камень</a:t>
            </a:r>
          </a:p>
          <a:p>
            <a:r>
              <a:rPr lang="ru-RU" b="1"/>
              <a:t>1971 — Бумбараш</a:t>
            </a:r>
          </a:p>
          <a:p>
            <a:r>
              <a:rPr lang="ru-RU" b="1"/>
              <a:t>1976 — Тимур и его команда</a:t>
            </a:r>
          </a:p>
          <a:p>
            <a:r>
              <a:rPr lang="ru-RU" b="1"/>
              <a:t>1976 — Судьба барабанщика</a:t>
            </a:r>
          </a:p>
          <a:p>
            <a:r>
              <a:rPr lang="ru-RU" b="1"/>
              <a:t>1977 — Р. В. С.</a:t>
            </a:r>
          </a:p>
          <a:p>
            <a:r>
              <a:rPr lang="ru-RU" b="1"/>
              <a:t>1981 — Школа</a:t>
            </a:r>
          </a:p>
          <a:p>
            <a:r>
              <a:rPr lang="ru-RU" b="1"/>
              <a:t>1987 — Лето на память</a:t>
            </a: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928688"/>
            <a:ext cx="3551237" cy="2738437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5" y="3500438"/>
            <a:ext cx="3810000" cy="2857500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CD1D9001-DE1A-41D9-BDCC-885B5D451DC1}" type="datetime1">
              <a:rPr lang="ru-RU" smtClean="0"/>
              <a:pPr>
                <a:defRPr/>
              </a:pPr>
              <a:t>15.02.2022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F2BDD3-1F64-4693-909A-9429409BA2C0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  <p:sp>
        <p:nvSpPr>
          <p:cNvPr id="35843" name="Прямоугольник 3"/>
          <p:cNvSpPr>
            <a:spLocks noChangeArrowheads="1"/>
          </p:cNvSpPr>
          <p:nvPr/>
        </p:nvSpPr>
        <p:spPr bwMode="auto">
          <a:xfrm>
            <a:off x="4214813" y="5643563"/>
            <a:ext cx="4572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/>
              <a:t>Знак Почёта — государственная награда СССР </a:t>
            </a:r>
          </a:p>
        </p:txBody>
      </p:sp>
      <p:pic>
        <p:nvPicPr>
          <p:cNvPr id="35844" name="Picture 2" descr="C:\Users\Мама\Desktop\150px-Znakpocheta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1222375"/>
            <a:ext cx="2000250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Picture 3" descr="C:\Users\Мама\Desktop\150px-Order_of_the_Patriotic_War_(1st_class)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0" y="1260475"/>
            <a:ext cx="3000375" cy="316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6" name="Прямоугольник 6"/>
          <p:cNvSpPr>
            <a:spLocks noChangeArrowheads="1"/>
          </p:cNvSpPr>
          <p:nvPr/>
        </p:nvSpPr>
        <p:spPr bwMode="auto">
          <a:xfrm>
            <a:off x="857250" y="4500563"/>
            <a:ext cx="3643313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/>
              <a:t>О́рден Оте́чественной войны́ — военный орден СССР</a:t>
            </a:r>
          </a:p>
        </p:txBody>
      </p:sp>
      <p:sp>
        <p:nvSpPr>
          <p:cNvPr id="35847" name="Прямоугольник 7"/>
          <p:cNvSpPr>
            <a:spLocks noChangeArrowheads="1"/>
          </p:cNvSpPr>
          <p:nvPr/>
        </p:nvSpPr>
        <p:spPr bwMode="auto">
          <a:xfrm>
            <a:off x="1000125" y="785813"/>
            <a:ext cx="73580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Государственные награды Аркадия Гайдара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CD1D9001-DE1A-41D9-BDCC-885B5D451DC1}" type="datetime1">
              <a:rPr lang="ru-RU" smtClean="0"/>
              <a:pPr>
                <a:defRPr/>
              </a:pPr>
              <a:t>15.02.2022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A1C793-3342-4A04-A365-B999786CA0AA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pic>
        <p:nvPicPr>
          <p:cNvPr id="16386" name="Picture 2" descr="C:\Users\Мама\Desktop\roditel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57700" y="857250"/>
            <a:ext cx="4329113" cy="5643563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sp>
        <p:nvSpPr>
          <p:cNvPr id="17412" name="Прямоугольник 4"/>
          <p:cNvSpPr>
            <a:spLocks noChangeArrowheads="1"/>
          </p:cNvSpPr>
          <p:nvPr/>
        </p:nvSpPr>
        <p:spPr bwMode="auto">
          <a:xfrm>
            <a:off x="428625" y="1285875"/>
            <a:ext cx="3857625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/>
              <a:t>Родился </a:t>
            </a:r>
            <a:r>
              <a:rPr lang="ru-RU" sz="2000" b="1">
                <a:solidFill>
                  <a:srgbClr val="FF0000"/>
                </a:solidFill>
              </a:rPr>
              <a:t>в 1904 году </a:t>
            </a:r>
            <a:r>
              <a:rPr lang="ru-RU" sz="2000" b="1"/>
              <a:t>в городе Льгов, ныне Курской области, в семье учителя Петра Исидоровича Голикова. Его родители участвовали в революционных выступлениях 1905 года и, опасаясь ареста, уехали в провинциальный Арзамас. Детство провёл в Арзамасе. Мать, Наталья Аркадьевна, учительница.  </a:t>
            </a:r>
          </a:p>
          <a:p>
            <a:pPr algn="ctr"/>
            <a:r>
              <a:rPr lang="ru-RU" sz="2000" b="1"/>
              <a:t>Умерла рано.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CD1D9001-DE1A-41D9-BDCC-885B5D451DC1}" type="datetime1">
              <a:rPr lang="ru-RU" smtClean="0"/>
              <a:pPr>
                <a:defRPr/>
              </a:pPr>
              <a:t>15.02.2022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5E9CCC-DDA8-4071-A784-D386A34CBB05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18435" name="Прямоугольник 3"/>
          <p:cNvSpPr>
            <a:spLocks noChangeArrowheads="1"/>
          </p:cNvSpPr>
          <p:nvPr/>
        </p:nvSpPr>
        <p:spPr bwMode="auto">
          <a:xfrm>
            <a:off x="214313" y="1714500"/>
            <a:ext cx="4572000" cy="406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 b="1"/>
              <a:t>В Первую мировую войну отца забрали на фронт. Аркадий, тогда ещё мальчишка, пытался добраться на войну. Попытка не удалась, его задержали и вернули домой.</a:t>
            </a:r>
          </a:p>
          <a:p>
            <a:pPr algn="just"/>
            <a:endParaRPr lang="ru-RU" sz="2000" b="1"/>
          </a:p>
          <a:p>
            <a:pPr algn="just"/>
            <a:r>
              <a:rPr lang="ru-RU" sz="2000" b="1">
                <a:solidFill>
                  <a:srgbClr val="FF0000"/>
                </a:solidFill>
              </a:rPr>
              <a:t>В 14 лет вступил в ряды Красной Армии.</a:t>
            </a:r>
            <a:r>
              <a:rPr lang="ru-RU" sz="2000" b="1"/>
              <a:t> Стал помощником командира отряда красных партизан. </a:t>
            </a:r>
            <a:r>
              <a:rPr lang="ru-RU" sz="2000" b="1">
                <a:solidFill>
                  <a:srgbClr val="FF0000"/>
                </a:solidFill>
              </a:rPr>
              <a:t>В 17 лет стал командовать запасным полком.</a:t>
            </a:r>
          </a:p>
          <a:p>
            <a:endParaRPr lang="ru-RU"/>
          </a:p>
        </p:txBody>
      </p:sp>
      <p:pic>
        <p:nvPicPr>
          <p:cNvPr id="17410" name="Picture 2" descr="C:\Users\Мама\Desktop\image_28095.thumbnai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88" y="857250"/>
            <a:ext cx="3714750" cy="55245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CD1D9001-DE1A-41D9-BDCC-885B5D451DC1}" type="datetime1">
              <a:rPr lang="ru-RU" smtClean="0"/>
              <a:pPr>
                <a:defRPr/>
              </a:pPr>
              <a:t>15.02.2022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DC7B5A-A641-43C5-B46A-C48A46A0E35E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19459" name="Прямоугольник 3"/>
          <p:cNvSpPr>
            <a:spLocks noChangeArrowheads="1"/>
          </p:cNvSpPr>
          <p:nvPr/>
        </p:nvSpPr>
        <p:spPr bwMode="auto">
          <a:xfrm>
            <a:off x="285750" y="1571625"/>
            <a:ext cx="457200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 b="1"/>
              <a:t>Сам автор однозначно и чётко о происхождении псевдонима «Гайдар» не писал.</a:t>
            </a:r>
          </a:p>
          <a:p>
            <a:pPr algn="just"/>
            <a:endParaRPr lang="ru-RU" sz="2000" b="1"/>
          </a:p>
          <a:p>
            <a:pPr algn="just"/>
            <a:r>
              <a:rPr lang="ru-RU" sz="2000" b="1"/>
              <a:t>Однажды он был в ХАКАСИИ. Там плохо говорили по-русски.</a:t>
            </a:r>
          </a:p>
          <a:p>
            <a:pPr algn="just"/>
            <a:r>
              <a:rPr lang="ru-RU" sz="2000" b="1"/>
              <a:t>Иногда, когда забудут фамилию, смеялись и говорили: «Архашка, хайдар? (куда ты?)» А он в ответ откликался как на фамилию, даже нравилось ему больше, просил его называть так.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3" y="1000125"/>
            <a:ext cx="3540125" cy="54451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CD1D9001-DE1A-41D9-BDCC-885B5D451DC1}" type="datetime1">
              <a:rPr lang="ru-RU" smtClean="0"/>
              <a:pPr>
                <a:defRPr/>
              </a:pPr>
              <a:t>15.02.2022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CDD07C-155C-412E-B7A8-F714E8D1DC34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20483" name="Прямоугольник 3"/>
          <p:cNvSpPr>
            <a:spLocks noChangeArrowheads="1"/>
          </p:cNvSpPr>
          <p:nvPr/>
        </p:nvSpPr>
        <p:spPr bwMode="auto">
          <a:xfrm>
            <a:off x="0" y="4572000"/>
            <a:ext cx="5072063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/>
              <a:t>В середине 1920-х годов Аркадий женился на 17-летней комсомолке </a:t>
            </a:r>
          </a:p>
          <a:p>
            <a:pPr algn="ctr"/>
            <a:r>
              <a:rPr lang="ru-RU" sz="2000" b="1"/>
              <a:t>из Перми Лие Лазаревне Соломянской.</a:t>
            </a:r>
          </a:p>
          <a:p>
            <a:pPr algn="ctr"/>
            <a:r>
              <a:rPr lang="ru-RU" sz="2000" b="1"/>
              <a:t> В 1926 году у них родился сын Тимур.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3625" y="1000125"/>
            <a:ext cx="3960813" cy="5143500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20485" name="Picture 3" descr="C:\Users\Мама\Desktop\gaidar_de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928688"/>
            <a:ext cx="4378325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CD1D9001-DE1A-41D9-BDCC-885B5D451DC1}" type="datetime1">
              <a:rPr lang="ru-RU" smtClean="0"/>
              <a:pPr>
                <a:defRPr/>
              </a:pPr>
              <a:t>15.02.2022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3D755B-C3EF-4F6F-8CEB-6BEC9CE88B39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21507" name="Прямоугольник 3"/>
          <p:cNvSpPr>
            <a:spLocks noChangeArrowheads="1"/>
          </p:cNvSpPr>
          <p:nvPr/>
        </p:nvSpPr>
        <p:spPr bwMode="auto">
          <a:xfrm>
            <a:off x="428625" y="1357313"/>
            <a:ext cx="4214813" cy="409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/>
              <a:t>Первое произведение, </a:t>
            </a:r>
            <a:r>
              <a:rPr lang="ru-RU" sz="2000" b="1">
                <a:solidFill>
                  <a:srgbClr val="FF0000"/>
                </a:solidFill>
              </a:rPr>
              <a:t>повесть</a:t>
            </a:r>
            <a:r>
              <a:rPr lang="ru-RU" sz="2000" b="1"/>
              <a:t> </a:t>
            </a:r>
            <a:r>
              <a:rPr lang="ru-RU" sz="2000" b="1">
                <a:solidFill>
                  <a:srgbClr val="FF0000"/>
                </a:solidFill>
              </a:rPr>
              <a:t>«В дни поражений и побед», </a:t>
            </a:r>
            <a:r>
              <a:rPr lang="ru-RU" sz="2000" b="1"/>
              <a:t>написанная в 1925, было опубликовано в знаменитом в то время ленинградском альманахе «Ковш». </a:t>
            </a:r>
          </a:p>
          <a:p>
            <a:pPr algn="ctr"/>
            <a:r>
              <a:rPr lang="ru-RU" sz="2000" b="1"/>
              <a:t>Писатель подписывался псевдонимом ГАЙДАР , стал классиком детской литературы, прославившись произведениями об искренней дружбе и боевом товариществе.</a:t>
            </a:r>
          </a:p>
        </p:txBody>
      </p:sp>
      <p:pic>
        <p:nvPicPr>
          <p:cNvPr id="20482" name="Picture 2" descr="C:\Users\Мама\Desktop\412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5" y="928688"/>
            <a:ext cx="3462338" cy="561498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CD1D9001-DE1A-41D9-BDCC-885B5D451DC1}" type="datetime1">
              <a:rPr lang="ru-RU" smtClean="0"/>
              <a:pPr>
                <a:defRPr/>
              </a:pPr>
              <a:t>15.02.2022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3F61B4-06E1-4CC7-A46B-578D8EAFF43C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22531" name="Прямоугольник 3"/>
          <p:cNvSpPr>
            <a:spLocks noChangeArrowheads="1"/>
          </p:cNvSpPr>
          <p:nvPr/>
        </p:nvSpPr>
        <p:spPr bwMode="auto">
          <a:xfrm>
            <a:off x="285750" y="785813"/>
            <a:ext cx="8572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Наиболее известные произведения Аркадия Гайдара</a:t>
            </a:r>
          </a:p>
        </p:txBody>
      </p:sp>
      <p:sp>
        <p:nvSpPr>
          <p:cNvPr id="22532" name="Прямоугольник 4"/>
          <p:cNvSpPr>
            <a:spLocks noChangeArrowheads="1"/>
          </p:cNvSpPr>
          <p:nvPr/>
        </p:nvSpPr>
        <p:spPr bwMode="auto">
          <a:xfrm>
            <a:off x="1428750" y="6215063"/>
            <a:ext cx="1809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«P.B.C.» (1925)</a:t>
            </a:r>
          </a:p>
        </p:txBody>
      </p:sp>
      <p:sp>
        <p:nvSpPr>
          <p:cNvPr id="22533" name="Прямоугольник 5"/>
          <p:cNvSpPr>
            <a:spLocks noChangeArrowheads="1"/>
          </p:cNvSpPr>
          <p:nvPr/>
        </p:nvSpPr>
        <p:spPr bwMode="auto">
          <a:xfrm>
            <a:off x="5643563" y="6143625"/>
            <a:ext cx="19256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«Школа» (1930)</a:t>
            </a:r>
          </a:p>
        </p:txBody>
      </p:sp>
      <p:pic>
        <p:nvPicPr>
          <p:cNvPr id="21506" name="Picture 2" descr="C:\Users\Мама\Desktop\011737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1296988"/>
            <a:ext cx="3348038" cy="4775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813" y="1357313"/>
            <a:ext cx="3095625" cy="47625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CD1D9001-DE1A-41D9-BDCC-885B5D451DC1}" type="datetime1">
              <a:rPr lang="ru-RU" smtClean="0"/>
              <a:pPr>
                <a:defRPr/>
              </a:pPr>
              <a:t>15.02.2022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5D46B1-F4E6-4C96-AB54-E32E82C23EFD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23555" name="Прямоугольник 3"/>
          <p:cNvSpPr>
            <a:spLocks noChangeArrowheads="1"/>
          </p:cNvSpPr>
          <p:nvPr/>
        </p:nvSpPr>
        <p:spPr bwMode="auto">
          <a:xfrm>
            <a:off x="857250" y="5857875"/>
            <a:ext cx="28670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«Военная тайна» (1935)</a:t>
            </a:r>
          </a:p>
        </p:txBody>
      </p:sp>
      <p:pic>
        <p:nvPicPr>
          <p:cNvPr id="22530" name="Picture 2" descr="C:\Users\Мама\Desktop\bd1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1000125"/>
            <a:ext cx="3214688" cy="4670425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sp>
        <p:nvSpPr>
          <p:cNvPr id="23557" name="Прямоугольник 6"/>
          <p:cNvSpPr>
            <a:spLocks noChangeArrowheads="1"/>
          </p:cNvSpPr>
          <p:nvPr/>
        </p:nvSpPr>
        <p:spPr bwMode="auto">
          <a:xfrm>
            <a:off x="4500563" y="6143625"/>
            <a:ext cx="40306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 </a:t>
            </a:r>
            <a:r>
              <a:rPr lang="ru-RU" b="1"/>
              <a:t>рассказ «Горячий камень» (1941)</a:t>
            </a:r>
          </a:p>
        </p:txBody>
      </p:sp>
      <p:pic>
        <p:nvPicPr>
          <p:cNvPr id="22531" name="Picture 3" descr="C:\Users\Мама\Desktop\gaydar-gorka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0" y="928688"/>
            <a:ext cx="3405188" cy="5141912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Литература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Литература 2</Template>
  <TotalTime>136</TotalTime>
  <Words>706</Words>
  <Application>Microsoft Office PowerPoint</Application>
  <PresentationFormat>Экран (4:3)</PresentationFormat>
  <Paragraphs>102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4" baseType="lpstr">
      <vt:lpstr>Arial</vt:lpstr>
      <vt:lpstr>Calibri</vt:lpstr>
      <vt:lpstr>Литература 2</vt:lpstr>
      <vt:lpstr>АРКАДИЙ   ПЕТРОВИЧ   ГАЙДАР</vt:lpstr>
      <vt:lpstr>Арка́дий Петро́вич Гайда́р (настоящая фамилия — Го́ликов) — известный советский детский писатель, участник Гражданской и Великой Отечественной войн.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АРКАДИЙ   ПЕТРОВИЧ  ГАЙДАР</dc:title>
  <dc:creator>Мама</dc:creator>
  <dc:description>http://aida.ucoz.ru</dc:description>
  <cp:lastModifiedBy>Вадим Краснокутский</cp:lastModifiedBy>
  <cp:revision>17</cp:revision>
  <dcterms:created xsi:type="dcterms:W3CDTF">2011-03-08T08:36:52Z</dcterms:created>
  <dcterms:modified xsi:type="dcterms:W3CDTF">2022-02-15T14:58:38Z</dcterms:modified>
  <cp:category>шаблоны к Powerpoint</cp:category>
</cp:coreProperties>
</file>