
<file path=[Content_Types].xml><?xml version="1.0" encoding="utf-8"?>
<Types xmlns="http://schemas.openxmlformats.org/package/2006/content-types">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Layout+xml" PartName="/ppt/slideLayouts/slideLayout7.xml"/>
  <Override ContentType="application/vnd.openxmlformats-officedocument.presentationml.slideLayout+xml" PartName="/ppt/slideLayouts/slideLayout8.xml"/>
  <Default ContentType="image/png" Extension="png"/>
  <Override ContentType="application/vnd.openxmlformats-officedocument.presentationml.slideMaster+xml" PartName="/ppt/slideMasters/slideMaster1.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presProps+xml" PartName="/ppt/presProps.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15.xml"/>
  <Override ContentType="application/vnd.openxmlformats-officedocument.theme+xml" PartName="/ppt/theme/theme1.xml"/>
  <Override ContentType="application/vnd.openxmlformats-officedocument.presentationml.slideLayout+xml" PartName="/ppt/slideLayouts/slideLayout2.xml"/>
  <Override ContentType="application/vnd.openxmlformats-officedocument.presentationml.slideLayout+xml" PartName="/ppt/slideLayouts/slideLayout3.xml"/>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0.xml"/>
  <Default ContentType="image/gif" Extension="gif"/>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82" r:id="rId4"/>
    <p:sldId id="270" r:id="rId5"/>
    <p:sldId id="257" r:id="rId6"/>
    <p:sldId id="268" r:id="rId7"/>
    <p:sldId id="276" r:id="rId8"/>
    <p:sldId id="285" r:id="rId9"/>
    <p:sldId id="286" r:id="rId10"/>
    <p:sldId id="287" r:id="rId11"/>
    <p:sldId id="288" r:id="rId12"/>
    <p:sldId id="284" r:id="rId13"/>
    <p:sldId id="261" r:id="rId14"/>
    <p:sldId id="289" r:id="rId15"/>
    <p:sldId id="271" r:id="rId1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12" autoAdjust="0"/>
    <p:restoredTop sz="90143" autoAdjust="0"/>
  </p:normalViewPr>
  <p:slideViewPr>
    <p:cSldViewPr>
      <p:cViewPr varScale="1">
        <p:scale>
          <a:sx n="65" d="100"/>
          <a:sy n="65" d="100"/>
        </p:scale>
        <p:origin x="-1584"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673CE2E3-5B06-4A5A-BC80-4D4EFFF3AA19}" type="datetimeFigureOut">
              <a:rPr lang="ru-RU"/>
              <a:pPr>
                <a:defRPr/>
              </a:pPr>
              <a:t>15.02.2022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B8FEFD8-4F14-4769-99A6-C405EFACFCF7}"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B6A765B-BDE0-46C5-A3A3-A69876EFFB96}" type="datetimeFigureOut">
              <a:rPr lang="ru-RU"/>
              <a:pPr>
                <a:defRPr/>
              </a:pPr>
              <a:t>15.02.2022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180F760-F9CE-41A3-98CB-102708039CAB}"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18427BF-7FE1-4233-AD11-19E61FB9711F}" type="datetimeFigureOut">
              <a:rPr lang="ru-RU"/>
              <a:pPr>
                <a:defRPr/>
              </a:pPr>
              <a:t>15.02.2022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88CBC21-8333-4793-8FC3-6E6FB1454990}"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259056E-2D1B-4470-A183-75DE67A71DB2}" type="datetimeFigureOut">
              <a:rPr lang="ru-RU"/>
              <a:pPr>
                <a:defRPr/>
              </a:pPr>
              <a:t>15.02.2022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51B65BB-E5F1-449E-8936-E36EF14A456A}"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7A87F270-D6F7-4258-B94B-CF23D0AB1BFF}" type="datetimeFigureOut">
              <a:rPr lang="ru-RU"/>
              <a:pPr>
                <a:defRPr/>
              </a:pPr>
              <a:t>15.02.2022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BA0997A-4EE9-4305-A9E2-86873E7F21B4}"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AD14FA6A-BEEA-4F22-8645-4F329B782D02}" type="datetimeFigureOut">
              <a:rPr lang="ru-RU"/>
              <a:pPr>
                <a:defRPr/>
              </a:pPr>
              <a:t>15.02.2022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E7923F05-826F-4F56-BD59-9C493B29A99B}"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0561C2F2-08A4-43AD-AF4B-F75A3FA948D1}" type="datetimeFigureOut">
              <a:rPr lang="ru-RU"/>
              <a:pPr>
                <a:defRPr/>
              </a:pPr>
              <a:t>15.02.2022</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05605A7A-717A-4408-919B-E7F8427552CB}"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4CE0D8E3-9B20-4911-854F-247E6F43A1D5}" type="datetimeFigureOut">
              <a:rPr lang="ru-RU"/>
              <a:pPr>
                <a:defRPr/>
              </a:pPr>
              <a:t>15.02.2022</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9AE6CBA7-2ADE-45DC-BAFC-DF636F53E18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275591BB-772F-4AA5-994B-8091B10563F1}" type="datetimeFigureOut">
              <a:rPr lang="ru-RU"/>
              <a:pPr>
                <a:defRPr/>
              </a:pPr>
              <a:t>15.02.2022</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0017E8E8-709D-4404-A77B-DC7248C6ED33}"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EC480859-62A1-4022-807D-1BFEC68C3C8D}" type="datetimeFigureOut">
              <a:rPr lang="ru-RU"/>
              <a:pPr>
                <a:defRPr/>
              </a:pPr>
              <a:t>15.02.2022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47C214E-0470-4D23-8253-54C714F77C52}"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3BE1E77-315F-43A4-85F0-C48B1ED2C4AF}" type="datetimeFigureOut">
              <a:rPr lang="ru-RU"/>
              <a:pPr>
                <a:defRPr/>
              </a:pPr>
              <a:t>15.02.2022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4E70F99-29C2-46DC-8612-76F7EFAA100A}"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832B14A4-C52F-4C60-9948-2B984438A25F}" type="datetimeFigureOut">
              <a:rPr lang="ru-RU"/>
              <a:pPr>
                <a:defRPr/>
              </a:pPr>
              <a:t>15.02.2022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AF7D0E02-7AFD-42F7-A79D-F766D7EBC13F}"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arget="../media/image8.gif" Type="http://schemas.openxmlformats.org/officeDocument/2006/relationships/image"/><Relationship Id="rId7" Target="../media/image13.jpeg" Type="http://schemas.openxmlformats.org/officeDocument/2006/relationships/image"/><Relationship Id="rId2" Target="../media/image3.jpeg" Type="http://schemas.openxmlformats.org/officeDocument/2006/relationships/image"/><Relationship Id="rId1" Target="../slideLayouts/slideLayout1.xml" Type="http://schemas.openxmlformats.org/officeDocument/2006/relationships/slideLayout"/><Relationship Id="rId6" Target="../media/image12.jpeg" Type="http://schemas.openxmlformats.org/officeDocument/2006/relationships/image"/><Relationship Id="rId5" Target="../media/image11.jpeg" Type="http://schemas.openxmlformats.org/officeDocument/2006/relationships/image"/><Relationship Id="rId4" Target="../media/image10.jpeg" Type="http://schemas.openxmlformats.org/officeDocument/2006/relationships/image"/></Relationships>
</file>

<file path=ppt/slides/_rels/slide13.xml.rels><?xml version="1.0" encoding="UTF-8" standalone="yes" ?><Relationships xmlns="http://schemas.openxmlformats.org/package/2006/relationships"><Relationship Id="rId3" Target="../media/image14.jpeg" Type="http://schemas.openxmlformats.org/officeDocument/2006/relationships/image"/><Relationship Id="rId2" Target="../media/image3.jpeg" Type="http://schemas.openxmlformats.org/officeDocument/2006/relationships/image"/><Relationship Id="rId1" Target="../slideLayouts/slideLayout1.xml" Type="http://schemas.openxmlformats.org/officeDocument/2006/relationships/slideLayout"/><Relationship Id="rId5" Target="../media/image16.jpeg" Type="http://schemas.openxmlformats.org/officeDocument/2006/relationships/image"/><Relationship Id="rId4" Target="../media/image15.jpeg" Type="http://schemas.openxmlformats.org/officeDocument/2006/relationships/image"/></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gif"/></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9.gif"/></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8" descr="фон жёлтый (свиток) - Ирина Алексеевна Машинистова"/>
          <p:cNvPicPr>
            <a:picLocks noChangeAspect="1" noChangeArrowheads="1"/>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0" y="0"/>
            <a:ext cx="8531225" cy="6858000"/>
          </a:xfrm>
          <a:prstGeom prst="rect">
            <a:avLst/>
          </a:prstGeom>
          <a:noFill/>
          <a:ln w="9525">
            <a:noFill/>
            <a:miter lim="800000"/>
            <a:headEnd/>
            <a:tailEnd/>
          </a:ln>
        </p:spPr>
      </p:pic>
      <p:pic>
        <p:nvPicPr>
          <p:cNvPr id="13314" name="Picture 2" descr="E:\Мамина работа\Картинки\Пираты\f57cc763a410.png"/>
          <p:cNvPicPr>
            <a:picLocks noChangeAspect="1" noChangeArrowheads="1"/>
          </p:cNvPicPr>
          <p:nvPr/>
        </p:nvPicPr>
        <p:blipFill>
          <a:blip r:embed="rId3" cstate="print"/>
          <a:srcRect/>
          <a:stretch>
            <a:fillRect/>
          </a:stretch>
        </p:blipFill>
        <p:spPr bwMode="auto">
          <a:xfrm>
            <a:off x="-74613" y="0"/>
            <a:ext cx="9218613" cy="6858000"/>
          </a:xfrm>
          <a:prstGeom prst="rect">
            <a:avLst/>
          </a:prstGeom>
          <a:noFill/>
          <a:ln w="9525">
            <a:noFill/>
            <a:miter lim="800000"/>
            <a:headEnd/>
            <a:tailEnd/>
          </a:ln>
        </p:spPr>
      </p:pic>
      <p:sp>
        <p:nvSpPr>
          <p:cNvPr id="7" name="Прямоугольник 6"/>
          <p:cNvSpPr/>
          <p:nvPr/>
        </p:nvSpPr>
        <p:spPr>
          <a:xfrm>
            <a:off x="4479925" y="2967038"/>
            <a:ext cx="184150" cy="923925"/>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endPar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p:txBody>
      </p:sp>
      <p:sp>
        <p:nvSpPr>
          <p:cNvPr id="8" name="TextBox 7"/>
          <p:cNvSpPr txBox="1"/>
          <p:nvPr/>
        </p:nvSpPr>
        <p:spPr>
          <a:xfrm>
            <a:off x="285750" y="1062038"/>
            <a:ext cx="3929063" cy="2677656"/>
          </a:xfrm>
          <a:prstGeom prst="rect">
            <a:avLst/>
          </a:prstGeom>
          <a:noFill/>
        </p:spPr>
        <p:txBody>
          <a:bodyPr>
            <a:spAutoFit/>
          </a:bodyPr>
          <a:lstStyle/>
          <a:p>
            <a:pPr algn="ctr"/>
            <a:r>
              <a:rPr lang="ru-RU" sz="4400" b="1" dirty="0" err="1">
                <a:solidFill>
                  <a:srgbClr val="31859C"/>
                </a:solidFill>
                <a:effectLst>
                  <a:outerShdw blurRad="38100" dist="38100" dir="2700000" algn="tl">
                    <a:srgbClr val="C0C0C0"/>
                  </a:outerShdw>
                </a:effectLst>
                <a:latin typeface="Calibri" pitchFamily="34" charset="0"/>
              </a:rPr>
              <a:t>Геокэшинг</a:t>
            </a:r>
            <a:r>
              <a:rPr lang="ru-RU" sz="4400" b="1" dirty="0">
                <a:solidFill>
                  <a:srgbClr val="31859C"/>
                </a:solidFill>
                <a:effectLst>
                  <a:outerShdw blurRad="38100" dist="38100" dir="2700000" algn="tl">
                    <a:srgbClr val="C0C0C0"/>
                  </a:outerShdw>
                </a:effectLst>
                <a:latin typeface="Calibri" pitchFamily="34" charset="0"/>
              </a:rPr>
              <a:t> </a:t>
            </a:r>
            <a:br>
              <a:rPr lang="ru-RU" sz="4400" b="1" dirty="0">
                <a:solidFill>
                  <a:srgbClr val="31859C"/>
                </a:solidFill>
                <a:effectLst>
                  <a:outerShdw blurRad="38100" dist="38100" dir="2700000" algn="tl">
                    <a:srgbClr val="C0C0C0"/>
                  </a:outerShdw>
                </a:effectLst>
                <a:latin typeface="Calibri" pitchFamily="34" charset="0"/>
              </a:rPr>
            </a:br>
            <a:r>
              <a:rPr lang="ru-RU" sz="4400" b="1" dirty="0">
                <a:solidFill>
                  <a:srgbClr val="31859C"/>
                </a:solidFill>
                <a:effectLst>
                  <a:outerShdw blurRad="38100" dist="38100" dir="2700000" algn="tl">
                    <a:srgbClr val="C0C0C0"/>
                  </a:outerShdw>
                </a:effectLst>
                <a:latin typeface="Calibri" pitchFamily="34" charset="0"/>
              </a:rPr>
              <a:t>- это весело!</a:t>
            </a:r>
            <a:endParaRPr lang="ru-RU" sz="2000" b="1" dirty="0">
              <a:solidFill>
                <a:srgbClr val="31859C"/>
              </a:solidFill>
              <a:effectLst>
                <a:outerShdw blurRad="38100" dist="38100" dir="2700000" algn="tl">
                  <a:srgbClr val="C0C0C0"/>
                </a:outerShdw>
              </a:effectLst>
              <a:latin typeface="Calibri" pitchFamily="34" charset="0"/>
            </a:endParaRPr>
          </a:p>
          <a:p>
            <a:pPr algn="ctr"/>
            <a:endParaRPr lang="ru-RU" sz="2000" b="1" dirty="0">
              <a:solidFill>
                <a:srgbClr val="17375E"/>
              </a:solidFill>
              <a:effectLst>
                <a:outerShdw blurRad="38100" dist="38100" dir="2700000" algn="tl">
                  <a:srgbClr val="C0C0C0"/>
                </a:outerShdw>
              </a:effectLst>
            </a:endParaRPr>
          </a:p>
          <a:p>
            <a:pPr algn="ctr"/>
            <a:endParaRPr lang="ru-RU" sz="2000" b="1" dirty="0">
              <a:solidFill>
                <a:srgbClr val="17375E"/>
              </a:solidFill>
              <a:effectLst>
                <a:outerShdw blurRad="38100" dist="38100" dir="2700000" algn="tl">
                  <a:srgbClr val="C0C0C0"/>
                </a:outerShdw>
              </a:effectLst>
            </a:endParaRPr>
          </a:p>
          <a:p>
            <a:pPr algn="ctr"/>
            <a:endParaRPr lang="ru-RU" sz="2000" b="1" dirty="0" smtClean="0">
              <a:solidFill>
                <a:srgbClr val="17375E"/>
              </a:solidFill>
              <a:effectLst>
                <a:outerShdw blurRad="38100" dist="38100" dir="2700000" algn="tl">
                  <a:srgbClr val="C0C0C0"/>
                </a:outerShdw>
              </a:effectLst>
              <a:latin typeface="Calibri" pitchFamily="34" charset="0"/>
            </a:endParaRPr>
          </a:p>
          <a:p>
            <a:pPr algn="ctr"/>
            <a:endParaRPr lang="ru-RU" sz="2000" b="1" dirty="0">
              <a:solidFill>
                <a:srgbClr val="17375E"/>
              </a:solidFill>
              <a:effectLst>
                <a:outerShdw blurRad="38100" dist="38100" dir="2700000" algn="tl">
                  <a:srgbClr val="C0C0C0"/>
                </a:outerShdw>
              </a:effectLst>
              <a:latin typeface="Calibri" pitchFamily="34" charset="0"/>
            </a:endParaRPr>
          </a:p>
        </p:txBody>
      </p:sp>
    </p:spTree>
  </p:cSld>
  <p:clrMapOvr>
    <a:masterClrMapping/>
  </p:clrMapOvr>
  <p:transition>
    <p:sndAc>
      <p:end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8" descr="фон жёлтый (свиток) - Ирина Алексеевна Машинистова"/>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Прямоугольник 8"/>
          <p:cNvSpPr/>
          <p:nvPr/>
        </p:nvSpPr>
        <p:spPr>
          <a:xfrm>
            <a:off x="1321593" y="260648"/>
            <a:ext cx="6500813" cy="6894195"/>
          </a:xfrm>
          <a:prstGeom prst="rect">
            <a:avLst/>
          </a:prstGeom>
        </p:spPr>
        <p:txBody>
          <a:bodyPr>
            <a:spAutoFit/>
          </a:bodyPr>
          <a:lstStyle/>
          <a:p>
            <a:pPr>
              <a:lnSpc>
                <a:spcPct val="150000"/>
              </a:lnSpc>
              <a:spcAft>
                <a:spcPts val="0"/>
              </a:spcAft>
            </a:pPr>
            <a:r>
              <a:rPr lang="ru-RU" dirty="0">
                <a:solidFill>
                  <a:srgbClr val="000000"/>
                </a:solidFill>
                <a:latin typeface="Times New Roman" panose="02020603050405020304" pitchFamily="18" charset="0"/>
                <a:ea typeface="Times New Roman" panose="02020603050405020304" pitchFamily="18" charset="0"/>
              </a:rPr>
              <a:t> </a:t>
            </a:r>
            <a:r>
              <a:rPr lang="ru-RU" sz="1400" dirty="0">
                <a:solidFill>
                  <a:srgbClr val="000000"/>
                </a:solidFill>
                <a:latin typeface="Times New Roman" panose="02020603050405020304" pitchFamily="18" charset="0"/>
                <a:ea typeface="Times New Roman" panose="02020603050405020304" pitchFamily="18" charset="0"/>
              </a:rPr>
              <a:t>Через нос проходит в грудь,</a:t>
            </a:r>
            <a:br>
              <a:rPr lang="ru-RU" sz="1400" dirty="0">
                <a:solidFill>
                  <a:srgbClr val="000000"/>
                </a:solidFill>
                <a:latin typeface="Times New Roman" panose="02020603050405020304" pitchFamily="18" charset="0"/>
                <a:ea typeface="Times New Roman" panose="02020603050405020304" pitchFamily="18" charset="0"/>
              </a:rPr>
            </a:br>
            <a:r>
              <a:rPr lang="ru-RU" sz="1400" dirty="0">
                <a:solidFill>
                  <a:srgbClr val="000000"/>
                </a:solidFill>
                <a:latin typeface="Times New Roman" panose="02020603050405020304" pitchFamily="18" charset="0"/>
                <a:ea typeface="Times New Roman" panose="02020603050405020304" pitchFamily="18" charset="0"/>
              </a:rPr>
              <a:t>И обратный держит путь.</a:t>
            </a:r>
            <a:br>
              <a:rPr lang="ru-RU" sz="1400" dirty="0">
                <a:solidFill>
                  <a:srgbClr val="000000"/>
                </a:solidFill>
                <a:latin typeface="Times New Roman" panose="02020603050405020304" pitchFamily="18" charset="0"/>
                <a:ea typeface="Times New Roman" panose="02020603050405020304" pitchFamily="18" charset="0"/>
              </a:rPr>
            </a:br>
            <a:r>
              <a:rPr lang="ru-RU" sz="1400" dirty="0">
                <a:solidFill>
                  <a:srgbClr val="000000"/>
                </a:solidFill>
                <a:latin typeface="Times New Roman" panose="02020603050405020304" pitchFamily="18" charset="0"/>
                <a:ea typeface="Times New Roman" panose="02020603050405020304" pitchFamily="18" charset="0"/>
              </a:rPr>
              <a:t>Он невидимый и всё же</a:t>
            </a:r>
            <a:br>
              <a:rPr lang="ru-RU" sz="1400" dirty="0">
                <a:solidFill>
                  <a:srgbClr val="000000"/>
                </a:solidFill>
                <a:latin typeface="Times New Roman" panose="02020603050405020304" pitchFamily="18" charset="0"/>
                <a:ea typeface="Times New Roman" panose="02020603050405020304" pitchFamily="18" charset="0"/>
              </a:rPr>
            </a:br>
            <a:r>
              <a:rPr lang="ru-RU" sz="1400" dirty="0">
                <a:solidFill>
                  <a:srgbClr val="000000"/>
                </a:solidFill>
                <a:latin typeface="Times New Roman" panose="02020603050405020304" pitchFamily="18" charset="0"/>
                <a:ea typeface="Times New Roman" panose="02020603050405020304" pitchFamily="18" charset="0"/>
              </a:rPr>
              <a:t>Без него мы жить не можем. (Воздух)</a:t>
            </a:r>
            <a:endParaRPr lang="ru-RU" sz="1200" dirty="0">
              <a:latin typeface="Times New Roman" panose="02020603050405020304" pitchFamily="18" charset="0"/>
              <a:ea typeface="Times New Roman" panose="02020603050405020304" pitchFamily="18" charset="0"/>
            </a:endParaRPr>
          </a:p>
          <a:p>
            <a:pPr>
              <a:lnSpc>
                <a:spcPct val="150000"/>
              </a:lnSpc>
              <a:spcAft>
                <a:spcPts val="0"/>
              </a:spcAft>
            </a:pPr>
            <a:r>
              <a:rPr lang="ru-RU" sz="1400" dirty="0">
                <a:solidFill>
                  <a:srgbClr val="000000"/>
                </a:solidFill>
                <a:latin typeface="Times New Roman" panose="02020603050405020304" pitchFamily="18" charset="0"/>
                <a:ea typeface="Times New Roman" panose="02020603050405020304" pitchFamily="18" charset="0"/>
              </a:rPr>
              <a:t>Без крыльев летят,</a:t>
            </a:r>
            <a:br>
              <a:rPr lang="ru-RU" sz="1400" dirty="0">
                <a:solidFill>
                  <a:srgbClr val="000000"/>
                </a:solidFill>
                <a:latin typeface="Times New Roman" panose="02020603050405020304" pitchFamily="18" charset="0"/>
                <a:ea typeface="Times New Roman" panose="02020603050405020304" pitchFamily="18" charset="0"/>
              </a:rPr>
            </a:br>
            <a:r>
              <a:rPr lang="ru-RU" sz="1400" dirty="0">
                <a:solidFill>
                  <a:srgbClr val="000000"/>
                </a:solidFill>
                <a:latin typeface="Times New Roman" panose="02020603050405020304" pitchFamily="18" charset="0"/>
                <a:ea typeface="Times New Roman" panose="02020603050405020304" pitchFamily="18" charset="0"/>
              </a:rPr>
              <a:t>Без ног бегут,</a:t>
            </a:r>
            <a:br>
              <a:rPr lang="ru-RU" sz="1400" dirty="0">
                <a:solidFill>
                  <a:srgbClr val="000000"/>
                </a:solidFill>
                <a:latin typeface="Times New Roman" panose="02020603050405020304" pitchFamily="18" charset="0"/>
                <a:ea typeface="Times New Roman" panose="02020603050405020304" pitchFamily="18" charset="0"/>
              </a:rPr>
            </a:br>
            <a:r>
              <a:rPr lang="ru-RU" sz="1400" dirty="0">
                <a:solidFill>
                  <a:srgbClr val="000000"/>
                </a:solidFill>
                <a:latin typeface="Times New Roman" panose="02020603050405020304" pitchFamily="18" charset="0"/>
                <a:ea typeface="Times New Roman" panose="02020603050405020304" pitchFamily="18" charset="0"/>
              </a:rPr>
              <a:t>Без паруса плывут. (Облака)</a:t>
            </a:r>
            <a:endParaRPr lang="ru-RU" sz="1200" dirty="0">
              <a:latin typeface="Times New Roman" panose="02020603050405020304" pitchFamily="18" charset="0"/>
              <a:ea typeface="Times New Roman" panose="02020603050405020304" pitchFamily="18" charset="0"/>
            </a:endParaRPr>
          </a:p>
          <a:p>
            <a:pPr>
              <a:lnSpc>
                <a:spcPct val="150000"/>
              </a:lnSpc>
              <a:spcAft>
                <a:spcPts val="0"/>
              </a:spcAft>
            </a:pPr>
            <a:r>
              <a:rPr lang="ru-RU" sz="1400" dirty="0">
                <a:solidFill>
                  <a:srgbClr val="000000"/>
                </a:solidFill>
                <a:latin typeface="Times New Roman" panose="02020603050405020304" pitchFamily="18" charset="0"/>
                <a:ea typeface="Times New Roman" panose="02020603050405020304" pitchFamily="18" charset="0"/>
              </a:rPr>
              <a:t>Высоченный великан</a:t>
            </a:r>
            <a:br>
              <a:rPr lang="ru-RU" sz="1400" dirty="0">
                <a:solidFill>
                  <a:srgbClr val="000000"/>
                </a:solidFill>
                <a:latin typeface="Times New Roman" panose="02020603050405020304" pitchFamily="18" charset="0"/>
                <a:ea typeface="Times New Roman" panose="02020603050405020304" pitchFamily="18" charset="0"/>
              </a:rPr>
            </a:br>
            <a:r>
              <a:rPr lang="ru-RU" sz="1400" dirty="0">
                <a:solidFill>
                  <a:srgbClr val="000000"/>
                </a:solidFill>
                <a:latin typeface="Times New Roman" panose="02020603050405020304" pitchFamily="18" charset="0"/>
                <a:ea typeface="Times New Roman" panose="02020603050405020304" pitchFamily="18" charset="0"/>
              </a:rPr>
              <a:t>Будто угодил в капкан,</a:t>
            </a:r>
            <a:br>
              <a:rPr lang="ru-RU" sz="1400" dirty="0">
                <a:solidFill>
                  <a:srgbClr val="000000"/>
                </a:solidFill>
                <a:latin typeface="Times New Roman" panose="02020603050405020304" pitchFamily="18" charset="0"/>
                <a:ea typeface="Times New Roman" panose="02020603050405020304" pitchFamily="18" charset="0"/>
              </a:rPr>
            </a:br>
            <a:r>
              <a:rPr lang="ru-RU" sz="1400" dirty="0">
                <a:solidFill>
                  <a:srgbClr val="000000"/>
                </a:solidFill>
                <a:latin typeface="Times New Roman" panose="02020603050405020304" pitchFamily="18" charset="0"/>
                <a:ea typeface="Times New Roman" panose="02020603050405020304" pitchFamily="18" charset="0"/>
              </a:rPr>
              <a:t>Никуда он не идет,</a:t>
            </a:r>
            <a:br>
              <a:rPr lang="ru-RU" sz="1400" dirty="0">
                <a:solidFill>
                  <a:srgbClr val="000000"/>
                </a:solidFill>
                <a:latin typeface="Times New Roman" panose="02020603050405020304" pitchFamily="18" charset="0"/>
                <a:ea typeface="Times New Roman" panose="02020603050405020304" pitchFamily="18" charset="0"/>
              </a:rPr>
            </a:br>
            <a:r>
              <a:rPr lang="ru-RU" sz="1400" dirty="0">
                <a:solidFill>
                  <a:srgbClr val="000000"/>
                </a:solidFill>
                <a:latin typeface="Times New Roman" panose="02020603050405020304" pitchFamily="18" charset="0"/>
                <a:ea typeface="Times New Roman" panose="02020603050405020304" pitchFamily="18" charset="0"/>
              </a:rPr>
              <a:t>На одной ноге растет.</a:t>
            </a:r>
            <a:br>
              <a:rPr lang="ru-RU" sz="1400" dirty="0">
                <a:solidFill>
                  <a:srgbClr val="000000"/>
                </a:solidFill>
                <a:latin typeface="Times New Roman" panose="02020603050405020304" pitchFamily="18" charset="0"/>
                <a:ea typeface="Times New Roman" panose="02020603050405020304" pitchFamily="18" charset="0"/>
              </a:rPr>
            </a:br>
            <a:r>
              <a:rPr lang="ru-RU" sz="1400" dirty="0">
                <a:solidFill>
                  <a:srgbClr val="000000"/>
                </a:solidFill>
                <a:latin typeface="Times New Roman" panose="02020603050405020304" pitchFamily="18" charset="0"/>
                <a:ea typeface="Times New Roman" panose="02020603050405020304" pitchFamily="18" charset="0"/>
              </a:rPr>
              <a:t>Как огромными руками,</a:t>
            </a:r>
            <a:br>
              <a:rPr lang="ru-RU" sz="1400" dirty="0">
                <a:solidFill>
                  <a:srgbClr val="000000"/>
                </a:solidFill>
                <a:latin typeface="Times New Roman" panose="02020603050405020304" pitchFamily="18" charset="0"/>
                <a:ea typeface="Times New Roman" panose="02020603050405020304" pitchFamily="18" charset="0"/>
              </a:rPr>
            </a:br>
            <a:r>
              <a:rPr lang="ru-RU" sz="1400" dirty="0">
                <a:solidFill>
                  <a:srgbClr val="000000"/>
                </a:solidFill>
                <a:latin typeface="Times New Roman" panose="02020603050405020304" pitchFamily="18" charset="0"/>
                <a:ea typeface="Times New Roman" panose="02020603050405020304" pitchFamily="18" charset="0"/>
              </a:rPr>
              <a:t>По ветру шуршит ветвями. (Дерево)</a:t>
            </a:r>
            <a:endParaRPr lang="ru-RU" sz="1200" dirty="0">
              <a:latin typeface="Times New Roman" panose="02020603050405020304" pitchFamily="18" charset="0"/>
              <a:ea typeface="Times New Roman" panose="02020603050405020304" pitchFamily="18" charset="0"/>
            </a:endParaRPr>
          </a:p>
          <a:p>
            <a:pPr>
              <a:lnSpc>
                <a:spcPct val="150000"/>
              </a:lnSpc>
              <a:spcAft>
                <a:spcPts val="0"/>
              </a:spcAft>
            </a:pPr>
            <a:r>
              <a:rPr lang="ru-RU" sz="1400" dirty="0">
                <a:solidFill>
                  <a:srgbClr val="000000"/>
                </a:solidFill>
                <a:latin typeface="Times New Roman" panose="02020603050405020304" pitchFamily="18" charset="0"/>
                <a:ea typeface="Times New Roman" panose="02020603050405020304" pitchFamily="18" charset="0"/>
              </a:rPr>
              <a:t>Леший: Молодцы загадки вы знаете, а сейчас мы с вами поиграем в игру "Раз, два, три - к дереву беги"</a:t>
            </a:r>
            <a:endParaRPr lang="ru-RU" sz="1200" dirty="0">
              <a:latin typeface="Times New Roman" panose="02020603050405020304" pitchFamily="18" charset="0"/>
              <a:ea typeface="Times New Roman" panose="02020603050405020304" pitchFamily="18" charset="0"/>
            </a:endParaRPr>
          </a:p>
          <a:p>
            <a:pPr>
              <a:lnSpc>
                <a:spcPct val="150000"/>
              </a:lnSpc>
              <a:spcAft>
                <a:spcPts val="0"/>
              </a:spcAft>
            </a:pPr>
            <a:r>
              <a:rPr lang="ru-RU" sz="1400" dirty="0">
                <a:solidFill>
                  <a:srgbClr val="000000"/>
                </a:solidFill>
                <a:latin typeface="Times New Roman" panose="02020603050405020304" pitchFamily="18" charset="0"/>
                <a:ea typeface="Times New Roman" panose="02020603050405020304" pitchFamily="18" charset="0"/>
              </a:rPr>
              <a:t>Леший: Вот вам ключ и скорее уходите, мне уж спать пора.</a:t>
            </a:r>
            <a:endParaRPr lang="ru-RU" sz="1200" dirty="0">
              <a:latin typeface="Times New Roman" panose="02020603050405020304" pitchFamily="18" charset="0"/>
              <a:ea typeface="Times New Roman" panose="02020603050405020304" pitchFamily="18" charset="0"/>
            </a:endParaRPr>
          </a:p>
          <a:p>
            <a:r>
              <a:rPr lang="ru-RU" sz="1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Пират: Ё – хо-хо! Мы нашли ключ! Оправляемся дальше!</a:t>
            </a:r>
            <a:endParaRPr lang="ru-RU" sz="1400" dirty="0">
              <a:latin typeface="Times New Roman" panose="02020603050405020304" pitchFamily="18" charset="0"/>
              <a:ea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ru-RU" b="1" dirty="0">
              <a:solidFill>
                <a:schemeClr val="tx2"/>
              </a:solidFill>
              <a:effectLst>
                <a:outerShdw blurRad="38100" dist="38100" dir="2700000" algn="tl">
                  <a:srgbClr val="C0C0C0"/>
                </a:outerShdw>
              </a:effectLst>
              <a:latin typeface="Times New Roman" pitchFamily="18" charset="0"/>
              <a:cs typeface="Times New Roman" pitchFamily="18" charset="0"/>
            </a:endParaRPr>
          </a:p>
          <a:p>
            <a:pPr algn="ctr"/>
            <a:endParaRPr lang="ru-RU" b="1" dirty="0" smtClean="0">
              <a:solidFill>
                <a:schemeClr val="tx2"/>
              </a:solidFill>
              <a:effectLst>
                <a:outerShdw blurRad="38100" dist="38100" dir="2700000" algn="tl">
                  <a:srgbClr val="C0C0C0"/>
                </a:outerShdw>
              </a:effectLst>
              <a:latin typeface="Times New Roman" pitchFamily="18" charset="0"/>
              <a:cs typeface="Times New Roman" pitchFamily="18" charset="0"/>
            </a:endParaRPr>
          </a:p>
          <a:p>
            <a:pPr algn="ctr"/>
            <a:endParaRPr lang="ru-RU" b="1" dirty="0">
              <a:solidFill>
                <a:schemeClr val="tx2"/>
              </a:solidFill>
              <a:effectLst>
                <a:outerShdw blurRad="38100" dist="38100" dir="2700000" algn="tl">
                  <a:srgbClr val="C0C0C0"/>
                </a:outerShdw>
              </a:effectLst>
              <a:latin typeface="Times New Roman" pitchFamily="18" charset="0"/>
              <a:cs typeface="Times New Roman" pitchFamily="18" charset="0"/>
            </a:endParaRPr>
          </a:p>
          <a:p>
            <a:pPr algn="ctr"/>
            <a:endParaRPr lang="ru-RU" b="1" dirty="0">
              <a:solidFill>
                <a:schemeClr val="tx2"/>
              </a:solidFill>
              <a:effectLst>
                <a:outerShdw blurRad="38100" dist="38100" dir="2700000" algn="tl">
                  <a:srgbClr val="C0C0C0"/>
                </a:outerShdw>
              </a:effectLst>
              <a:latin typeface="Times New Roman" pitchFamily="18" charset="0"/>
              <a:cs typeface="Times New Roman" pitchFamily="18" charset="0"/>
            </a:endParaRPr>
          </a:p>
        </p:txBody>
      </p:sp>
    </p:spTree>
    <p:extLst>
      <p:ext uri="{BB962C8B-B14F-4D97-AF65-F5344CB8AC3E}">
        <p14:creationId xmlns="" xmlns:p14="http://schemas.microsoft.com/office/powerpoint/2010/main" val="21121283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8" descr="фон жёлтый (свиток) - Ирина Алексеевна Машинистова"/>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Прямоугольник 8"/>
          <p:cNvSpPr/>
          <p:nvPr/>
        </p:nvSpPr>
        <p:spPr>
          <a:xfrm>
            <a:off x="1321593" y="260648"/>
            <a:ext cx="6500813" cy="6417141"/>
          </a:xfrm>
          <a:prstGeom prst="rect">
            <a:avLst/>
          </a:prstGeom>
        </p:spPr>
        <p:txBody>
          <a:bodyPr>
            <a:spAutoFit/>
          </a:bodyPr>
          <a:lstStyle/>
          <a:p>
            <a:pPr>
              <a:lnSpc>
                <a:spcPts val="1470"/>
              </a:lnSpc>
              <a:spcAft>
                <a:spcPts val="0"/>
              </a:spcAft>
            </a:pPr>
            <a:r>
              <a:rPr lang="ru-RU" sz="1400" b="1" dirty="0">
                <a:solidFill>
                  <a:srgbClr val="000000"/>
                </a:solidFill>
                <a:latin typeface="Times New Roman" panose="02020603050405020304" pitchFamily="18" charset="0"/>
                <a:ea typeface="Times New Roman" panose="02020603050405020304" pitchFamily="18" charset="0"/>
              </a:rPr>
              <a:t>3</a:t>
            </a:r>
            <a:r>
              <a:rPr lang="ru-RU" sz="1400" b="1" dirty="0" smtClean="0">
                <a:solidFill>
                  <a:srgbClr val="000000"/>
                </a:solidFill>
                <a:latin typeface="Times New Roman" panose="02020603050405020304" pitchFamily="18" charset="0"/>
                <a:ea typeface="Times New Roman" panose="02020603050405020304" pitchFamily="18" charset="0"/>
              </a:rPr>
              <a:t>.«Знакомство с Капитаном Флинтом»</a:t>
            </a:r>
            <a:endParaRPr lang="ru-RU" sz="1400" dirty="0">
              <a:latin typeface="Times New Roman" panose="02020603050405020304" pitchFamily="18" charset="0"/>
              <a:ea typeface="Times New Roman" panose="02020603050405020304" pitchFamily="18" charset="0"/>
            </a:endParaRPr>
          </a:p>
          <a:p>
            <a:pPr>
              <a:lnSpc>
                <a:spcPts val="1470"/>
              </a:lnSpc>
              <a:spcAft>
                <a:spcPts val="0"/>
              </a:spcAft>
            </a:pPr>
            <a:r>
              <a:rPr lang="ru-RU" sz="1400" dirty="0">
                <a:solidFill>
                  <a:srgbClr val="000000"/>
                </a:solidFill>
                <a:latin typeface="Times New Roman" panose="02020603050405020304" pitchFamily="18" charset="0"/>
                <a:ea typeface="Times New Roman" panose="02020603050405020304" pitchFamily="18" charset="0"/>
              </a:rPr>
              <a:t>Пират: Ребята, посмотрите нас встречает </a:t>
            </a:r>
            <a:r>
              <a:rPr lang="ru-RU" sz="1400" dirty="0" smtClean="0">
                <a:solidFill>
                  <a:srgbClr val="000000"/>
                </a:solidFill>
                <a:latin typeface="Times New Roman" panose="02020603050405020304" pitchFamily="18" charset="0"/>
                <a:ea typeface="Times New Roman" panose="02020603050405020304" pitchFamily="18" charset="0"/>
              </a:rPr>
              <a:t> старый </a:t>
            </a:r>
            <a:r>
              <a:rPr lang="ru-RU" sz="1400" dirty="0">
                <a:solidFill>
                  <a:srgbClr val="000000"/>
                </a:solidFill>
                <a:latin typeface="Times New Roman" panose="02020603050405020304" pitchFamily="18" charset="0"/>
                <a:ea typeface="Times New Roman" panose="02020603050405020304" pitchFamily="18" charset="0"/>
              </a:rPr>
              <a:t>капитана </a:t>
            </a:r>
            <a:r>
              <a:rPr lang="ru-RU" sz="1400" dirty="0" smtClean="0">
                <a:solidFill>
                  <a:srgbClr val="000000"/>
                </a:solidFill>
                <a:latin typeface="Times New Roman" panose="02020603050405020304" pitchFamily="18" charset="0"/>
                <a:ea typeface="Times New Roman" panose="02020603050405020304" pitchFamily="18" charset="0"/>
              </a:rPr>
              <a:t>Флинт, </a:t>
            </a:r>
            <a:r>
              <a:rPr lang="ru-RU" sz="1400" dirty="0">
                <a:solidFill>
                  <a:srgbClr val="000000"/>
                </a:solidFill>
                <a:latin typeface="Times New Roman" panose="02020603050405020304" pitchFamily="18" charset="0"/>
                <a:ea typeface="Times New Roman" panose="02020603050405020304" pitchFamily="18" charset="0"/>
              </a:rPr>
              <a:t>он охраняет ключ. И нам надо его победить</a:t>
            </a:r>
            <a:r>
              <a:rPr lang="ru-RU" sz="1400" dirty="0" smtClean="0">
                <a:solidFill>
                  <a:srgbClr val="000000"/>
                </a:solidFill>
                <a:latin typeface="Times New Roman" panose="02020603050405020304" pitchFamily="18" charset="0"/>
                <a:ea typeface="Times New Roman" panose="02020603050405020304" pitchFamily="18" charset="0"/>
              </a:rPr>
              <a:t>. Для этого нам нужно попасть в мишень. </a:t>
            </a:r>
            <a:r>
              <a:rPr lang="ru-RU" sz="1400" dirty="0">
                <a:solidFill>
                  <a:srgbClr val="000000"/>
                </a:solidFill>
                <a:latin typeface="Times New Roman" panose="02020603050405020304" pitchFamily="18" charset="0"/>
                <a:ea typeface="Times New Roman" panose="02020603050405020304" pitchFamily="18" charset="0"/>
              </a:rPr>
              <a:t>А ну заряжаем пушки.</a:t>
            </a:r>
            <a:endParaRPr lang="ru-RU" sz="1400" dirty="0">
              <a:latin typeface="Times New Roman" panose="02020603050405020304" pitchFamily="18" charset="0"/>
              <a:ea typeface="Times New Roman" panose="02020603050405020304" pitchFamily="18" charset="0"/>
            </a:endParaRPr>
          </a:p>
          <a:p>
            <a:pPr>
              <a:lnSpc>
                <a:spcPts val="1470"/>
              </a:lnSpc>
              <a:spcAft>
                <a:spcPts val="0"/>
              </a:spcAft>
            </a:pPr>
            <a:r>
              <a:rPr lang="ru-RU" sz="1400" dirty="0">
                <a:solidFill>
                  <a:srgbClr val="000000"/>
                </a:solidFill>
                <a:latin typeface="Times New Roman" panose="02020603050405020304" pitchFamily="18" charset="0"/>
                <a:ea typeface="Times New Roman" panose="02020603050405020304" pitchFamily="18" charset="0"/>
              </a:rPr>
              <a:t>Пли!</a:t>
            </a:r>
            <a:endParaRPr lang="ru-RU" sz="1400" dirty="0">
              <a:latin typeface="Times New Roman" panose="02020603050405020304" pitchFamily="18" charset="0"/>
              <a:ea typeface="Times New Roman" panose="02020603050405020304" pitchFamily="18" charset="0"/>
            </a:endParaRPr>
          </a:p>
          <a:p>
            <a:pPr>
              <a:lnSpc>
                <a:spcPts val="1470"/>
              </a:lnSpc>
              <a:spcAft>
                <a:spcPts val="0"/>
              </a:spcAft>
            </a:pPr>
            <a:r>
              <a:rPr lang="ru-RU" sz="1400" dirty="0">
                <a:solidFill>
                  <a:srgbClr val="000000"/>
                </a:solidFill>
                <a:latin typeface="Times New Roman" panose="02020603050405020304" pitchFamily="18" charset="0"/>
                <a:ea typeface="Times New Roman" panose="02020603050405020304" pitchFamily="18" charset="0"/>
              </a:rPr>
              <a:t>Дети берут мешочки с песком и пытаются попасть в </a:t>
            </a:r>
            <a:r>
              <a:rPr lang="ru-RU" sz="1400" dirty="0" smtClean="0">
                <a:solidFill>
                  <a:srgbClr val="000000"/>
                </a:solidFill>
                <a:latin typeface="Times New Roman" panose="02020603050405020304" pitchFamily="18" charset="0"/>
                <a:ea typeface="Times New Roman" panose="02020603050405020304" pitchFamily="18" charset="0"/>
              </a:rPr>
              <a:t>мишень.</a:t>
            </a:r>
            <a:endParaRPr lang="ru-RU" sz="1400" dirty="0">
              <a:latin typeface="Times New Roman" panose="02020603050405020304" pitchFamily="18" charset="0"/>
              <a:ea typeface="Times New Roman" panose="02020603050405020304" pitchFamily="18" charset="0"/>
            </a:endParaRPr>
          </a:p>
          <a:p>
            <a:pPr>
              <a:lnSpc>
                <a:spcPts val="1470"/>
              </a:lnSpc>
              <a:spcAft>
                <a:spcPts val="0"/>
              </a:spcAft>
            </a:pPr>
            <a:r>
              <a:rPr lang="ru-RU" sz="1400" dirty="0">
                <a:solidFill>
                  <a:srgbClr val="000000"/>
                </a:solidFill>
                <a:latin typeface="Times New Roman" panose="02020603050405020304" pitchFamily="18" charset="0"/>
                <a:ea typeface="Times New Roman" panose="02020603050405020304" pitchFamily="18" charset="0"/>
              </a:rPr>
              <a:t>Пират: Молодцы! Мы </a:t>
            </a:r>
            <a:r>
              <a:rPr lang="ru-RU" sz="1400" dirty="0" smtClean="0">
                <a:solidFill>
                  <a:srgbClr val="000000"/>
                </a:solidFill>
                <a:latin typeface="Times New Roman" panose="02020603050405020304" pitchFamily="18" charset="0"/>
                <a:ea typeface="Times New Roman" panose="02020603050405020304" pitchFamily="18" charset="0"/>
              </a:rPr>
              <a:t>победили, </a:t>
            </a:r>
            <a:r>
              <a:rPr lang="ru-RU" sz="1400" dirty="0">
                <a:solidFill>
                  <a:srgbClr val="000000"/>
                </a:solidFill>
                <a:latin typeface="Times New Roman" panose="02020603050405020304" pitchFamily="18" charset="0"/>
                <a:ea typeface="Times New Roman" panose="02020603050405020304" pitchFamily="18" charset="0"/>
              </a:rPr>
              <a:t>и нашли 3 ключ и нам пора отправляться дальше за последним ключом.</a:t>
            </a:r>
            <a:endParaRPr lang="ru-RU" sz="1400" dirty="0">
              <a:latin typeface="Times New Roman" panose="02020603050405020304" pitchFamily="18" charset="0"/>
              <a:ea typeface="Times New Roman" panose="02020603050405020304" pitchFamily="18" charset="0"/>
            </a:endParaRPr>
          </a:p>
          <a:p>
            <a:pPr>
              <a:lnSpc>
                <a:spcPts val="1470"/>
              </a:lnSpc>
              <a:spcAft>
                <a:spcPts val="0"/>
              </a:spcAft>
            </a:pPr>
            <a:r>
              <a:rPr lang="ru-RU" sz="1400" b="1" dirty="0">
                <a:solidFill>
                  <a:srgbClr val="000000"/>
                </a:solidFill>
                <a:latin typeface="Times New Roman" panose="02020603050405020304" pitchFamily="18" charset="0"/>
                <a:ea typeface="Times New Roman" panose="02020603050405020304" pitchFamily="18" charset="0"/>
              </a:rPr>
              <a:t>4. Игра «Мы акулы не боимся».</a:t>
            </a:r>
            <a:endParaRPr lang="ru-RU" sz="1400" dirty="0">
              <a:latin typeface="Times New Roman" panose="02020603050405020304" pitchFamily="18" charset="0"/>
              <a:ea typeface="Times New Roman" panose="02020603050405020304" pitchFamily="18" charset="0"/>
            </a:endParaRPr>
          </a:p>
          <a:p>
            <a:pPr>
              <a:lnSpc>
                <a:spcPts val="1470"/>
              </a:lnSpc>
              <a:spcAft>
                <a:spcPts val="0"/>
              </a:spcAft>
            </a:pPr>
            <a:r>
              <a:rPr lang="ru-RU" sz="1400" dirty="0">
                <a:solidFill>
                  <a:srgbClr val="000000"/>
                </a:solidFill>
                <a:latin typeface="Times New Roman" panose="02020603050405020304" pitchFamily="18" charset="0"/>
                <a:ea typeface="Times New Roman" panose="02020603050405020304" pitchFamily="18" charset="0"/>
              </a:rPr>
              <a:t>Пират; Перед нами море, которое кишит акулами. А ключ на том берегу и нам надо переплыть на другой берег.</a:t>
            </a:r>
            <a:endParaRPr lang="ru-RU" sz="1400" dirty="0">
              <a:latin typeface="Times New Roman" panose="02020603050405020304" pitchFamily="18" charset="0"/>
              <a:ea typeface="Times New Roman" panose="02020603050405020304" pitchFamily="18" charset="0"/>
            </a:endParaRPr>
          </a:p>
          <a:p>
            <a:pPr>
              <a:lnSpc>
                <a:spcPts val="1470"/>
              </a:lnSpc>
              <a:spcAft>
                <a:spcPts val="0"/>
              </a:spcAft>
            </a:pPr>
            <a:r>
              <a:rPr lang="ru-RU" sz="1400" dirty="0">
                <a:solidFill>
                  <a:srgbClr val="000000"/>
                </a:solidFill>
                <a:latin typeface="Times New Roman" panose="02020603050405020304" pitchFamily="18" charset="0"/>
                <a:ea typeface="Times New Roman" panose="02020603050405020304" pitchFamily="18" charset="0"/>
              </a:rPr>
              <a:t>Гроза всей живности морей,</a:t>
            </a:r>
            <a:br>
              <a:rPr lang="ru-RU" sz="1400" dirty="0">
                <a:solidFill>
                  <a:srgbClr val="000000"/>
                </a:solidFill>
                <a:latin typeface="Times New Roman" panose="02020603050405020304" pitchFamily="18" charset="0"/>
                <a:ea typeface="Times New Roman" panose="02020603050405020304" pitchFamily="18" charset="0"/>
              </a:rPr>
            </a:br>
            <a:r>
              <a:rPr lang="ru-RU" sz="1400" dirty="0">
                <a:solidFill>
                  <a:srgbClr val="000000"/>
                </a:solidFill>
                <a:latin typeface="Times New Roman" panose="02020603050405020304" pitchFamily="18" charset="0"/>
                <a:ea typeface="Times New Roman" panose="02020603050405020304" pitchFamily="18" charset="0"/>
              </a:rPr>
              <a:t>Не знаем мы зубов острей.</a:t>
            </a:r>
            <a:br>
              <a:rPr lang="ru-RU" sz="1400" dirty="0">
                <a:solidFill>
                  <a:srgbClr val="000000"/>
                </a:solidFill>
                <a:latin typeface="Times New Roman" panose="02020603050405020304" pitchFamily="18" charset="0"/>
                <a:ea typeface="Times New Roman" panose="02020603050405020304" pitchFamily="18" charset="0"/>
              </a:rPr>
            </a:br>
            <a:r>
              <a:rPr lang="ru-RU" sz="1400" dirty="0">
                <a:solidFill>
                  <a:srgbClr val="000000"/>
                </a:solidFill>
                <a:latin typeface="Times New Roman" panose="02020603050405020304" pitchFamily="18" charset="0"/>
                <a:ea typeface="Times New Roman" panose="02020603050405020304" pitchFamily="18" charset="0"/>
              </a:rPr>
              <a:t>Не зубы — острые ножи,</a:t>
            </a:r>
            <a:br>
              <a:rPr lang="ru-RU" sz="1400" dirty="0">
                <a:solidFill>
                  <a:srgbClr val="000000"/>
                </a:solidFill>
                <a:latin typeface="Times New Roman" panose="02020603050405020304" pitchFamily="18" charset="0"/>
                <a:ea typeface="Times New Roman" panose="02020603050405020304" pitchFamily="18" charset="0"/>
              </a:rPr>
            </a:br>
            <a:r>
              <a:rPr lang="ru-RU" sz="1400" dirty="0">
                <a:solidFill>
                  <a:srgbClr val="000000"/>
                </a:solidFill>
                <a:latin typeface="Times New Roman" panose="02020603050405020304" pitchFamily="18" charset="0"/>
                <a:ea typeface="Times New Roman" panose="02020603050405020304" pitchFamily="18" charset="0"/>
              </a:rPr>
              <a:t>Ты не боишься? Зря… дрожи!</a:t>
            </a:r>
            <a:endParaRPr lang="ru-RU" sz="1400" dirty="0">
              <a:latin typeface="Times New Roman" panose="02020603050405020304" pitchFamily="18" charset="0"/>
              <a:ea typeface="Times New Roman" panose="02020603050405020304" pitchFamily="18" charset="0"/>
            </a:endParaRPr>
          </a:p>
          <a:p>
            <a:pPr>
              <a:lnSpc>
                <a:spcPts val="1470"/>
              </a:lnSpc>
              <a:spcAft>
                <a:spcPts val="0"/>
              </a:spcAft>
            </a:pPr>
            <a:r>
              <a:rPr lang="ru-RU" sz="1400" dirty="0">
                <a:solidFill>
                  <a:srgbClr val="000000"/>
                </a:solidFill>
                <a:latin typeface="Times New Roman" panose="02020603050405020304" pitchFamily="18" charset="0"/>
                <a:ea typeface="Times New Roman" panose="02020603050405020304" pitchFamily="18" charset="0"/>
              </a:rPr>
              <a:t>Пират становится этой опасной рыбой. Дети разбегаются, а акула пытается догнать добычу. На кого ведущий прицепит прищепку, тот игрок выбывает из игры.</a:t>
            </a:r>
            <a:endParaRPr lang="ru-RU" sz="1400" dirty="0">
              <a:latin typeface="Times New Roman" panose="02020603050405020304" pitchFamily="18" charset="0"/>
              <a:ea typeface="Times New Roman" panose="02020603050405020304" pitchFamily="18" charset="0"/>
            </a:endParaRPr>
          </a:p>
          <a:p>
            <a:pPr>
              <a:lnSpc>
                <a:spcPts val="1470"/>
              </a:lnSpc>
              <a:spcAft>
                <a:spcPts val="0"/>
              </a:spcAft>
            </a:pPr>
            <a:r>
              <a:rPr lang="ru-RU" sz="1400" dirty="0">
                <a:solidFill>
                  <a:srgbClr val="000000"/>
                </a:solidFill>
                <a:latin typeface="Times New Roman" panose="02020603050405020304" pitchFamily="18" charset="0"/>
                <a:ea typeface="Times New Roman" panose="02020603050405020304" pitchFamily="18" charset="0"/>
              </a:rPr>
              <a:t>Пират: Вот вы и перебрались через море, ищите ключ.</a:t>
            </a:r>
            <a:endParaRPr lang="ru-RU" sz="1400" dirty="0">
              <a:latin typeface="Times New Roman" panose="02020603050405020304" pitchFamily="18" charset="0"/>
              <a:ea typeface="Times New Roman" panose="02020603050405020304" pitchFamily="18" charset="0"/>
            </a:endParaRPr>
          </a:p>
          <a:p>
            <a:pPr>
              <a:lnSpc>
                <a:spcPts val="1470"/>
              </a:lnSpc>
              <a:spcAft>
                <a:spcPts val="0"/>
              </a:spcAft>
            </a:pPr>
            <a:r>
              <a:rPr lang="ru-RU" sz="1400" dirty="0">
                <a:solidFill>
                  <a:srgbClr val="000000"/>
                </a:solidFill>
                <a:latin typeface="Times New Roman" panose="02020603050405020304" pitchFamily="18" charset="0"/>
                <a:ea typeface="Times New Roman" panose="02020603050405020304" pitchFamily="18" charset="0"/>
              </a:rPr>
              <a:t>Дети находят ключ.</a:t>
            </a:r>
            <a:endParaRPr lang="ru-RU" sz="1400" dirty="0">
              <a:latin typeface="Times New Roman" panose="02020603050405020304" pitchFamily="18" charset="0"/>
              <a:ea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ru-RU" b="1" dirty="0">
              <a:solidFill>
                <a:schemeClr val="tx2"/>
              </a:solidFill>
              <a:effectLst>
                <a:outerShdw blurRad="38100" dist="38100" dir="2700000" algn="tl">
                  <a:srgbClr val="C0C0C0"/>
                </a:outerShdw>
              </a:effectLst>
              <a:latin typeface="Times New Roman" pitchFamily="18" charset="0"/>
              <a:cs typeface="Times New Roman" pitchFamily="18" charset="0"/>
            </a:endParaRPr>
          </a:p>
          <a:p>
            <a:pPr>
              <a:lnSpc>
                <a:spcPts val="1470"/>
              </a:lnSpc>
              <a:spcAft>
                <a:spcPts val="0"/>
              </a:spcAft>
            </a:pPr>
            <a:r>
              <a:rPr lang="ru-RU" sz="1400" dirty="0">
                <a:solidFill>
                  <a:srgbClr val="000000"/>
                </a:solidFill>
                <a:latin typeface="Times New Roman" panose="02020603050405020304" pitchFamily="18" charset="0"/>
                <a:ea typeface="Times New Roman" panose="02020603050405020304" pitchFamily="18" charset="0"/>
              </a:rPr>
              <a:t>Пират: А теперь внимательно посмотрите на карту и определите место, где спрятан клад. Дети определяют место и находят сундук. Дети подбирают ключ к замку и открывают его.</a:t>
            </a:r>
            <a:endParaRPr lang="ru-RU" sz="1400" dirty="0">
              <a:latin typeface="Times New Roman" panose="02020603050405020304" pitchFamily="18" charset="0"/>
              <a:ea typeface="Times New Roman" panose="02020603050405020304" pitchFamily="18" charset="0"/>
            </a:endParaRPr>
          </a:p>
          <a:p>
            <a:pPr>
              <a:lnSpc>
                <a:spcPts val="1470"/>
              </a:lnSpc>
              <a:spcAft>
                <a:spcPts val="0"/>
              </a:spcAft>
            </a:pPr>
            <a:r>
              <a:rPr lang="ru-RU" sz="1400" dirty="0">
                <a:solidFill>
                  <a:srgbClr val="000000"/>
                </a:solidFill>
                <a:latin typeface="Times New Roman" panose="02020603050405020304" pitchFamily="18" charset="0"/>
                <a:ea typeface="Times New Roman" panose="02020603050405020304" pitchFamily="18" charset="0"/>
              </a:rPr>
              <a:t>Пират: Интересно, что там! Может золото? Так вот ты какое сокровище. Да это же шоколад и картинки раскраски. Сокровище ваше. Спасибо вам мои юные друзья! А меня ждут новые приключения. До свидания!</a:t>
            </a:r>
            <a:endParaRPr lang="ru-RU" sz="1400" dirty="0">
              <a:latin typeface="Times New Roman" panose="02020603050405020304" pitchFamily="18" charset="0"/>
              <a:ea typeface="Times New Roman" panose="02020603050405020304" pitchFamily="18" charset="0"/>
            </a:endParaRPr>
          </a:p>
          <a:p>
            <a:pPr algn="ctr"/>
            <a:endParaRPr lang="ru-RU" b="1" dirty="0" smtClean="0">
              <a:solidFill>
                <a:schemeClr val="tx2"/>
              </a:solidFill>
              <a:effectLst>
                <a:outerShdw blurRad="38100" dist="38100" dir="2700000" algn="tl">
                  <a:srgbClr val="C0C0C0"/>
                </a:outerShdw>
              </a:effectLst>
              <a:latin typeface="Times New Roman" pitchFamily="18" charset="0"/>
              <a:cs typeface="Times New Roman" pitchFamily="18" charset="0"/>
            </a:endParaRPr>
          </a:p>
          <a:p>
            <a:pPr algn="ctr"/>
            <a:endParaRPr lang="ru-RU" b="1" dirty="0">
              <a:solidFill>
                <a:schemeClr val="tx2"/>
              </a:solidFill>
              <a:effectLst>
                <a:outerShdw blurRad="38100" dist="38100" dir="2700000" algn="tl">
                  <a:srgbClr val="C0C0C0"/>
                </a:outerShdw>
              </a:effectLst>
              <a:latin typeface="Times New Roman" pitchFamily="18" charset="0"/>
              <a:cs typeface="Times New Roman" pitchFamily="18" charset="0"/>
            </a:endParaRPr>
          </a:p>
          <a:p>
            <a:pPr algn="ctr"/>
            <a:endParaRPr lang="ru-RU" b="1" dirty="0">
              <a:solidFill>
                <a:schemeClr val="tx2"/>
              </a:solidFill>
              <a:effectLst>
                <a:outerShdw blurRad="38100" dist="38100" dir="2700000" algn="tl">
                  <a:srgbClr val="C0C0C0"/>
                </a:outerShdw>
              </a:effectLst>
              <a:latin typeface="Times New Roman" pitchFamily="18" charset="0"/>
              <a:cs typeface="Times New Roman" pitchFamily="18" charset="0"/>
            </a:endParaRPr>
          </a:p>
        </p:txBody>
      </p:sp>
    </p:spTree>
    <p:extLst>
      <p:ext uri="{BB962C8B-B14F-4D97-AF65-F5344CB8AC3E}">
        <p14:creationId xmlns="" xmlns:p14="http://schemas.microsoft.com/office/powerpoint/2010/main" val="16913212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8" descr="фон жёлтый (свиток) - Ирина Алексеевна Машинистова"/>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Прямоугольник 8"/>
          <p:cNvSpPr/>
          <p:nvPr/>
        </p:nvSpPr>
        <p:spPr>
          <a:xfrm>
            <a:off x="1285875" y="549275"/>
            <a:ext cx="6500813" cy="1477328"/>
          </a:xfrm>
          <a:prstGeom prst="rect">
            <a:avLst/>
          </a:prstGeom>
        </p:spPr>
        <p:txBody>
          <a:bodyPr>
            <a:spAutoFit/>
          </a:bodyPr>
          <a:lstStyle/>
          <a:p>
            <a:pPr algn="ctr"/>
            <a:r>
              <a:rPr lang="ru-RU" b="1" dirty="0" smtClean="0">
                <a:solidFill>
                  <a:schemeClr val="tx2"/>
                </a:solidFill>
                <a:effectLst>
                  <a:outerShdw blurRad="38100" dist="38100" dir="2700000" algn="tl">
                    <a:srgbClr val="C0C0C0"/>
                  </a:outerShdw>
                </a:effectLst>
                <a:latin typeface="Times New Roman" pitchFamily="18" charset="0"/>
                <a:cs typeface="Times New Roman" pitchFamily="18" charset="0"/>
              </a:rPr>
              <a:t>Начало приключений </a:t>
            </a:r>
            <a:endParaRPr lang="ru-RU" b="1" dirty="0">
              <a:effectLst>
                <a:outerShdw blurRad="38100" dist="38100" dir="2700000" algn="tl">
                  <a:srgbClr val="C0C0C0"/>
                </a:outerShdw>
              </a:effectLst>
              <a:latin typeface="Times New Roman" pitchFamily="18" charset="0"/>
              <a:cs typeface="Times New Roman" pitchFamily="18" charset="0"/>
            </a:endParaRPr>
          </a:p>
          <a:p>
            <a:pPr algn="ctr"/>
            <a:endParaRPr lang="ru-RU" b="1" dirty="0" smtClean="0">
              <a:effectLst>
                <a:outerShdw blurRad="38100" dist="38100" dir="2700000" algn="tl">
                  <a:srgbClr val="C0C0C0"/>
                </a:outerShdw>
              </a:effectLst>
              <a:latin typeface="Times New Roman" pitchFamily="18" charset="0"/>
              <a:cs typeface="Times New Roman" pitchFamily="18" charset="0"/>
            </a:endParaRPr>
          </a:p>
          <a:p>
            <a:r>
              <a:rPr lang="ru-RU" b="1" dirty="0" smtClean="0">
                <a:effectLst>
                  <a:outerShdw blurRad="38100" dist="38100" dir="2700000" algn="tl">
                    <a:srgbClr val="C0C0C0"/>
                  </a:outerShdw>
                </a:effectLst>
                <a:latin typeface="Times New Roman" pitchFamily="18" charset="0"/>
                <a:cs typeface="Times New Roman" pitchFamily="18" charset="0"/>
              </a:rPr>
              <a:t>-Знакомство с пиратами Джеком и Флинтом </a:t>
            </a:r>
          </a:p>
          <a:p>
            <a:r>
              <a:rPr lang="ru-RU" b="1" dirty="0" smtClean="0">
                <a:effectLst>
                  <a:outerShdw blurRad="38100" dist="38100" dir="2700000" algn="tl">
                    <a:srgbClr val="C0C0C0"/>
                  </a:outerShdw>
                </a:effectLst>
                <a:latin typeface="Times New Roman" pitchFamily="18" charset="0"/>
                <a:cs typeface="Times New Roman" pitchFamily="18" charset="0"/>
              </a:rPr>
              <a:t>-Принятие клятвы</a:t>
            </a:r>
          </a:p>
          <a:p>
            <a:r>
              <a:rPr lang="ru-RU" b="1" dirty="0" smtClean="0">
                <a:effectLst>
                  <a:outerShdw blurRad="38100" dist="38100" dir="2700000" algn="tl">
                    <a:srgbClr val="C0C0C0"/>
                  </a:outerShdw>
                </a:effectLst>
                <a:latin typeface="Times New Roman" pitchFamily="18" charset="0"/>
                <a:cs typeface="Times New Roman" pitchFamily="18" charset="0"/>
              </a:rPr>
              <a:t>-Вручение карты для поисков сокровищ</a:t>
            </a:r>
            <a:endParaRPr lang="ru-RU" b="1" dirty="0">
              <a:effectLst>
                <a:outerShdw blurRad="38100" dist="38100" dir="2700000" algn="tl">
                  <a:srgbClr val="C0C0C0"/>
                </a:outerShdw>
              </a:effectLst>
              <a:latin typeface="Times New Roman" pitchFamily="18" charset="0"/>
              <a:cs typeface="Times New Roman" pitchFamily="18" charset="0"/>
            </a:endParaRPr>
          </a:p>
        </p:txBody>
      </p:sp>
      <p:pic>
        <p:nvPicPr>
          <p:cNvPr id="19462" name="Picture 1" descr="C:\Users\Галя\Desktop\dyn004_original_169_169_gif_2545386_3d419112d4394430b00fea2b50b32434.gif"/>
          <p:cNvPicPr>
            <a:picLocks noChangeAspect="1" noChangeArrowheads="1" noCrop="1"/>
          </p:cNvPicPr>
          <p:nvPr/>
        </p:nvPicPr>
        <p:blipFill>
          <a:blip r:embed="rId3" cstate="print"/>
          <a:srcRect/>
          <a:stretch>
            <a:fillRect/>
          </a:stretch>
        </p:blipFill>
        <p:spPr bwMode="auto">
          <a:xfrm>
            <a:off x="1214438" y="4214813"/>
            <a:ext cx="1844675" cy="1844675"/>
          </a:xfrm>
          <a:prstGeom prst="rect">
            <a:avLst/>
          </a:prstGeom>
          <a:noFill/>
          <a:ln w="9525">
            <a:noFill/>
            <a:miter lim="800000"/>
            <a:headEnd/>
            <a:tailEnd/>
          </a:ln>
        </p:spPr>
      </p:pic>
      <p:pic>
        <p:nvPicPr>
          <p:cNvPr id="2" name="Рисунок 1"/>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flipH="1">
            <a:off x="1484511" y="2143127"/>
            <a:ext cx="1553765" cy="2071686"/>
          </a:xfrm>
          <a:prstGeom prst="rect">
            <a:avLst/>
          </a:prstGeom>
        </p:spPr>
      </p:pic>
      <p:pic>
        <p:nvPicPr>
          <p:cNvPr id="4" name="Рисунок 3"/>
          <p:cNvPicPr>
            <a:picLocks noChangeAspect="1"/>
          </p:cNvPicPr>
          <p:nvPr/>
        </p:nvPicPr>
        <p:blipFill>
          <a:blip r:embed="rId5" cstate="print"/>
          <a:stretch>
            <a:fillRect/>
          </a:stretch>
        </p:blipFill>
        <p:spPr>
          <a:xfrm>
            <a:off x="5868144" y="3464356"/>
            <a:ext cx="2080035" cy="2445521"/>
          </a:xfrm>
          <a:prstGeom prst="rect">
            <a:avLst/>
          </a:prstGeom>
        </p:spPr>
      </p:pic>
      <p:pic>
        <p:nvPicPr>
          <p:cNvPr id="5" name="Рисунок 4"/>
          <p:cNvPicPr>
            <a:picLocks noChangeAspect="1"/>
          </p:cNvPicPr>
          <p:nvPr/>
        </p:nvPicPr>
        <p:blipFill>
          <a:blip r:embed="rId6" cstate="print"/>
          <a:stretch>
            <a:fillRect/>
          </a:stretch>
        </p:blipFill>
        <p:spPr>
          <a:xfrm>
            <a:off x="3407476" y="2586133"/>
            <a:ext cx="2272295" cy="3029727"/>
          </a:xfrm>
          <a:prstGeom prst="rect">
            <a:avLst/>
          </a:prstGeom>
        </p:spPr>
      </p:pic>
      <p:pic>
        <p:nvPicPr>
          <p:cNvPr id="6" name="Рисунок 5"/>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rot="5400000">
            <a:off x="6204547" y="1562515"/>
            <a:ext cx="1407226" cy="1876301"/>
          </a:xfrm>
          <a:prstGeom prst="rect">
            <a:avLst/>
          </a:prstGeom>
        </p:spPr>
      </p:pic>
    </p:spTree>
    <p:extLst>
      <p:ext uri="{BB962C8B-B14F-4D97-AF65-F5344CB8AC3E}">
        <p14:creationId xmlns="" xmlns:p14="http://schemas.microsoft.com/office/powerpoint/2010/main" val="28717383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8" descr="фон жёлтый (свиток) - Ирина Алексеевна Машинистова"/>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Прямоугольник 8"/>
          <p:cNvSpPr/>
          <p:nvPr/>
        </p:nvSpPr>
        <p:spPr>
          <a:xfrm>
            <a:off x="1259632" y="428625"/>
            <a:ext cx="6624736" cy="2308324"/>
          </a:xfrm>
          <a:prstGeom prst="rect">
            <a:avLst/>
          </a:prstGeom>
        </p:spPr>
        <p:txBody>
          <a:bodyPr wrap="square">
            <a:spAutoFit/>
          </a:bodyPr>
          <a:lstStyle/>
          <a:p>
            <a:pPr algn="ctr"/>
            <a:r>
              <a:rPr lang="ru-RU" b="1" dirty="0">
                <a:solidFill>
                  <a:schemeClr val="tx2"/>
                </a:solidFill>
                <a:effectLst>
                  <a:outerShdw blurRad="38100" dist="38100" dir="2700000" algn="tl">
                    <a:srgbClr val="C0C0C0"/>
                  </a:outerShdw>
                </a:effectLst>
                <a:latin typeface="Times New Roman" pitchFamily="18" charset="0"/>
                <a:cs typeface="Times New Roman" pitchFamily="18" charset="0"/>
              </a:rPr>
              <a:t>Поиск </a:t>
            </a:r>
            <a:r>
              <a:rPr lang="ru-RU" b="1" dirty="0" smtClean="0">
                <a:solidFill>
                  <a:schemeClr val="tx2"/>
                </a:solidFill>
                <a:effectLst>
                  <a:outerShdw blurRad="38100" dist="38100" dir="2700000" algn="tl">
                    <a:srgbClr val="C0C0C0"/>
                  </a:outerShdw>
                </a:effectLst>
                <a:latin typeface="Times New Roman" pitchFamily="18" charset="0"/>
                <a:cs typeface="Times New Roman" pitchFamily="18" charset="0"/>
              </a:rPr>
              <a:t>ключей </a:t>
            </a:r>
            <a:r>
              <a:rPr lang="ru-RU" b="1" dirty="0">
                <a:solidFill>
                  <a:schemeClr val="tx2"/>
                </a:solidFill>
                <a:effectLst>
                  <a:outerShdw blurRad="38100" dist="38100" dir="2700000" algn="tl">
                    <a:srgbClr val="C0C0C0"/>
                  </a:outerShdw>
                </a:effectLst>
                <a:latin typeface="Times New Roman" pitchFamily="18" charset="0"/>
                <a:cs typeface="Times New Roman" pitchFamily="18" charset="0"/>
              </a:rPr>
              <a:t>на </a:t>
            </a:r>
            <a:r>
              <a:rPr lang="ru-RU" b="1" dirty="0" smtClean="0">
                <a:solidFill>
                  <a:schemeClr val="tx2"/>
                </a:solidFill>
                <a:effectLst>
                  <a:outerShdw blurRad="38100" dist="38100" dir="2700000" algn="tl">
                    <a:srgbClr val="C0C0C0"/>
                  </a:outerShdw>
                </a:effectLst>
                <a:latin typeface="Times New Roman" pitchFamily="18" charset="0"/>
                <a:cs typeface="Times New Roman" pitchFamily="18" charset="0"/>
              </a:rPr>
              <a:t>территории ДОУ</a:t>
            </a:r>
          </a:p>
          <a:p>
            <a:pPr algn="ctr"/>
            <a:endParaRPr lang="ru-RU" b="1" dirty="0">
              <a:solidFill>
                <a:schemeClr val="tx2"/>
              </a:solidFill>
              <a:effectLst>
                <a:outerShdw blurRad="38100" dist="38100" dir="2700000" algn="tl">
                  <a:srgbClr val="C0C0C0"/>
                </a:outerShdw>
              </a:effectLst>
              <a:latin typeface="Times New Roman" pitchFamily="18" charset="0"/>
              <a:cs typeface="Times New Roman" pitchFamily="18" charset="0"/>
            </a:endParaRPr>
          </a:p>
          <a:p>
            <a:r>
              <a:rPr lang="ru-RU" b="1" dirty="0" smtClean="0">
                <a:effectLst>
                  <a:outerShdw blurRad="38100" dist="38100" dir="2700000" algn="tl">
                    <a:srgbClr val="C0C0C0"/>
                  </a:outerShdw>
                </a:effectLst>
                <a:latin typeface="Times New Roman" pitchFamily="18" charset="0"/>
                <a:cs typeface="Times New Roman" pitchFamily="18" charset="0"/>
              </a:rPr>
              <a:t>-Топкое болото</a:t>
            </a:r>
          </a:p>
          <a:p>
            <a:r>
              <a:rPr lang="ru-RU" b="1" dirty="0" smtClean="0">
                <a:effectLst>
                  <a:outerShdw blurRad="38100" dist="38100" dir="2700000" algn="tl">
                    <a:srgbClr val="C0C0C0"/>
                  </a:outerShdw>
                </a:effectLst>
                <a:latin typeface="Times New Roman" pitchFamily="18" charset="0"/>
                <a:cs typeface="Times New Roman" pitchFamily="18" charset="0"/>
              </a:rPr>
              <a:t>-В гостях у лешего</a:t>
            </a:r>
          </a:p>
          <a:p>
            <a:r>
              <a:rPr lang="ru-RU" b="1" dirty="0" smtClean="0">
                <a:effectLst>
                  <a:outerShdw blurRad="38100" dist="38100" dir="2700000" algn="tl">
                    <a:srgbClr val="C0C0C0"/>
                  </a:outerShdw>
                </a:effectLst>
                <a:latin typeface="Times New Roman" pitchFamily="18" charset="0"/>
                <a:cs typeface="Times New Roman" pitchFamily="18" charset="0"/>
              </a:rPr>
              <a:t>-Прохождение моря «Мы акул не боимся»</a:t>
            </a:r>
          </a:p>
          <a:p>
            <a:pPr algn="ctr"/>
            <a:endParaRPr lang="ru-RU" b="1" dirty="0">
              <a:solidFill>
                <a:schemeClr val="tx2"/>
              </a:solidFill>
              <a:effectLst>
                <a:outerShdw blurRad="38100" dist="38100" dir="2700000" algn="tl">
                  <a:srgbClr val="C0C0C0"/>
                </a:outerShdw>
              </a:effectLst>
              <a:latin typeface="Times New Roman" pitchFamily="18" charset="0"/>
              <a:cs typeface="Times New Roman" pitchFamily="18" charset="0"/>
            </a:endParaRPr>
          </a:p>
          <a:p>
            <a:endParaRPr lang="ru-RU" b="1" dirty="0" smtClean="0">
              <a:solidFill>
                <a:schemeClr val="tx2"/>
              </a:solidFill>
              <a:effectLst>
                <a:outerShdw blurRad="38100" dist="38100" dir="2700000" algn="tl">
                  <a:srgbClr val="C0C0C0"/>
                </a:outerShdw>
              </a:effectLst>
              <a:latin typeface="Times New Roman" pitchFamily="18" charset="0"/>
              <a:cs typeface="Times New Roman" pitchFamily="18" charset="0"/>
            </a:endParaRPr>
          </a:p>
          <a:p>
            <a:pPr algn="ctr"/>
            <a:endParaRPr lang="ru-RU" b="1" dirty="0">
              <a:solidFill>
                <a:schemeClr val="tx2"/>
              </a:solidFill>
              <a:effectLst>
                <a:outerShdw blurRad="38100" dist="38100" dir="2700000" algn="tl">
                  <a:srgbClr val="C0C0C0"/>
                </a:outerShdw>
              </a:effectLst>
              <a:latin typeface="Times New Roman" pitchFamily="18" charset="0"/>
              <a:cs typeface="Times New Roman" pitchFamily="18" charset="0"/>
            </a:endParaRPr>
          </a:p>
        </p:txBody>
      </p:sp>
      <p:pic>
        <p:nvPicPr>
          <p:cNvPr id="2" name="Рисунок 1"/>
          <p:cNvPicPr>
            <a:picLocks noChangeAspect="1"/>
          </p:cNvPicPr>
          <p:nvPr/>
        </p:nvPicPr>
        <p:blipFill>
          <a:blip r:embed="rId3" cstate="print"/>
          <a:stretch>
            <a:fillRect/>
          </a:stretch>
        </p:blipFill>
        <p:spPr>
          <a:xfrm>
            <a:off x="1403648" y="2204864"/>
            <a:ext cx="2048550" cy="2731400"/>
          </a:xfrm>
          <a:prstGeom prst="rect">
            <a:avLst/>
          </a:prstGeom>
        </p:spPr>
      </p:pic>
      <p:pic>
        <p:nvPicPr>
          <p:cNvPr id="3" name="Рисунок 2"/>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3451974" y="4260506"/>
            <a:ext cx="2887563" cy="2165672"/>
          </a:xfrm>
          <a:prstGeom prst="rect">
            <a:avLst/>
          </a:prstGeom>
        </p:spPr>
      </p:pic>
      <p:pic>
        <p:nvPicPr>
          <p:cNvPr id="5" name="Рисунок 4"/>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5796136" y="1685924"/>
            <a:ext cx="1930936" cy="2574582"/>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8" descr="фон жёлтый (свиток) - Ирина Алексеевна Машинистова"/>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Прямоугольник 8"/>
          <p:cNvSpPr/>
          <p:nvPr/>
        </p:nvSpPr>
        <p:spPr>
          <a:xfrm>
            <a:off x="1331640" y="428625"/>
            <a:ext cx="6696744" cy="1477328"/>
          </a:xfrm>
          <a:prstGeom prst="rect">
            <a:avLst/>
          </a:prstGeom>
        </p:spPr>
        <p:txBody>
          <a:bodyPr wrap="square">
            <a:spAutoFit/>
          </a:bodyPr>
          <a:lstStyle/>
          <a:p>
            <a:pPr algn="ctr"/>
            <a:r>
              <a:rPr lang="ru-RU" b="1" dirty="0">
                <a:solidFill>
                  <a:schemeClr val="tx2"/>
                </a:solidFill>
                <a:effectLst>
                  <a:outerShdw blurRad="38100" dist="38100" dir="2700000" algn="tl">
                    <a:srgbClr val="C0C0C0"/>
                  </a:outerShdw>
                </a:effectLst>
                <a:latin typeface="Times New Roman" pitchFamily="18" charset="0"/>
                <a:cs typeface="Times New Roman" pitchFamily="18" charset="0"/>
              </a:rPr>
              <a:t>Поиск </a:t>
            </a:r>
            <a:r>
              <a:rPr lang="ru-RU" b="1" dirty="0" smtClean="0">
                <a:solidFill>
                  <a:schemeClr val="tx2"/>
                </a:solidFill>
                <a:effectLst>
                  <a:outerShdw blurRad="38100" dist="38100" dir="2700000" algn="tl">
                    <a:srgbClr val="C0C0C0"/>
                  </a:outerShdw>
                </a:effectLst>
                <a:latin typeface="Times New Roman" pitchFamily="18" charset="0"/>
                <a:cs typeface="Times New Roman" pitchFamily="18" charset="0"/>
              </a:rPr>
              <a:t>сундука сокровищ на территории</a:t>
            </a:r>
          </a:p>
          <a:p>
            <a:pPr algn="ctr"/>
            <a:endParaRPr lang="ru-RU" b="1" dirty="0" smtClean="0">
              <a:solidFill>
                <a:schemeClr val="tx2"/>
              </a:solidFill>
              <a:effectLst>
                <a:outerShdw blurRad="38100" dist="38100" dir="2700000" algn="tl">
                  <a:srgbClr val="C0C0C0"/>
                </a:outerShdw>
              </a:effectLst>
              <a:latin typeface="Times New Roman" pitchFamily="18" charset="0"/>
              <a:cs typeface="Times New Roman" pitchFamily="18" charset="0"/>
            </a:endParaRPr>
          </a:p>
          <a:p>
            <a:r>
              <a:rPr lang="ru-RU" b="1" dirty="0" smtClean="0">
                <a:effectLst>
                  <a:outerShdw blurRad="38100" dist="38100" dir="2700000" algn="tl">
                    <a:srgbClr val="C0C0C0"/>
                  </a:outerShdw>
                </a:effectLst>
                <a:latin typeface="Times New Roman" pitchFamily="18" charset="0"/>
                <a:cs typeface="Times New Roman" pitchFamily="18" charset="0"/>
              </a:rPr>
              <a:t>-Сборка всех ключей</a:t>
            </a:r>
          </a:p>
          <a:p>
            <a:r>
              <a:rPr lang="ru-RU" b="1" dirty="0" smtClean="0">
                <a:effectLst>
                  <a:outerShdw blurRad="38100" dist="38100" dir="2700000" algn="tl">
                    <a:srgbClr val="C0C0C0"/>
                  </a:outerShdw>
                </a:effectLst>
                <a:latin typeface="Times New Roman" pitchFamily="18" charset="0"/>
                <a:cs typeface="Times New Roman" pitchFamily="18" charset="0"/>
              </a:rPr>
              <a:t>-Находка сундука</a:t>
            </a:r>
          </a:p>
          <a:p>
            <a:r>
              <a:rPr lang="ru-RU" b="1" dirty="0" smtClean="0">
                <a:effectLst>
                  <a:outerShdw blurRad="38100" dist="38100" dir="2700000" algn="tl">
                    <a:srgbClr val="C0C0C0"/>
                  </a:outerShdw>
                </a:effectLst>
                <a:latin typeface="Times New Roman" pitchFamily="18" charset="0"/>
                <a:cs typeface="Times New Roman" pitchFamily="18" charset="0"/>
              </a:rPr>
              <a:t>-Релаксация</a:t>
            </a:r>
            <a:endParaRPr lang="ru-RU" b="1" dirty="0">
              <a:effectLst>
                <a:outerShdw blurRad="38100" dist="38100" dir="2700000" algn="tl">
                  <a:srgbClr val="C0C0C0"/>
                </a:outerShdw>
              </a:effectLst>
              <a:latin typeface="Times New Roman" pitchFamily="18" charset="0"/>
              <a:cs typeface="Times New Roman" pitchFamily="18" charset="0"/>
            </a:endParaRPr>
          </a:p>
        </p:txBody>
      </p:sp>
      <p:pic>
        <p:nvPicPr>
          <p:cNvPr id="2" name="Рисунок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187624" y="2146548"/>
            <a:ext cx="1923678" cy="2564904"/>
          </a:xfrm>
          <a:prstGeom prst="rect">
            <a:avLst/>
          </a:prstGeom>
        </p:spPr>
      </p:pic>
      <p:pic>
        <p:nvPicPr>
          <p:cNvPr id="3" name="Рисунок 2"/>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3519451" y="1385876"/>
            <a:ext cx="1558949" cy="2078598"/>
          </a:xfrm>
          <a:prstGeom prst="rect">
            <a:avLst/>
          </a:prstGeom>
        </p:spPr>
      </p:pic>
      <p:pic>
        <p:nvPicPr>
          <p:cNvPr id="5" name="Рисунок 4"/>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3366120" y="4216132"/>
            <a:ext cx="2574032" cy="1930524"/>
          </a:xfrm>
          <a:prstGeom prst="rect">
            <a:avLst/>
          </a:prstGeom>
        </p:spPr>
      </p:pic>
      <p:pic>
        <p:nvPicPr>
          <p:cNvPr id="6" name="Рисунок 5"/>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5296566" y="1727246"/>
            <a:ext cx="2627784" cy="1970838"/>
          </a:xfrm>
          <a:prstGeom prst="rect">
            <a:avLst/>
          </a:prstGeom>
        </p:spPr>
      </p:pic>
    </p:spTree>
    <p:extLst>
      <p:ext uri="{BB962C8B-B14F-4D97-AF65-F5344CB8AC3E}">
        <p14:creationId xmlns="" xmlns:p14="http://schemas.microsoft.com/office/powerpoint/2010/main" val="27440591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8" descr="фон жёлтый (свиток) - Ирина Алексеевна Машинистова"/>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Прямоугольник 7"/>
          <p:cNvSpPr/>
          <p:nvPr/>
        </p:nvSpPr>
        <p:spPr>
          <a:xfrm>
            <a:off x="1403350" y="2708275"/>
            <a:ext cx="6408738" cy="2432050"/>
          </a:xfrm>
          <a:prstGeom prst="rect">
            <a:avLst/>
          </a:prstGeom>
        </p:spPr>
        <p:txBody>
          <a:bodyPr>
            <a:spAutoFit/>
          </a:bodyPr>
          <a:lstStyle/>
          <a:p>
            <a:pPr algn="ctr" fontAlgn="auto">
              <a:spcBef>
                <a:spcPts val="0"/>
              </a:spcBef>
              <a:spcAft>
                <a:spcPts val="0"/>
              </a:spcAft>
              <a:defRPr/>
            </a:pPr>
            <a:r>
              <a:rPr lang="ru-RU" sz="8000" b="1" dirty="0">
                <a:solidFill>
                  <a:schemeClr val="accent4">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за внимание!</a:t>
            </a:r>
          </a:p>
          <a:p>
            <a:pPr algn="just">
              <a:spcBef>
                <a:spcPts val="0"/>
              </a:spcBef>
              <a:spcAft>
                <a:spcPts val="0"/>
              </a:spcAft>
              <a:defRPr/>
            </a:pPr>
            <a:r>
              <a:rPr lang="ru-RU" dirty="0">
                <a:latin typeface="+mn-lt"/>
                <a:cs typeface="+mn-cs"/>
              </a:rPr>
              <a:t> </a:t>
            </a:r>
          </a:p>
          <a:p>
            <a:pPr algn="just">
              <a:spcBef>
                <a:spcPts val="0"/>
              </a:spcBef>
              <a:spcAft>
                <a:spcPts val="0"/>
              </a:spcAft>
              <a:defRPr/>
            </a:pP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a:t>
            </a:r>
          </a:p>
          <a:p>
            <a:pPr algn="just" fontAlgn="auto">
              <a:spcBef>
                <a:spcPts val="0"/>
              </a:spcBef>
              <a:spcAft>
                <a:spcPts val="0"/>
              </a:spcAft>
              <a:defRPr/>
            </a:pPr>
            <a:endParaRPr lang="ru-RU" dirty="0">
              <a:latin typeface="Times New Roman" pitchFamily="18" charset="0"/>
              <a:cs typeface="Times New Roman" pitchFamily="18" charset="0"/>
            </a:endParaRPr>
          </a:p>
        </p:txBody>
      </p:sp>
      <p:pic>
        <p:nvPicPr>
          <p:cNvPr id="27651" name="Picture 2" descr="Почему кошка лучше, чем женщина - Ночные огни"/>
          <p:cNvPicPr>
            <a:picLocks noChangeAspect="1" noChangeArrowheads="1" noCrop="1"/>
          </p:cNvPicPr>
          <p:nvPr/>
        </p:nvPicPr>
        <p:blipFill>
          <a:blip r:embed="rId3" cstate="print"/>
          <a:srcRect/>
          <a:stretch>
            <a:fillRect/>
          </a:stretch>
        </p:blipFill>
        <p:spPr bwMode="auto">
          <a:xfrm>
            <a:off x="1258888" y="908050"/>
            <a:ext cx="6623050" cy="1998663"/>
          </a:xfrm>
          <a:prstGeom prst="rect">
            <a:avLst/>
          </a:prstGeom>
          <a:noFill/>
          <a:ln w="9525">
            <a:noFill/>
            <a:miter lim="800000"/>
            <a:headEnd/>
            <a:tailEnd/>
          </a:ln>
        </p:spPr>
      </p:pic>
      <p:pic>
        <p:nvPicPr>
          <p:cNvPr id="4098" name="Picture 2" descr="https://img1.etsystatic.com/021/0/6755102/il_fullxfull.521041145_eeth.jpg"/>
          <p:cNvPicPr>
            <a:picLocks noChangeAspect="1" noChangeArrowheads="1"/>
          </p:cNvPicPr>
          <p:nvPr/>
        </p:nvPicPr>
        <p:blipFill>
          <a:blip r:embed="rId4" cstate="screen">
            <a:extLst>
              <a:ext uri="{28A0092B-C50C-407E-A947-70E740481C1C}">
                <a14:useLocalDpi xmlns="" xmlns:a14="http://schemas.microsoft.com/office/drawing/2010/main"/>
              </a:ext>
            </a:extLst>
          </a:blip>
          <a:srcRect/>
          <a:stretch>
            <a:fillRect/>
          </a:stretch>
        </p:blipFill>
        <p:spPr bwMode="auto">
          <a:xfrm>
            <a:off x="3143240" y="3857628"/>
            <a:ext cx="2500330" cy="2500330"/>
          </a:xfrm>
          <a:prstGeom prst="ellipse">
            <a:avLst/>
          </a:prstGeom>
          <a:ln w="63500" cap="rnd">
            <a:solidFill>
              <a:srgbClr val="7030A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8" descr="фон жёлтый (свиток) - Ирина Алексеевна Машинистова"/>
          <p:cNvPicPr>
            <a:picLocks noChangeAspect="1" noChangeArrowheads="1"/>
          </p:cNvPicPr>
          <p:nvPr/>
        </p:nvPicPr>
        <p:blipFill>
          <a:blip r:embed="rId2" cstate="print"/>
          <a:srcRect/>
          <a:stretch>
            <a:fillRect/>
          </a:stretch>
        </p:blipFill>
        <p:spPr bwMode="auto">
          <a:xfrm>
            <a:off x="-5365" y="0"/>
            <a:ext cx="9144000" cy="6858000"/>
          </a:xfrm>
          <a:prstGeom prst="rect">
            <a:avLst/>
          </a:prstGeom>
          <a:noFill/>
          <a:ln w="9525">
            <a:noFill/>
            <a:miter lim="800000"/>
            <a:headEnd/>
            <a:tailEnd/>
          </a:ln>
        </p:spPr>
      </p:pic>
      <p:sp>
        <p:nvSpPr>
          <p:cNvPr id="8" name="Прямоугольник 7"/>
          <p:cNvSpPr/>
          <p:nvPr/>
        </p:nvSpPr>
        <p:spPr>
          <a:xfrm>
            <a:off x="1403350" y="765175"/>
            <a:ext cx="6408738" cy="369332"/>
          </a:xfrm>
          <a:prstGeom prst="rect">
            <a:avLst/>
          </a:prstGeom>
        </p:spPr>
        <p:txBody>
          <a:bodyPr>
            <a:spAutoFit/>
          </a:bodyPr>
          <a:lstStyle/>
          <a:p>
            <a:pPr algn="just" fontAlgn="auto">
              <a:spcBef>
                <a:spcPts val="0"/>
              </a:spcBef>
              <a:spcAft>
                <a:spcPts val="0"/>
              </a:spcAft>
              <a:defRPr/>
            </a:pPr>
            <a:r>
              <a:rPr lang="ru-RU"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pic>
        <p:nvPicPr>
          <p:cNvPr id="14339" name="Picture 4" descr="девушка с огнём - Часики и другие флешечки- я.ру"/>
          <p:cNvPicPr>
            <a:picLocks noChangeAspect="1" noChangeArrowheads="1" noCrop="1"/>
          </p:cNvPicPr>
          <p:nvPr/>
        </p:nvPicPr>
        <p:blipFill>
          <a:blip r:embed="rId3" cstate="print">
            <a:clrChange>
              <a:clrFrom>
                <a:srgbClr val="FFFFFF"/>
              </a:clrFrom>
              <a:clrTo>
                <a:srgbClr val="FFFFFF">
                  <a:alpha val="0"/>
                </a:srgbClr>
              </a:clrTo>
            </a:clrChange>
          </a:blip>
          <a:srcRect/>
          <a:stretch>
            <a:fillRect/>
          </a:stretch>
        </p:blipFill>
        <p:spPr bwMode="auto">
          <a:xfrm>
            <a:off x="2195513" y="3644900"/>
            <a:ext cx="2808287" cy="2808288"/>
          </a:xfrm>
          <a:prstGeom prst="rect">
            <a:avLst/>
          </a:prstGeom>
          <a:noFill/>
          <a:ln w="9525">
            <a:noFill/>
            <a:miter lim="800000"/>
            <a:headEnd/>
            <a:tailEnd/>
          </a:ln>
        </p:spPr>
      </p:pic>
      <p:pic>
        <p:nvPicPr>
          <p:cNvPr id="14340" name="Picture 6" descr="E:\Мамина работа\Картинки\Анимация\Пираты\pirateparrotwalkinghgclrkp4.gif"/>
          <p:cNvPicPr>
            <a:picLocks noChangeAspect="1" noChangeArrowheads="1" noCrop="1"/>
          </p:cNvPicPr>
          <p:nvPr/>
        </p:nvPicPr>
        <p:blipFill>
          <a:blip r:embed="rId4" cstate="screen">
            <a:extLst>
              <a:ext uri="{28A0092B-C50C-407E-A947-70E740481C1C}">
                <a14:useLocalDpi xmlns="" xmlns:a14="http://schemas.microsoft.com/office/drawing/2010/main"/>
              </a:ext>
            </a:extLst>
          </a:blip>
          <a:srcRect/>
          <a:stretch>
            <a:fillRect/>
          </a:stretch>
        </p:blipFill>
        <p:spPr bwMode="auto">
          <a:xfrm flipH="1">
            <a:off x="5940425" y="4292600"/>
            <a:ext cx="1485900" cy="1857375"/>
          </a:xfrm>
          <a:prstGeom prst="rect">
            <a:avLst/>
          </a:prstGeom>
          <a:noFill/>
          <a:ln w="9525">
            <a:noFill/>
            <a:miter lim="800000"/>
            <a:headEnd/>
            <a:tailEnd/>
          </a:ln>
        </p:spPr>
      </p:pic>
      <p:sp>
        <p:nvSpPr>
          <p:cNvPr id="2" name="Заголовок 1"/>
          <p:cNvSpPr>
            <a:spLocks noGrp="1"/>
          </p:cNvSpPr>
          <p:nvPr>
            <p:ph type="title"/>
          </p:nvPr>
        </p:nvSpPr>
        <p:spPr/>
        <p:txBody>
          <a:bodyPr/>
          <a:lstStyle/>
          <a:p>
            <a:r>
              <a:rPr lang="ru-RU" sz="2000" b="1" dirty="0" err="1" smtClean="0">
                <a:solidFill>
                  <a:schemeClr val="tx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Кешенг</a:t>
            </a:r>
            <a:r>
              <a:rPr lang="ru-RU" sz="2000" b="1" dirty="0" smtClean="0">
                <a:solidFill>
                  <a:schemeClr val="tx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-это</a:t>
            </a:r>
            <a:endParaRPr lang="ru-RU" sz="2000" b="1" dirty="0">
              <a:solidFill>
                <a:schemeClr val="tx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182259" y="949841"/>
            <a:ext cx="6768752" cy="4525963"/>
          </a:xfrm>
        </p:spPr>
        <p:txBody>
          <a:bodyPr/>
          <a:lstStyle/>
          <a:p>
            <a:pPr marL="0" indent="0" algn="just">
              <a:buNone/>
            </a:pPr>
            <a:r>
              <a:rPr lang="ru-RU" sz="1800" dirty="0" err="1" smtClean="0">
                <a:latin typeface="Times New Roman" panose="02020603050405020304" pitchFamily="18" charset="0"/>
                <a:cs typeface="Times New Roman" panose="02020603050405020304" pitchFamily="18" charset="0"/>
              </a:rPr>
              <a:t>Кэшинг</a:t>
            </a:r>
            <a:r>
              <a:rPr lang="ru-RU" sz="1800" dirty="0" smtClean="0">
                <a:latin typeface="Times New Roman" panose="02020603050405020304" pitchFamily="18" charset="0"/>
                <a:cs typeface="Times New Roman" panose="02020603050405020304" pitchFamily="18" charset="0"/>
              </a:rPr>
              <a:t> - одна </a:t>
            </a:r>
            <a:r>
              <a:rPr lang="ru-RU" sz="1800" dirty="0">
                <a:latin typeface="Times New Roman" panose="02020603050405020304" pitchFamily="18" charset="0"/>
                <a:cs typeface="Times New Roman" panose="02020603050405020304" pitchFamily="18" charset="0"/>
              </a:rPr>
              <a:t>из новых игровых форм работы с детьми дошкольного возраста.</a:t>
            </a:r>
          </a:p>
          <a:p>
            <a:pPr marL="0" indent="0" algn="just">
              <a:buNone/>
            </a:pPr>
            <a:r>
              <a:rPr lang="ru-RU" sz="1800" dirty="0">
                <a:latin typeface="Times New Roman" panose="02020603050405020304" pitchFamily="18" charset="0"/>
                <a:cs typeface="Times New Roman" panose="02020603050405020304" pitchFamily="18" charset="0"/>
              </a:rPr>
              <a:t>Требования ФГОС ДО подразумевают формирование целостной личности каждого ребенка, личности здоровой, любознательной, активной, думающей, склонной наблюдать, экспериментировать, делать выводы. Воспитатель должен постоянно создавать условия для того, чтобы ребенок мог самостоятельно задавать вопросы сверстникам, взрослым, интересоваться причинно−следственными связями, придумывать, объяснять явления природы. Обладать развитым воображением, владеть разными формами и видами игр, различать условную и реальную ситуацию, уметь подчиняться правилам и социальным нормам поведения</a:t>
            </a:r>
            <a:r>
              <a:rPr lang="ru-RU" sz="1800" dirty="0" smtClean="0">
                <a:latin typeface="Times New Roman" panose="02020603050405020304" pitchFamily="18" charset="0"/>
                <a:cs typeface="Times New Roman" panose="02020603050405020304" pitchFamily="18" charset="0"/>
              </a:rPr>
              <a:t>.</a:t>
            </a:r>
            <a:endParaRPr lang="ru-RU" sz="18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8" descr="фон жёлтый (свиток) - Ирина Алексеевна Машинистова"/>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Прямоугольник 7"/>
          <p:cNvSpPr/>
          <p:nvPr/>
        </p:nvSpPr>
        <p:spPr>
          <a:xfrm>
            <a:off x="1403350" y="765175"/>
            <a:ext cx="6408738" cy="3692525"/>
          </a:xfrm>
          <a:prstGeom prst="rect">
            <a:avLst/>
          </a:prstGeom>
        </p:spPr>
        <p:txBody>
          <a:bodyPr>
            <a:spAutoFit/>
          </a:bodyPr>
          <a:lstStyle/>
          <a:p>
            <a:pPr algn="ctr" fontAlgn="auto">
              <a:spcBef>
                <a:spcPts val="0"/>
              </a:spcBef>
              <a:spcAft>
                <a:spcPts val="0"/>
              </a:spcAft>
              <a:defRPr/>
            </a:pPr>
            <a:r>
              <a:rPr lang="ru-RU" sz="2000" b="1" dirty="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Актуальность </a:t>
            </a:r>
          </a:p>
          <a:p>
            <a:pPr algn="just" fontAlgn="auto">
              <a:spcBef>
                <a:spcPts val="0"/>
              </a:spcBef>
              <a:spcAft>
                <a:spcPts val="0"/>
              </a:spcAft>
              <a:defRPr/>
            </a:pPr>
            <a:r>
              <a:rPr lang="ru-RU" dirty="0">
                <a:latin typeface="Times New Roman" pitchFamily="18" charset="0"/>
                <a:cs typeface="Times New Roman" pitchFamily="18" charset="0"/>
              </a:rPr>
              <a:t>	Сегодня  перед педагогами образовательных учреждений поставлена задача подготовить совершенно новое поколение: активное, думающее, любознательное.</a:t>
            </a:r>
          </a:p>
          <a:p>
            <a:pPr algn="just" fontAlgn="auto">
              <a:spcBef>
                <a:spcPts val="0"/>
              </a:spcBef>
              <a:spcAft>
                <a:spcPts val="0"/>
              </a:spcAft>
              <a:defRPr/>
            </a:pPr>
            <a:r>
              <a:rPr lang="ru-RU" dirty="0">
                <a:latin typeface="Times New Roman" pitchFamily="18" charset="0"/>
                <a:cs typeface="Times New Roman" pitchFamily="18" charset="0"/>
              </a:rPr>
              <a:t>	Использование инновационных  технологий открывает новые возможности воспитания и обучения дошкольников.            </a:t>
            </a:r>
          </a:p>
          <a:p>
            <a:pPr algn="just" fontAlgn="auto">
              <a:spcBef>
                <a:spcPts val="0"/>
              </a:spcBef>
              <a:spcAft>
                <a:spcPts val="0"/>
              </a:spcAft>
              <a:defRPr/>
            </a:pPr>
            <a:r>
              <a:rPr lang="ru-RU" dirty="0">
                <a:latin typeface="Times New Roman" pitchFamily="18" charset="0"/>
                <a:cs typeface="Times New Roman" pitchFamily="18" charset="0"/>
              </a:rPr>
              <a:t>	</a:t>
            </a:r>
            <a:r>
              <a:rPr lang="ru-RU" b="1" dirty="0" err="1">
                <a:latin typeface="Times New Roman" pitchFamily="18" charset="0"/>
                <a:cs typeface="Times New Roman" pitchFamily="18" charset="0"/>
              </a:rPr>
              <a:t>Геокэшинг</a:t>
            </a:r>
            <a:r>
              <a:rPr lang="ru-RU" dirty="0">
                <a:latin typeface="Times New Roman" pitchFamily="18" charset="0"/>
                <a:cs typeface="Times New Roman" pitchFamily="18" charset="0"/>
              </a:rPr>
              <a:t> – это новая игра, которой увлекаются во всем мире. </a:t>
            </a:r>
            <a:r>
              <a:rPr lang="ru-RU" dirty="0" err="1">
                <a:latin typeface="Times New Roman" pitchFamily="18" charset="0"/>
                <a:cs typeface="Times New Roman" pitchFamily="18" charset="0"/>
              </a:rPr>
              <a:t>Геокэшинг</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geocaching</a:t>
            </a:r>
            <a:r>
              <a:rPr lang="ru-RU" dirty="0">
                <a:latin typeface="Times New Roman" pitchFamily="18" charset="0"/>
                <a:cs typeface="Times New Roman" pitchFamily="18" charset="0"/>
              </a:rPr>
              <a:t>", от греч. "</a:t>
            </a:r>
            <a:r>
              <a:rPr lang="ru-RU" dirty="0" err="1">
                <a:latin typeface="Times New Roman" pitchFamily="18" charset="0"/>
                <a:cs typeface="Times New Roman" pitchFamily="18" charset="0"/>
              </a:rPr>
              <a:t>geo</a:t>
            </a:r>
            <a:r>
              <a:rPr lang="ru-RU" dirty="0">
                <a:latin typeface="Times New Roman" pitchFamily="18" charset="0"/>
                <a:cs typeface="Times New Roman" pitchFamily="18" charset="0"/>
              </a:rPr>
              <a:t>" - Земля, англ. "</a:t>
            </a:r>
            <a:r>
              <a:rPr lang="ru-RU" dirty="0" err="1">
                <a:latin typeface="Times New Roman" pitchFamily="18" charset="0"/>
                <a:cs typeface="Times New Roman" pitchFamily="18" charset="0"/>
              </a:rPr>
              <a:t>cache</a:t>
            </a:r>
            <a:r>
              <a:rPr lang="ru-RU" dirty="0">
                <a:latin typeface="Times New Roman" pitchFamily="18" charset="0"/>
                <a:cs typeface="Times New Roman" pitchFamily="18" charset="0"/>
              </a:rPr>
              <a:t>" - тайник)   это "поиск сокровищ" с применением достижений технического прогресса в области спутниковой навигации.</a:t>
            </a:r>
            <a:r>
              <a:rPr lang="ru-RU" b="1" dirty="0">
                <a:latin typeface="Times New Roman" pitchFamily="18" charset="0"/>
                <a:cs typeface="Times New Roman" pitchFamily="18" charset="0"/>
              </a:rPr>
              <a:t>  </a:t>
            </a:r>
            <a:endParaRPr lang="en-US" dirty="0">
              <a:latin typeface="Times New Roman" pitchFamily="18" charset="0"/>
              <a:cs typeface="Times New Roman" pitchFamily="18" charset="0"/>
            </a:endParaRPr>
          </a:p>
          <a:p>
            <a:pPr algn="just" fontAlgn="auto">
              <a:spcBef>
                <a:spcPts val="0"/>
              </a:spcBef>
              <a:spcAft>
                <a:spcPts val="0"/>
              </a:spcAft>
              <a:defRPr/>
            </a:pPr>
            <a:r>
              <a:rPr lang="ru-RU" dirty="0">
                <a:latin typeface="Times New Roman" pitchFamily="18" charset="0"/>
                <a:cs typeface="Times New Roman" pitchFamily="18" charset="0"/>
              </a:rPr>
              <a:t> </a:t>
            </a:r>
          </a:p>
        </p:txBody>
      </p:sp>
      <p:pic>
        <p:nvPicPr>
          <p:cNvPr id="14339" name="Picture 4" descr="девушка с огнём - Часики и другие флешечки- я.ру"/>
          <p:cNvPicPr>
            <a:picLocks noChangeAspect="1" noChangeArrowheads="1" noCrop="1"/>
          </p:cNvPicPr>
          <p:nvPr/>
        </p:nvPicPr>
        <p:blipFill>
          <a:blip r:embed="rId3" cstate="print">
            <a:clrChange>
              <a:clrFrom>
                <a:srgbClr val="FFFFFF"/>
              </a:clrFrom>
              <a:clrTo>
                <a:srgbClr val="FFFFFF">
                  <a:alpha val="0"/>
                </a:srgbClr>
              </a:clrTo>
            </a:clrChange>
          </a:blip>
          <a:srcRect/>
          <a:stretch>
            <a:fillRect/>
          </a:stretch>
        </p:blipFill>
        <p:spPr bwMode="auto">
          <a:xfrm>
            <a:off x="2195513" y="3644900"/>
            <a:ext cx="2808287" cy="2808288"/>
          </a:xfrm>
          <a:prstGeom prst="rect">
            <a:avLst/>
          </a:prstGeom>
          <a:noFill/>
          <a:ln w="9525">
            <a:noFill/>
            <a:miter lim="800000"/>
            <a:headEnd/>
            <a:tailEnd/>
          </a:ln>
        </p:spPr>
      </p:pic>
      <p:pic>
        <p:nvPicPr>
          <p:cNvPr id="14340" name="Picture 6" descr="E:\Мамина работа\Картинки\Анимация\Пираты\pirateparrotwalkinghgclrkp4.gif"/>
          <p:cNvPicPr>
            <a:picLocks noChangeAspect="1" noChangeArrowheads="1" noCrop="1"/>
          </p:cNvPicPr>
          <p:nvPr/>
        </p:nvPicPr>
        <p:blipFill>
          <a:blip r:embed="rId4" cstate="screen">
            <a:extLst>
              <a:ext uri="{28A0092B-C50C-407E-A947-70E740481C1C}">
                <a14:useLocalDpi xmlns="" xmlns:a14="http://schemas.microsoft.com/office/drawing/2010/main"/>
              </a:ext>
            </a:extLst>
          </a:blip>
          <a:srcRect/>
          <a:stretch>
            <a:fillRect/>
          </a:stretch>
        </p:blipFill>
        <p:spPr bwMode="auto">
          <a:xfrm flipH="1">
            <a:off x="5940425" y="4292600"/>
            <a:ext cx="1485900" cy="1857375"/>
          </a:xfrm>
          <a:prstGeom prst="rect">
            <a:avLst/>
          </a:prstGeom>
          <a:noFill/>
          <a:ln w="9525">
            <a:noFill/>
            <a:miter lim="800000"/>
            <a:headEnd/>
            <a:tailEnd/>
          </a:ln>
        </p:spPr>
      </p:pic>
    </p:spTree>
    <p:extLst>
      <p:ext uri="{BB962C8B-B14F-4D97-AF65-F5344CB8AC3E}">
        <p14:creationId xmlns="" xmlns:p14="http://schemas.microsoft.com/office/powerpoint/2010/main" val="37942387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8" descr="фон жёлтый (свиток) - Ирина Алексеевна Машинистова"/>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5363" name="Прямоугольник 3"/>
          <p:cNvSpPr>
            <a:spLocks noChangeArrowheads="1"/>
          </p:cNvSpPr>
          <p:nvPr/>
        </p:nvSpPr>
        <p:spPr bwMode="auto">
          <a:xfrm>
            <a:off x="1547813" y="765175"/>
            <a:ext cx="5815012" cy="646113"/>
          </a:xfrm>
          <a:prstGeom prst="rect">
            <a:avLst/>
          </a:prstGeom>
          <a:noFill/>
          <a:ln w="9525">
            <a:noFill/>
            <a:miter lim="800000"/>
            <a:headEnd/>
            <a:tailEnd/>
          </a:ln>
        </p:spPr>
        <p:txBody>
          <a:bodyPr>
            <a:spAutoFit/>
          </a:bodyPr>
          <a:lstStyle/>
          <a:p>
            <a:r>
              <a:rPr lang="ru-RU" b="1" i="1">
                <a:latin typeface="Calibri" pitchFamily="34" charset="0"/>
              </a:rPr>
              <a:t> </a:t>
            </a:r>
            <a:r>
              <a:rPr lang="ru-RU" i="1">
                <a:latin typeface="Calibri" pitchFamily="34" charset="0"/>
              </a:rPr>
              <a:t/>
            </a:r>
            <a:br>
              <a:rPr lang="ru-RU" i="1">
                <a:latin typeface="Calibri" pitchFamily="34" charset="0"/>
              </a:rPr>
            </a:br>
            <a:r>
              <a:rPr lang="ru-RU" i="1">
                <a:latin typeface="Calibri" pitchFamily="34" charset="0"/>
              </a:rPr>
              <a:t> </a:t>
            </a:r>
            <a:endParaRPr lang="ru-RU">
              <a:latin typeface="Calibri" pitchFamily="34" charset="0"/>
            </a:endParaRPr>
          </a:p>
        </p:txBody>
      </p:sp>
      <p:sp>
        <p:nvSpPr>
          <p:cNvPr id="6" name="Прямоугольник 5"/>
          <p:cNvSpPr/>
          <p:nvPr/>
        </p:nvSpPr>
        <p:spPr>
          <a:xfrm>
            <a:off x="1476375" y="1196975"/>
            <a:ext cx="6408738" cy="3692525"/>
          </a:xfrm>
          <a:prstGeom prst="rect">
            <a:avLst/>
          </a:prstGeom>
        </p:spPr>
        <p:txBody>
          <a:bodyPr>
            <a:spAutoFit/>
          </a:bodyPr>
          <a:lstStyle/>
          <a:p>
            <a:pPr algn="ctr" fontAlgn="auto">
              <a:spcBef>
                <a:spcPts val="0"/>
              </a:spcBef>
              <a:spcAft>
                <a:spcPts val="0"/>
              </a:spcAft>
              <a:defRPr/>
            </a:pPr>
            <a:r>
              <a:rPr lang="ru-RU" sz="2000" b="1" dirty="0">
                <a:solidFill>
                  <a:schemeClr val="tx2">
                    <a:lumMod val="75000"/>
                  </a:schemeClr>
                </a:solidFill>
                <a:latin typeface="Times New Roman" pitchFamily="18" charset="0"/>
                <a:cs typeface="Times New Roman" pitchFamily="18" charset="0"/>
              </a:rPr>
              <a:t>Задачи, решаемые при реализации игры </a:t>
            </a:r>
            <a:r>
              <a:rPr lang="ru-RU" sz="2000" b="1" dirty="0" err="1">
                <a:solidFill>
                  <a:schemeClr val="tx2">
                    <a:lumMod val="75000"/>
                  </a:schemeClr>
                </a:solidFill>
                <a:latin typeface="Times New Roman" pitchFamily="18" charset="0"/>
                <a:cs typeface="Times New Roman" pitchFamily="18" charset="0"/>
              </a:rPr>
              <a:t>геокэшинг</a:t>
            </a:r>
            <a:r>
              <a:rPr lang="ru-RU" sz="2000" b="1" dirty="0">
                <a:solidFill>
                  <a:schemeClr val="tx2">
                    <a:lumMod val="75000"/>
                  </a:schemeClr>
                </a:solidFill>
                <a:latin typeface="Times New Roman" pitchFamily="18" charset="0"/>
                <a:cs typeface="Times New Roman" pitchFamily="18" charset="0"/>
              </a:rPr>
              <a:t>:</a:t>
            </a:r>
          </a:p>
          <a:p>
            <a:pPr algn="ctr" fontAlgn="auto">
              <a:spcBef>
                <a:spcPts val="0"/>
              </a:spcBef>
              <a:spcAft>
                <a:spcPts val="0"/>
              </a:spcAft>
              <a:defRPr/>
            </a:pPr>
            <a:endParaRPr lang="ru-RU" dirty="0">
              <a:latin typeface="Times New Roman" pitchFamily="18" charset="0"/>
              <a:cs typeface="Times New Roman" pitchFamily="18" charset="0"/>
            </a:endParaRPr>
          </a:p>
          <a:p>
            <a:pPr algn="just" fontAlgn="auto">
              <a:spcBef>
                <a:spcPts val="0"/>
              </a:spcBef>
              <a:spcAft>
                <a:spcPts val="0"/>
              </a:spcAft>
              <a:buFont typeface="Wingdings" pitchFamily="2" charset="2"/>
              <a:buChar char="Ø"/>
              <a:defRPr/>
            </a:pPr>
            <a:r>
              <a:rPr lang="ru-RU" dirty="0">
                <a:latin typeface="Times New Roman" pitchFamily="18" charset="0"/>
                <a:cs typeface="Times New Roman" pitchFamily="18" charset="0"/>
              </a:rPr>
              <a:t> Развитие активной жизненной позиции.</a:t>
            </a:r>
          </a:p>
          <a:p>
            <a:pPr algn="just" fontAlgn="auto">
              <a:spcBef>
                <a:spcPts val="0"/>
              </a:spcBef>
              <a:spcAft>
                <a:spcPts val="0"/>
              </a:spcAft>
              <a:buFont typeface="Wingdings" pitchFamily="2" charset="2"/>
              <a:buChar char="Ø"/>
              <a:defRPr/>
            </a:pPr>
            <a:r>
              <a:rPr lang="ru-RU" dirty="0">
                <a:latin typeface="Times New Roman" pitchFamily="18" charset="0"/>
                <a:cs typeface="Times New Roman" pitchFamily="18" charset="0"/>
              </a:rPr>
              <a:t> Формирование коммуникативных умений детей, культуры общения в жизненных ситуациях.</a:t>
            </a:r>
          </a:p>
          <a:p>
            <a:pPr algn="just" fontAlgn="auto">
              <a:spcBef>
                <a:spcPts val="0"/>
              </a:spcBef>
              <a:spcAft>
                <a:spcPts val="0"/>
              </a:spcAft>
              <a:buFont typeface="Wingdings" pitchFamily="2" charset="2"/>
              <a:buChar char="Ø"/>
              <a:defRPr/>
            </a:pPr>
            <a:r>
              <a:rPr lang="ru-RU" dirty="0">
                <a:latin typeface="Times New Roman" pitchFamily="18" charset="0"/>
                <a:cs typeface="Times New Roman" pitchFamily="18" charset="0"/>
              </a:rPr>
              <a:t> Формирование исследовательских умений воспитанников.</a:t>
            </a:r>
          </a:p>
          <a:p>
            <a:pPr algn="just" fontAlgn="auto">
              <a:spcBef>
                <a:spcPts val="0"/>
              </a:spcBef>
              <a:spcAft>
                <a:spcPts val="0"/>
              </a:spcAft>
              <a:buFont typeface="Wingdings" pitchFamily="2" charset="2"/>
              <a:buChar char="Ø"/>
              <a:defRPr/>
            </a:pPr>
            <a:r>
              <a:rPr lang="ru-RU" dirty="0">
                <a:latin typeface="Times New Roman" pitchFamily="18" charset="0"/>
                <a:cs typeface="Times New Roman" pitchFamily="18" charset="0"/>
              </a:rPr>
              <a:t> Стимулирование спортивной  деятельности команд.</a:t>
            </a:r>
          </a:p>
          <a:p>
            <a:pPr algn="just" fontAlgn="auto">
              <a:spcBef>
                <a:spcPts val="0"/>
              </a:spcBef>
              <a:spcAft>
                <a:spcPts val="0"/>
              </a:spcAft>
              <a:buFont typeface="Wingdings" pitchFamily="2" charset="2"/>
              <a:buChar char="Ø"/>
              <a:defRPr/>
            </a:pPr>
            <a:r>
              <a:rPr lang="ru-RU" b="1" dirty="0">
                <a:latin typeface="Times New Roman" pitchFamily="18" charset="0"/>
                <a:cs typeface="Times New Roman" pitchFamily="18" charset="0"/>
              </a:rPr>
              <a:t>  </a:t>
            </a:r>
            <a:r>
              <a:rPr lang="ru-RU" dirty="0">
                <a:latin typeface="Times New Roman" pitchFamily="18" charset="0"/>
                <a:cs typeface="Times New Roman" pitchFamily="18" charset="0"/>
              </a:rPr>
              <a:t>Развитие таких качеств  как целеустремленность, концентрация внимания, логическое мышление.</a:t>
            </a:r>
          </a:p>
          <a:p>
            <a:pPr algn="just" fontAlgn="auto">
              <a:spcBef>
                <a:spcPts val="0"/>
              </a:spcBef>
              <a:spcAft>
                <a:spcPts val="0"/>
              </a:spcAft>
              <a:buFont typeface="Wingdings" pitchFamily="2" charset="2"/>
              <a:buChar char="Ø"/>
              <a:defRPr/>
            </a:pPr>
            <a:r>
              <a:rPr lang="ru-RU" dirty="0">
                <a:latin typeface="Times New Roman" pitchFamily="18" charset="0"/>
                <a:cs typeface="Times New Roman" pitchFamily="18" charset="0"/>
              </a:rPr>
              <a:t>  Закрепление у детей умения ориентироваться на местности по карте – схеме, определять направление маршрута.</a:t>
            </a:r>
          </a:p>
          <a:p>
            <a:pPr algn="just" fontAlgn="auto">
              <a:spcBef>
                <a:spcPts val="0"/>
              </a:spcBef>
              <a:spcAft>
                <a:spcPts val="0"/>
              </a:spcAft>
              <a:buFont typeface="Wingdings" pitchFamily="2" charset="2"/>
              <a:buChar char="Ø"/>
              <a:defRPr/>
            </a:pPr>
            <a:r>
              <a:rPr lang="ru-RU" dirty="0">
                <a:latin typeface="Times New Roman" pitchFamily="18" charset="0"/>
                <a:cs typeface="Times New Roman" pitchFamily="18" charset="0"/>
              </a:rPr>
              <a:t>  Развитие у детей интереса к самостоятельному решению познавательных, творческих задач.</a:t>
            </a:r>
          </a:p>
        </p:txBody>
      </p:sp>
      <p:pic>
        <p:nvPicPr>
          <p:cNvPr id="15365" name="Picture 2" descr="http://ppt.wz51z.com/EC3/CD3/animations/people_3/scouts/boy_scout_hiking_comp_a_hc.gif"/>
          <p:cNvPicPr>
            <a:picLocks noChangeAspect="1" noChangeArrowheads="1" noCrop="1"/>
          </p:cNvPicPr>
          <p:nvPr/>
        </p:nvPicPr>
        <p:blipFill>
          <a:blip r:embed="rId3" cstate="print"/>
          <a:srcRect/>
          <a:stretch>
            <a:fillRect/>
          </a:stretch>
        </p:blipFill>
        <p:spPr bwMode="auto">
          <a:xfrm>
            <a:off x="6530975" y="4076700"/>
            <a:ext cx="2613025" cy="2614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8" descr="фон жёлтый (свиток) - Ирина Алексеевна Машинистова"/>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 name="Прямоугольник 3"/>
          <p:cNvSpPr/>
          <p:nvPr/>
        </p:nvSpPr>
        <p:spPr>
          <a:xfrm>
            <a:off x="1403350" y="836613"/>
            <a:ext cx="6408738" cy="3997325"/>
          </a:xfrm>
          <a:prstGeom prst="rect">
            <a:avLst/>
          </a:prstGeom>
        </p:spPr>
        <p:txBody>
          <a:bodyPr>
            <a:spAutoFit/>
          </a:bodyPr>
          <a:lstStyle/>
          <a:p>
            <a:pPr algn="just"/>
            <a:r>
              <a:rPr lang="ru-RU" b="1">
                <a:latin typeface="Times New Roman" pitchFamily="18" charset="0"/>
                <a:cs typeface="Times New Roman" pitchFamily="18" charset="0"/>
              </a:rPr>
              <a:t> 	</a:t>
            </a:r>
            <a:r>
              <a:rPr lang="ru-RU">
                <a:latin typeface="Times New Roman" pitchFamily="18" charset="0"/>
                <a:cs typeface="Times New Roman" pitchFamily="18" charset="0"/>
              </a:rPr>
              <a:t>Использование геокэшинга в процессе обучения детей  порождает направление “Образовательного геокэшинга”. </a:t>
            </a:r>
          </a:p>
          <a:p>
            <a:pPr algn="just"/>
            <a:r>
              <a:rPr lang="ru-RU">
                <a:latin typeface="Times New Roman" pitchFamily="18" charset="0"/>
                <a:cs typeface="Times New Roman" pitchFamily="18" charset="0"/>
              </a:rPr>
              <a:t>	В ходе образовательного геокэшинга дети  исследуют территории, знакомятся с достопримечательностями, выполняют творческие задания. </a:t>
            </a:r>
          </a:p>
          <a:p>
            <a:pPr algn="just"/>
            <a:r>
              <a:rPr lang="ru-RU">
                <a:latin typeface="Times New Roman" pitchFamily="18" charset="0"/>
                <a:cs typeface="Times New Roman" pitchFamily="18" charset="0"/>
              </a:rPr>
              <a:t>	Геокэшинг предполагает и поисковую и исследовательскую деятельность. Точками образовательного геокэшинга могут быть места произрастания различных видов растений, городские достопримечательности, памятники культуры, исторические места и др. </a:t>
            </a:r>
          </a:p>
          <a:p>
            <a:pPr algn="just"/>
            <a:r>
              <a:rPr lang="ru-RU" sz="2000" b="1">
                <a:solidFill>
                  <a:srgbClr val="17375E"/>
                </a:solidFill>
                <a:latin typeface="Times New Roman" pitchFamily="18" charset="0"/>
                <a:cs typeface="Times New Roman" pitchFamily="18" charset="0"/>
              </a:rPr>
              <a:t>	</a:t>
            </a:r>
          </a:p>
          <a:p>
            <a:pPr algn="just"/>
            <a:r>
              <a:rPr lang="ru-RU" sz="2000" b="1">
                <a:solidFill>
                  <a:srgbClr val="17375E"/>
                </a:solidFill>
                <a:latin typeface="Times New Roman" pitchFamily="18" charset="0"/>
                <a:cs typeface="Times New Roman" pitchFamily="18" charset="0"/>
              </a:rPr>
              <a:t>	</a:t>
            </a:r>
            <a:endParaRPr lang="ru-RU">
              <a:latin typeface="Times New Roman" pitchFamily="18" charset="0"/>
              <a:cs typeface="Times New Roman" pitchFamily="18" charset="0"/>
            </a:endParaRPr>
          </a:p>
          <a:p>
            <a:pPr algn="just"/>
            <a:r>
              <a:rPr lang="ru-RU">
                <a:latin typeface="Times New Roman" pitchFamily="18" charset="0"/>
                <a:cs typeface="Times New Roman" pitchFamily="18" charset="0"/>
              </a:rPr>
              <a:t>	</a:t>
            </a:r>
          </a:p>
        </p:txBody>
      </p:sp>
      <p:pic>
        <p:nvPicPr>
          <p:cNvPr id="16387" name="Picture 1" descr="C:\Users\Галя\Desktop\detective_lupa.gif"/>
          <p:cNvPicPr>
            <a:picLocks noChangeAspect="1" noChangeArrowheads="1" noCrop="1"/>
          </p:cNvPicPr>
          <p:nvPr/>
        </p:nvPicPr>
        <p:blipFill>
          <a:blip r:embed="rId3" cstate="print"/>
          <a:srcRect/>
          <a:stretch>
            <a:fillRect/>
          </a:stretch>
        </p:blipFill>
        <p:spPr bwMode="auto">
          <a:xfrm flipH="1">
            <a:off x="7524750" y="4487863"/>
            <a:ext cx="1455738" cy="23701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8" descr="фон жёлтый (свиток) - Ирина Алексеевна Машинистова"/>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Заголовок 9"/>
          <p:cNvSpPr>
            <a:spLocks noGrp="1"/>
          </p:cNvSpPr>
          <p:nvPr>
            <p:ph type="ctrTitle"/>
          </p:nvPr>
        </p:nvSpPr>
        <p:spPr>
          <a:xfrm>
            <a:off x="1116013" y="2349500"/>
            <a:ext cx="7127875" cy="4213225"/>
          </a:xfrm>
          <a:ln w="152400" cap="rnd" cmpd="thinThick"/>
        </p:spPr>
        <p:txBody>
          <a:bodyPr>
            <a:normAutofit fontScale="90000"/>
          </a:bodyPr>
          <a:lstStyle/>
          <a:p>
            <a:r>
              <a:rPr lang="ru-RU" sz="3200" dirty="0" smtClean="0">
                <a:solidFill>
                  <a:srgbClr val="7030A0"/>
                </a:solidFill>
                <a:latin typeface="Times New Roman" pitchFamily="18" charset="0"/>
                <a:cs typeface="Times New Roman" pitchFamily="18" charset="0"/>
              </a:rPr>
              <a:t/>
            </a:r>
            <a:br>
              <a:rPr lang="ru-RU" sz="3200" dirty="0" smtClean="0">
                <a:solidFill>
                  <a:srgbClr val="7030A0"/>
                </a:solidFill>
                <a:latin typeface="Times New Roman" pitchFamily="18" charset="0"/>
                <a:cs typeface="Times New Roman" pitchFamily="18" charset="0"/>
              </a:rPr>
            </a:br>
            <a:r>
              <a:rPr lang="ru-RU" sz="3200" b="1" u="sng" dirty="0" smtClean="0">
                <a:solidFill>
                  <a:srgbClr val="17375E"/>
                </a:solidFill>
                <a:latin typeface="Times New Roman" pitchFamily="18" charset="0"/>
                <a:cs typeface="Times New Roman" pitchFamily="18" charset="0"/>
              </a:rPr>
              <a:t> Проведение дня </a:t>
            </a:r>
            <a:r>
              <a:rPr lang="ru-RU" sz="3200" b="1" u="sng" dirty="0" err="1" smtClean="0">
                <a:solidFill>
                  <a:srgbClr val="17375E"/>
                </a:solidFill>
                <a:latin typeface="Times New Roman" pitchFamily="18" charset="0"/>
                <a:cs typeface="Times New Roman" pitchFamily="18" charset="0"/>
              </a:rPr>
              <a:t>геокэшинга</a:t>
            </a:r>
            <a:r>
              <a:rPr lang="ru-RU" sz="3200" b="1" u="sng" dirty="0" smtClean="0">
                <a:solidFill>
                  <a:srgbClr val="17375E"/>
                </a:solidFill>
                <a:latin typeface="Times New Roman" pitchFamily="18" charset="0"/>
                <a:cs typeface="Times New Roman" pitchFamily="18" charset="0"/>
              </a:rPr>
              <a:t> </a:t>
            </a:r>
            <a:br>
              <a:rPr lang="ru-RU" sz="3200" b="1" u="sng" dirty="0" smtClean="0">
                <a:solidFill>
                  <a:srgbClr val="17375E"/>
                </a:solidFill>
                <a:latin typeface="Times New Roman" pitchFamily="18" charset="0"/>
                <a:cs typeface="Times New Roman" pitchFamily="18" charset="0"/>
              </a:rPr>
            </a:br>
            <a:r>
              <a:rPr lang="ru-RU" sz="6000" b="1" u="sng" dirty="0" smtClean="0">
                <a:solidFill>
                  <a:srgbClr val="17375E"/>
                </a:solidFill>
                <a:latin typeface="Times New Roman" pitchFamily="18" charset="0"/>
                <a:cs typeface="Times New Roman" pitchFamily="18" charset="0"/>
              </a:rPr>
              <a:t>«В поисках пиратского клада»</a:t>
            </a:r>
            <a:r>
              <a:rPr lang="ru-RU" sz="3200" dirty="0" smtClean="0">
                <a:solidFill>
                  <a:srgbClr val="7030A0"/>
                </a:solidFill>
                <a:latin typeface="Times New Roman" pitchFamily="18" charset="0"/>
                <a:cs typeface="Times New Roman" pitchFamily="18" charset="0"/>
              </a:rPr>
              <a:t/>
            </a:r>
            <a:br>
              <a:rPr lang="ru-RU" sz="3200" dirty="0" smtClean="0">
                <a:solidFill>
                  <a:srgbClr val="7030A0"/>
                </a:solidFill>
                <a:latin typeface="Times New Roman" pitchFamily="18" charset="0"/>
                <a:cs typeface="Times New Roman" pitchFamily="18" charset="0"/>
              </a:rPr>
            </a:br>
            <a:r>
              <a:rPr lang="ru-RU" sz="2500" dirty="0" smtClean="0">
                <a:solidFill>
                  <a:srgbClr val="7030A0"/>
                </a:solidFill>
                <a:latin typeface="Times New Roman" pitchFamily="18" charset="0"/>
                <a:cs typeface="Times New Roman" pitchFamily="18" charset="0"/>
              </a:rPr>
              <a:t/>
            </a:r>
            <a:br>
              <a:rPr lang="ru-RU" sz="2500" dirty="0" smtClean="0">
                <a:solidFill>
                  <a:srgbClr val="7030A0"/>
                </a:solidFill>
                <a:latin typeface="Times New Roman" pitchFamily="18" charset="0"/>
                <a:cs typeface="Times New Roman" pitchFamily="18" charset="0"/>
              </a:rPr>
            </a:br>
            <a:r>
              <a:rPr lang="ru-RU" sz="2500" dirty="0" smtClean="0">
                <a:solidFill>
                  <a:srgbClr val="7030A0"/>
                </a:solidFill>
                <a:latin typeface="Times New Roman" pitchFamily="18" charset="0"/>
                <a:cs typeface="Times New Roman" pitchFamily="18" charset="0"/>
              </a:rPr>
              <a:t/>
            </a:r>
            <a:br>
              <a:rPr lang="ru-RU" sz="2500" dirty="0" smtClean="0">
                <a:solidFill>
                  <a:srgbClr val="7030A0"/>
                </a:solidFill>
                <a:latin typeface="Times New Roman" pitchFamily="18" charset="0"/>
                <a:cs typeface="Times New Roman" pitchFamily="18" charset="0"/>
              </a:rPr>
            </a:br>
            <a:r>
              <a:rPr lang="ru-RU" sz="2500" dirty="0" smtClean="0">
                <a:solidFill>
                  <a:srgbClr val="7030A0"/>
                </a:solidFill>
                <a:latin typeface="Times New Roman" pitchFamily="18" charset="0"/>
                <a:cs typeface="Times New Roman" pitchFamily="18" charset="0"/>
              </a:rPr>
              <a:t/>
            </a:r>
            <a:br>
              <a:rPr lang="ru-RU" sz="2500" dirty="0" smtClean="0">
                <a:solidFill>
                  <a:srgbClr val="7030A0"/>
                </a:solidFill>
                <a:latin typeface="Times New Roman" pitchFamily="18" charset="0"/>
                <a:cs typeface="Times New Roman" pitchFamily="18" charset="0"/>
              </a:rPr>
            </a:br>
            <a:r>
              <a:rPr lang="ru-RU" sz="2500" dirty="0" smtClean="0">
                <a:solidFill>
                  <a:srgbClr val="7030A0"/>
                </a:solidFill>
                <a:latin typeface="Times New Roman" pitchFamily="18" charset="0"/>
                <a:cs typeface="Times New Roman" pitchFamily="18" charset="0"/>
              </a:rPr>
              <a:t/>
            </a:r>
            <a:br>
              <a:rPr lang="ru-RU" sz="2500" dirty="0" smtClean="0">
                <a:solidFill>
                  <a:srgbClr val="7030A0"/>
                </a:solidFill>
                <a:latin typeface="Times New Roman" pitchFamily="18" charset="0"/>
                <a:cs typeface="Times New Roman" pitchFamily="18" charset="0"/>
              </a:rPr>
            </a:br>
            <a:r>
              <a:rPr lang="ru-RU" sz="2500" dirty="0" smtClean="0">
                <a:solidFill>
                  <a:srgbClr val="7030A0"/>
                </a:solidFill>
                <a:latin typeface="Times New Roman" pitchFamily="18" charset="0"/>
                <a:cs typeface="Times New Roman" pitchFamily="18" charset="0"/>
              </a:rPr>
              <a:t/>
            </a:r>
            <a:br>
              <a:rPr lang="ru-RU" sz="2500" dirty="0" smtClean="0">
                <a:solidFill>
                  <a:srgbClr val="7030A0"/>
                </a:solidFill>
                <a:latin typeface="Times New Roman" pitchFamily="18" charset="0"/>
                <a:cs typeface="Times New Roman" pitchFamily="18" charset="0"/>
              </a:rPr>
            </a:br>
            <a:r>
              <a:rPr lang="ru-RU" sz="2500" dirty="0" smtClean="0">
                <a:solidFill>
                  <a:srgbClr val="7030A0"/>
                </a:solidFill>
                <a:latin typeface="Times New Roman" pitchFamily="18" charset="0"/>
                <a:cs typeface="Times New Roman" pitchFamily="18" charset="0"/>
              </a:rPr>
              <a:t/>
            </a:r>
            <a:br>
              <a:rPr lang="ru-RU" sz="2500" dirty="0" smtClean="0">
                <a:solidFill>
                  <a:srgbClr val="7030A0"/>
                </a:solidFill>
                <a:latin typeface="Times New Roman" pitchFamily="18" charset="0"/>
                <a:cs typeface="Times New Roman" pitchFamily="18" charset="0"/>
              </a:rPr>
            </a:br>
            <a:r>
              <a:rPr lang="ru-RU" sz="2500" dirty="0" smtClean="0">
                <a:solidFill>
                  <a:srgbClr val="7030A0"/>
                </a:solidFill>
                <a:latin typeface="Times New Roman" pitchFamily="18" charset="0"/>
                <a:cs typeface="Times New Roman" pitchFamily="18" charset="0"/>
              </a:rPr>
              <a:t/>
            </a:r>
            <a:br>
              <a:rPr lang="ru-RU" sz="2500" dirty="0" smtClean="0">
                <a:solidFill>
                  <a:srgbClr val="7030A0"/>
                </a:solidFill>
                <a:latin typeface="Times New Roman" pitchFamily="18" charset="0"/>
                <a:cs typeface="Times New Roman" pitchFamily="18" charset="0"/>
              </a:rPr>
            </a:br>
            <a:r>
              <a:rPr lang="ru-RU" sz="2500" dirty="0" smtClean="0">
                <a:solidFill>
                  <a:srgbClr val="7030A0"/>
                </a:solidFill>
                <a:latin typeface="Times New Roman" pitchFamily="18" charset="0"/>
                <a:cs typeface="Times New Roman" pitchFamily="18" charset="0"/>
              </a:rPr>
              <a:t/>
            </a:r>
            <a:br>
              <a:rPr lang="ru-RU" sz="2500" dirty="0" smtClean="0">
                <a:solidFill>
                  <a:srgbClr val="7030A0"/>
                </a:solidFill>
                <a:latin typeface="Times New Roman" pitchFamily="18" charset="0"/>
                <a:cs typeface="Times New Roman" pitchFamily="18" charset="0"/>
              </a:rPr>
            </a:br>
            <a:r>
              <a:rPr lang="ru-RU" sz="2500" dirty="0" smtClean="0">
                <a:solidFill>
                  <a:srgbClr val="7030A0"/>
                </a:solidFill>
                <a:latin typeface="Times New Roman" pitchFamily="18" charset="0"/>
                <a:cs typeface="Times New Roman" pitchFamily="18" charset="0"/>
              </a:rPr>
              <a:t/>
            </a:r>
            <a:br>
              <a:rPr lang="ru-RU" sz="2500" dirty="0" smtClean="0">
                <a:solidFill>
                  <a:srgbClr val="7030A0"/>
                </a:solidFill>
                <a:latin typeface="Times New Roman" pitchFamily="18" charset="0"/>
                <a:cs typeface="Times New Roman" pitchFamily="18" charset="0"/>
              </a:rPr>
            </a:br>
            <a:r>
              <a:rPr lang="ru-RU" sz="2500" dirty="0" smtClean="0">
                <a:solidFill>
                  <a:srgbClr val="7030A0"/>
                </a:solidFill>
                <a:latin typeface="Times New Roman" pitchFamily="18" charset="0"/>
                <a:cs typeface="Times New Roman" pitchFamily="18" charset="0"/>
              </a:rPr>
              <a:t/>
            </a:r>
            <a:br>
              <a:rPr lang="ru-RU" sz="2500" dirty="0" smtClean="0">
                <a:solidFill>
                  <a:srgbClr val="7030A0"/>
                </a:solidFill>
                <a:latin typeface="Times New Roman" pitchFamily="18" charset="0"/>
                <a:cs typeface="Times New Roman" pitchFamily="18" charset="0"/>
              </a:rPr>
            </a:br>
            <a:r>
              <a:rPr lang="ru-RU" sz="2500" dirty="0" smtClean="0">
                <a:solidFill>
                  <a:srgbClr val="7030A0"/>
                </a:solidFill>
                <a:latin typeface="Times New Roman" pitchFamily="18" charset="0"/>
                <a:cs typeface="Times New Roman" pitchFamily="18" charset="0"/>
              </a:rPr>
              <a:t/>
            </a:r>
            <a:br>
              <a:rPr lang="ru-RU" sz="2500" dirty="0" smtClean="0">
                <a:solidFill>
                  <a:srgbClr val="7030A0"/>
                </a:solidFill>
                <a:latin typeface="Times New Roman" pitchFamily="18" charset="0"/>
                <a:cs typeface="Times New Roman" pitchFamily="18" charset="0"/>
              </a:rPr>
            </a:br>
            <a:r>
              <a:rPr lang="ru-RU" sz="2500" dirty="0" smtClean="0">
                <a:solidFill>
                  <a:srgbClr val="7030A0"/>
                </a:solidFill>
                <a:latin typeface="Times New Roman" pitchFamily="18" charset="0"/>
                <a:cs typeface="Times New Roman" pitchFamily="18" charset="0"/>
              </a:rPr>
              <a:t/>
            </a:r>
            <a:br>
              <a:rPr lang="ru-RU" sz="2500" dirty="0" smtClean="0">
                <a:solidFill>
                  <a:srgbClr val="7030A0"/>
                </a:solidFill>
                <a:latin typeface="Times New Roman" pitchFamily="18" charset="0"/>
                <a:cs typeface="Times New Roman" pitchFamily="18" charset="0"/>
              </a:rPr>
            </a:br>
            <a:endParaRPr lang="ru-RU" sz="2500" dirty="0" smtClean="0">
              <a:solidFill>
                <a:srgbClr val="7030A0"/>
              </a:solidFill>
              <a:latin typeface="Times New Roman" pitchFamily="18" charset="0"/>
              <a:cs typeface="Times New Roman" pitchFamily="18" charset="0"/>
            </a:endParaRPr>
          </a:p>
        </p:txBody>
      </p:sp>
      <p:pic>
        <p:nvPicPr>
          <p:cNvPr id="18435" name="Picture 1" descr="C:\Users\Галя\Desktop\dyn004_original_169_169_gif_2545386_3d419112d4394430b00fea2b50b32434.gif"/>
          <p:cNvPicPr>
            <a:picLocks noChangeAspect="1" noChangeArrowheads="1" noCrop="1"/>
          </p:cNvPicPr>
          <p:nvPr/>
        </p:nvPicPr>
        <p:blipFill>
          <a:blip r:embed="rId3" cstate="print"/>
          <a:srcRect/>
          <a:stretch>
            <a:fillRect/>
          </a:stretch>
        </p:blipFill>
        <p:spPr bwMode="auto">
          <a:xfrm>
            <a:off x="1619250" y="3429000"/>
            <a:ext cx="2665413" cy="2663825"/>
          </a:xfrm>
          <a:prstGeom prst="rect">
            <a:avLst/>
          </a:prstGeom>
          <a:noFill/>
          <a:ln w="9525">
            <a:noFill/>
            <a:miter lim="800000"/>
            <a:headEnd/>
            <a:tailEnd/>
          </a:ln>
        </p:spPr>
      </p:pic>
      <p:pic>
        <p:nvPicPr>
          <p:cNvPr id="18436" name="Picture 5" descr="C:\Users\Галя\Desktop\girl_boy_scout_hiking_hc.gif"/>
          <p:cNvPicPr>
            <a:picLocks noChangeAspect="1" noChangeArrowheads="1" noCrop="1"/>
          </p:cNvPicPr>
          <p:nvPr/>
        </p:nvPicPr>
        <p:blipFill>
          <a:blip r:embed="rId4" cstate="print"/>
          <a:srcRect/>
          <a:stretch>
            <a:fillRect/>
          </a:stretch>
        </p:blipFill>
        <p:spPr bwMode="auto">
          <a:xfrm>
            <a:off x="5364163" y="3789363"/>
            <a:ext cx="2592387" cy="27162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8" descr="фон жёлтый (свиток) - Ирина Алексеевна Машинистова"/>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Прямоугольник 8"/>
          <p:cNvSpPr/>
          <p:nvPr/>
        </p:nvSpPr>
        <p:spPr>
          <a:xfrm>
            <a:off x="1285875" y="549275"/>
            <a:ext cx="6500813" cy="4801314"/>
          </a:xfrm>
          <a:prstGeom prst="rect">
            <a:avLst/>
          </a:prstGeom>
        </p:spPr>
        <p:txBody>
          <a:bodyPr>
            <a:spAutoFit/>
          </a:bodyPr>
          <a:lstStyle/>
          <a:p>
            <a:pPr algn="ctr"/>
            <a:r>
              <a:rPr lang="ru-RU" b="1" dirty="0">
                <a:solidFill>
                  <a:schemeClr val="tx2"/>
                </a:solidFill>
                <a:effectLst>
                  <a:outerShdw blurRad="38100" dist="38100" dir="2700000" algn="tl">
                    <a:srgbClr val="C0C0C0"/>
                  </a:outerShdw>
                </a:effectLst>
                <a:latin typeface="Times New Roman" pitchFamily="18" charset="0"/>
                <a:cs typeface="Times New Roman" pitchFamily="18" charset="0"/>
              </a:rPr>
              <a:t>Сценарий игры </a:t>
            </a:r>
            <a:r>
              <a:rPr lang="ru-RU" b="1" dirty="0" err="1">
                <a:solidFill>
                  <a:schemeClr val="tx2"/>
                </a:solidFill>
                <a:effectLst>
                  <a:outerShdw blurRad="38100" dist="38100" dir="2700000" algn="tl">
                    <a:srgbClr val="C0C0C0"/>
                  </a:outerShdw>
                </a:effectLst>
                <a:latin typeface="Times New Roman" pitchFamily="18" charset="0"/>
                <a:cs typeface="Times New Roman" pitchFamily="18" charset="0"/>
              </a:rPr>
              <a:t>геокешинг</a:t>
            </a:r>
            <a:r>
              <a:rPr lang="ru-RU" b="1" dirty="0">
                <a:solidFill>
                  <a:schemeClr val="tx2"/>
                </a:solidFill>
                <a:effectLst>
                  <a:outerShdw blurRad="38100" dist="38100" dir="2700000" algn="tl">
                    <a:srgbClr val="C0C0C0"/>
                  </a:outerShdw>
                </a:effectLst>
                <a:latin typeface="Times New Roman" pitchFamily="18" charset="0"/>
                <a:cs typeface="Times New Roman" pitchFamily="18" charset="0"/>
              </a:rPr>
              <a:t> для детей старшего и подготовительного дошкольного возраста </a:t>
            </a:r>
            <a:r>
              <a:rPr lang="ru-RU" b="1" dirty="0" smtClean="0">
                <a:solidFill>
                  <a:schemeClr val="tx2"/>
                </a:solidFill>
                <a:effectLst>
                  <a:outerShdw blurRad="38100" dist="38100" dir="2700000" algn="tl">
                    <a:srgbClr val="C0C0C0"/>
                  </a:outerShdw>
                </a:effectLst>
                <a:latin typeface="Times New Roman" pitchFamily="18" charset="0"/>
                <a:cs typeface="Times New Roman" pitchFamily="18" charset="0"/>
              </a:rPr>
              <a:t>«В </a:t>
            </a:r>
            <a:r>
              <a:rPr lang="ru-RU" b="1" dirty="0">
                <a:solidFill>
                  <a:schemeClr val="tx2"/>
                </a:solidFill>
                <a:effectLst>
                  <a:outerShdw blurRad="38100" dist="38100" dir="2700000" algn="tl">
                    <a:srgbClr val="C0C0C0"/>
                  </a:outerShdw>
                </a:effectLst>
                <a:latin typeface="Times New Roman" pitchFamily="18" charset="0"/>
                <a:cs typeface="Times New Roman" pitchFamily="18" charset="0"/>
              </a:rPr>
              <a:t>поисках пиратского </a:t>
            </a:r>
            <a:r>
              <a:rPr lang="ru-RU" b="1" dirty="0" smtClean="0">
                <a:solidFill>
                  <a:schemeClr val="tx2"/>
                </a:solidFill>
                <a:effectLst>
                  <a:outerShdw blurRad="38100" dist="38100" dir="2700000" algn="tl">
                    <a:srgbClr val="C0C0C0"/>
                  </a:outerShdw>
                </a:effectLst>
                <a:latin typeface="Times New Roman" pitchFamily="18" charset="0"/>
                <a:cs typeface="Times New Roman" pitchFamily="18" charset="0"/>
              </a:rPr>
              <a:t>клада»</a:t>
            </a:r>
          </a:p>
          <a:p>
            <a:pPr>
              <a:spcAft>
                <a:spcPts val="0"/>
              </a:spcAft>
            </a:pPr>
            <a:r>
              <a:rPr lang="ru-RU" b="1" dirty="0">
                <a:solidFill>
                  <a:srgbClr val="000000"/>
                </a:solidFill>
                <a:latin typeface="Times New Roman" panose="02020603050405020304" pitchFamily="18" charset="0"/>
                <a:ea typeface="Times New Roman" panose="02020603050405020304" pitchFamily="18" charset="0"/>
              </a:rPr>
              <a:t>Цель игры:</a:t>
            </a:r>
            <a:r>
              <a:rPr lang="ru-RU" dirty="0">
                <a:solidFill>
                  <a:srgbClr val="000000"/>
                </a:solidFill>
                <a:latin typeface="Times New Roman" panose="02020603050405020304" pitchFamily="18" charset="0"/>
                <a:ea typeface="Times New Roman" panose="02020603050405020304" pitchFamily="18" charset="0"/>
              </a:rPr>
              <a:t> Приобщать детей к здоровому образу жизни через игру </a:t>
            </a:r>
            <a:r>
              <a:rPr lang="ru-RU" dirty="0" err="1">
                <a:solidFill>
                  <a:srgbClr val="000000"/>
                </a:solidFill>
                <a:latin typeface="Times New Roman" panose="02020603050405020304" pitchFamily="18" charset="0"/>
                <a:ea typeface="Times New Roman" panose="02020603050405020304" pitchFamily="18" charset="0"/>
              </a:rPr>
              <a:t>геокешинг</a:t>
            </a:r>
            <a:r>
              <a:rPr lang="ru-RU" dirty="0">
                <a:solidFill>
                  <a:srgbClr val="000000"/>
                </a:solidFill>
                <a:latin typeface="Times New Roman" panose="02020603050405020304" pitchFamily="18" charset="0"/>
                <a:ea typeface="Times New Roman" panose="02020603050405020304" pitchFamily="18" charset="0"/>
              </a:rPr>
              <a:t>.</a:t>
            </a:r>
            <a:endParaRPr lang="ru-RU" sz="1400" dirty="0">
              <a:latin typeface="Times New Roman" panose="02020603050405020304" pitchFamily="18" charset="0"/>
              <a:ea typeface="Times New Roman" panose="02020603050405020304" pitchFamily="18" charset="0"/>
            </a:endParaRPr>
          </a:p>
          <a:p>
            <a:pPr>
              <a:spcAft>
                <a:spcPts val="0"/>
              </a:spcAft>
            </a:pPr>
            <a:r>
              <a:rPr lang="ru-RU" b="1" dirty="0">
                <a:solidFill>
                  <a:srgbClr val="000000"/>
                </a:solidFill>
                <a:latin typeface="Times New Roman" panose="02020603050405020304" pitchFamily="18" charset="0"/>
                <a:ea typeface="Times New Roman" panose="02020603050405020304" pitchFamily="18" charset="0"/>
              </a:rPr>
              <a:t>Задачи игры:</a:t>
            </a:r>
            <a:r>
              <a:rPr lang="ru-RU" dirty="0">
                <a:solidFill>
                  <a:srgbClr val="000000"/>
                </a:solidFill>
                <a:latin typeface="Times New Roman" panose="02020603050405020304" pitchFamily="18" charset="0"/>
                <a:ea typeface="Times New Roman" panose="02020603050405020304" pitchFamily="18" charset="0"/>
              </a:rPr>
              <a:t> Учить детей ориентироваться на территории детского сада по плану-карте. Развивать познавательный интерес. Упражнять в умении логически мыслить, отгадывая</a:t>
            </a:r>
            <a:endParaRPr lang="ru-RU" sz="1400" dirty="0">
              <a:latin typeface="Times New Roman" panose="02020603050405020304" pitchFamily="18" charset="0"/>
              <a:ea typeface="Times New Roman" panose="02020603050405020304" pitchFamily="18" charset="0"/>
            </a:endParaRPr>
          </a:p>
          <a:p>
            <a:pPr>
              <a:spcAft>
                <a:spcPts val="0"/>
              </a:spcAft>
            </a:pPr>
            <a:r>
              <a:rPr lang="ru-RU" dirty="0">
                <a:solidFill>
                  <a:srgbClr val="000000"/>
                </a:solidFill>
                <a:latin typeface="Times New Roman" panose="02020603050405020304" pitchFamily="18" charset="0"/>
                <a:ea typeface="Times New Roman" panose="02020603050405020304" pitchFamily="18" charset="0"/>
              </a:rPr>
              <a:t>загадки. Совершенствовать умение выполнять различные виды физических упражнений.</a:t>
            </a:r>
            <a:endParaRPr lang="ru-RU" sz="1400" dirty="0">
              <a:latin typeface="Times New Roman" panose="02020603050405020304" pitchFamily="18" charset="0"/>
              <a:ea typeface="Times New Roman" panose="02020603050405020304" pitchFamily="18" charset="0"/>
            </a:endParaRPr>
          </a:p>
          <a:p>
            <a:pPr>
              <a:spcAft>
                <a:spcPts val="0"/>
              </a:spcAft>
            </a:pPr>
            <a:r>
              <a:rPr lang="ru-RU" b="1" dirty="0">
                <a:solidFill>
                  <a:srgbClr val="000000"/>
                </a:solidFill>
                <a:latin typeface="Times New Roman" panose="02020603050405020304" pitchFamily="18" charset="0"/>
                <a:ea typeface="Times New Roman" panose="02020603050405020304" pitchFamily="18" charset="0"/>
              </a:rPr>
              <a:t>Материал:</a:t>
            </a:r>
            <a:r>
              <a:rPr lang="ru-RU" dirty="0">
                <a:solidFill>
                  <a:srgbClr val="000000"/>
                </a:solidFill>
                <a:latin typeface="Times New Roman" panose="02020603050405020304" pitchFamily="18" charset="0"/>
                <a:ea typeface="Times New Roman" panose="02020603050405020304" pitchFamily="18" charset="0"/>
              </a:rPr>
              <a:t> Карта, ленточки, мешочки с песком, 5 ключей, сундук, шоколадные монетки для детей, стойка, картинки - ориентиры.</a:t>
            </a:r>
            <a:endParaRPr lang="ru-RU" sz="1400" dirty="0">
              <a:latin typeface="Times New Roman" panose="02020603050405020304" pitchFamily="18" charset="0"/>
              <a:ea typeface="Times New Roman" panose="02020603050405020304" pitchFamily="18" charset="0"/>
            </a:endParaRPr>
          </a:p>
          <a:p>
            <a:pPr algn="ctr"/>
            <a:endParaRPr lang="ru-RU" b="1" dirty="0">
              <a:solidFill>
                <a:schemeClr val="tx2"/>
              </a:solidFill>
              <a:effectLst>
                <a:outerShdw blurRad="38100" dist="38100" dir="2700000" algn="tl">
                  <a:srgbClr val="C0C0C0"/>
                </a:outerShdw>
              </a:effectLst>
              <a:latin typeface="Times New Roman" pitchFamily="18" charset="0"/>
              <a:cs typeface="Times New Roman" pitchFamily="18" charset="0"/>
            </a:endParaRPr>
          </a:p>
          <a:p>
            <a:pPr algn="ctr"/>
            <a:endParaRPr lang="ru-RU" b="1" dirty="0" smtClean="0">
              <a:solidFill>
                <a:schemeClr val="tx2"/>
              </a:solidFill>
              <a:effectLst>
                <a:outerShdw blurRad="38100" dist="38100" dir="2700000" algn="tl">
                  <a:srgbClr val="C0C0C0"/>
                </a:outerShdw>
              </a:effectLst>
              <a:latin typeface="Times New Roman" pitchFamily="18" charset="0"/>
              <a:cs typeface="Times New Roman" pitchFamily="18" charset="0"/>
            </a:endParaRPr>
          </a:p>
          <a:p>
            <a:pPr algn="ctr"/>
            <a:endParaRPr lang="ru-RU" b="1" dirty="0">
              <a:solidFill>
                <a:schemeClr val="tx2"/>
              </a:solidFill>
              <a:effectLst>
                <a:outerShdw blurRad="38100" dist="38100" dir="2700000" algn="tl">
                  <a:srgbClr val="C0C0C0"/>
                </a:outerShdw>
              </a:effectLst>
              <a:latin typeface="Times New Roman" pitchFamily="18" charset="0"/>
              <a:cs typeface="Times New Roman" pitchFamily="18" charset="0"/>
            </a:endParaRPr>
          </a:p>
          <a:p>
            <a:pPr algn="ctr"/>
            <a:endParaRPr lang="ru-RU" b="1" dirty="0">
              <a:solidFill>
                <a:schemeClr val="tx2"/>
              </a:solidFill>
              <a:effectLst>
                <a:outerShdw blurRad="38100" dist="38100" dir="2700000" algn="tl">
                  <a:srgbClr val="C0C0C0"/>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8" descr="фон жёлтый (свиток) - Ирина Алексеевна Машинистова"/>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Прямоугольник 8"/>
          <p:cNvSpPr/>
          <p:nvPr/>
        </p:nvSpPr>
        <p:spPr>
          <a:xfrm>
            <a:off x="1321593" y="260648"/>
            <a:ext cx="6500813" cy="7463582"/>
          </a:xfrm>
          <a:prstGeom prst="rect">
            <a:avLst/>
          </a:prstGeom>
        </p:spPr>
        <p:txBody>
          <a:bodyPr>
            <a:spAutoFit/>
          </a:bodyPr>
          <a:lstStyle/>
          <a:p>
            <a:pPr>
              <a:spcAft>
                <a:spcPts val="0"/>
              </a:spcAft>
            </a:pPr>
            <a:r>
              <a:rPr lang="ru-RU" b="1" dirty="0">
                <a:solidFill>
                  <a:srgbClr val="000000"/>
                </a:solidFill>
                <a:latin typeface="Times New Roman" panose="02020603050405020304" pitchFamily="18" charset="0"/>
                <a:ea typeface="Times New Roman" panose="02020603050405020304" pitchFamily="18" charset="0"/>
              </a:rPr>
              <a:t>Ход игры</a:t>
            </a:r>
            <a:endParaRPr lang="ru-RU" sz="1400" dirty="0">
              <a:latin typeface="Times New Roman" panose="02020603050405020304" pitchFamily="18" charset="0"/>
              <a:ea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Звучит музыка, к детям бежит со свистом пират.</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 какая удача! Какая добыча, сколько детишек и все мои! Что будем делать детки? Попались ко мне в плен, сейчас вы никуда уже не убежите…Что, испугались? Ха-ха-ха!!!!</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 пиратов когда-нибудь вообще видели?</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 живого хоть одного пирата, ха-ха, нигде не видели…</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Есть у меня корабль, знаете, как называется? (ответы детей)</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Пират: «Черная жемчужина», отличный корабль, только матросов у меня не хватает, кто хочет ко мне в матросы? (ответы детей)</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 сейчас вы принесёте присягу на верность и поклянётесь, что во всём будете</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«Клянусь беспрекословно подчиняться моим командам!»</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Клянусь быть настоящим пиратом!</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Дети: Клянусь!</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Пират:</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«Клянусь быть всегда вместе со своей командой и приходить на помощь своему товарищу!»</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Дети: Клянусь!</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Пират: Ну, что девчонки и мальчишки, а вы хотите разбогатеть и помочь мне найти мой сундук с золотом! А трудностей и опасностей в пути не испугаетесь? А я сейчас проверю!</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ts val="1470"/>
              </a:lnSpc>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Дети выполняют «Разминку для пиратов». Подвижная музыкальная игра "Мы сейчас пойдём на право!</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ts val="1470"/>
              </a:lnSpc>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Пират: Что ж, пожалуй, возьму вас в свою команду. У меня есть карта, на которой отмечено место расположение клада. Но что бы найти клад и открыть сундук нам нужно пройти испытания и найти ключи от сундука. Давайте вместе посмотрим на карту, куда она нас приведёт.</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ru-RU" b="1" dirty="0">
              <a:solidFill>
                <a:schemeClr val="tx2"/>
              </a:solidFill>
              <a:effectLst>
                <a:outerShdw blurRad="38100" dist="38100" dir="2700000" algn="tl">
                  <a:srgbClr val="C0C0C0"/>
                </a:outerShdw>
              </a:effectLst>
              <a:latin typeface="Times New Roman" pitchFamily="18" charset="0"/>
              <a:cs typeface="Times New Roman" pitchFamily="18" charset="0"/>
            </a:endParaRPr>
          </a:p>
          <a:p>
            <a:pPr algn="ctr"/>
            <a:endParaRPr lang="ru-RU" b="1" dirty="0" smtClean="0">
              <a:solidFill>
                <a:schemeClr val="tx2"/>
              </a:solidFill>
              <a:effectLst>
                <a:outerShdw blurRad="38100" dist="38100" dir="2700000" algn="tl">
                  <a:srgbClr val="C0C0C0"/>
                </a:outerShdw>
              </a:effectLst>
              <a:latin typeface="Times New Roman" pitchFamily="18" charset="0"/>
              <a:cs typeface="Times New Roman" pitchFamily="18" charset="0"/>
            </a:endParaRPr>
          </a:p>
          <a:p>
            <a:pPr algn="ctr"/>
            <a:endParaRPr lang="ru-RU" b="1" dirty="0">
              <a:solidFill>
                <a:schemeClr val="tx2"/>
              </a:solidFill>
              <a:effectLst>
                <a:outerShdw blurRad="38100" dist="38100" dir="2700000" algn="tl">
                  <a:srgbClr val="C0C0C0"/>
                </a:outerShdw>
              </a:effectLst>
              <a:latin typeface="Times New Roman" pitchFamily="18" charset="0"/>
              <a:cs typeface="Times New Roman" pitchFamily="18" charset="0"/>
            </a:endParaRPr>
          </a:p>
          <a:p>
            <a:pPr algn="ctr"/>
            <a:endParaRPr lang="ru-RU" b="1" dirty="0">
              <a:solidFill>
                <a:schemeClr val="tx2"/>
              </a:solidFill>
              <a:effectLst>
                <a:outerShdw blurRad="38100" dist="38100" dir="2700000" algn="tl">
                  <a:srgbClr val="C0C0C0"/>
                </a:outerShdw>
              </a:effectLst>
              <a:latin typeface="Times New Roman" pitchFamily="18" charset="0"/>
              <a:cs typeface="Times New Roman" pitchFamily="18" charset="0"/>
            </a:endParaRPr>
          </a:p>
        </p:txBody>
      </p:sp>
    </p:spTree>
    <p:extLst>
      <p:ext uri="{BB962C8B-B14F-4D97-AF65-F5344CB8AC3E}">
        <p14:creationId xmlns="" xmlns:p14="http://schemas.microsoft.com/office/powerpoint/2010/main" val="21685963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8" descr="фон жёлтый (свиток) - Ирина Алексеевна Машинистова"/>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Прямоугольник 8"/>
          <p:cNvSpPr/>
          <p:nvPr/>
        </p:nvSpPr>
        <p:spPr>
          <a:xfrm>
            <a:off x="1321593" y="260648"/>
            <a:ext cx="6500813" cy="7509748"/>
          </a:xfrm>
          <a:prstGeom prst="rect">
            <a:avLst/>
          </a:prstGeom>
        </p:spPr>
        <p:txBody>
          <a:bodyPr>
            <a:spAutoFit/>
          </a:bodyPr>
          <a:lstStyle/>
          <a:p>
            <a:pPr>
              <a:spcAft>
                <a:spcPts val="0"/>
              </a:spcAft>
            </a:pPr>
            <a:r>
              <a:rPr lang="ru-RU" dirty="0">
                <a:solidFill>
                  <a:srgbClr val="000000"/>
                </a:solidFill>
                <a:latin typeface="Times New Roman" panose="02020603050405020304" pitchFamily="18" charset="0"/>
                <a:ea typeface="Times New Roman" panose="02020603050405020304" pitchFamily="18" charset="0"/>
              </a:rPr>
              <a:t> </a:t>
            </a:r>
            <a:endParaRPr lang="ru-RU" sz="1400" dirty="0">
              <a:latin typeface="Times New Roman" panose="02020603050405020304" pitchFamily="18" charset="0"/>
              <a:ea typeface="Times New Roman" panose="02020603050405020304" pitchFamily="18" charset="0"/>
            </a:endParaRPr>
          </a:p>
          <a:p>
            <a:pPr>
              <a:spcAft>
                <a:spcPts val="0"/>
              </a:spcAft>
            </a:pP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1.«Топкое болото».</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Дети двигаются по карте и подходят к месту «Топкое болото».</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Пират: На пути у нас топкое болото и оно полно разноцветных змей, что бы нам его перейти, нужно изловить всех змей. (Дети ищут цветные ленты, которые спрятаны и развешены по спортивной площадке).</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Пират: Молодцы! Где-то здесь спрятан ключ. (Дети находят ключ)</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Мы нашли ключ! Оправляемся дальше!</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 «В гостях у лешего».</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Пират: Ребята мы с вами попали в гости к лешему.</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Леший: Ох и расшумелись. Зачем пожаловали? (ответы детей)</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Я готов отдать вам ключ если вы докажете, что знаете названия деревьев и умеете отгадывать загадки.</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Леший загадывает детям загадки:</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Последний месяц пред зимой</a:t>
            </a:r>
            <a:r>
              <a:rPr lang="ru-RU" sz="1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Он очень нам знаком с тобой.</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И первый снег, и холода,</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На лужах корочка из льда.</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Я месяц все равно люблю.</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За снег спасибо... (ноябрю)</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Рукавичкой их ловлю</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И смотрю на них, смотрю...</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Как узорчатые льдинки,</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 неба падают... (снежинки)</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Раскаленный шар из газа,</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 небе он заметен сразу,</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Дарит нам тепло и свет,</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Без него и жизни нет. (Солнце)</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dirty="0">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ru-RU" b="1" dirty="0">
              <a:solidFill>
                <a:schemeClr val="tx2"/>
              </a:solidFill>
              <a:effectLst>
                <a:outerShdw blurRad="38100" dist="38100" dir="2700000" algn="tl">
                  <a:srgbClr val="C0C0C0"/>
                </a:outerShdw>
              </a:effectLst>
              <a:latin typeface="Times New Roman" pitchFamily="18" charset="0"/>
              <a:cs typeface="Times New Roman" pitchFamily="18" charset="0"/>
            </a:endParaRPr>
          </a:p>
          <a:p>
            <a:pPr algn="ctr"/>
            <a:endParaRPr lang="ru-RU" b="1" dirty="0" smtClean="0">
              <a:solidFill>
                <a:schemeClr val="tx2"/>
              </a:solidFill>
              <a:effectLst>
                <a:outerShdw blurRad="38100" dist="38100" dir="2700000" algn="tl">
                  <a:srgbClr val="C0C0C0"/>
                </a:outerShdw>
              </a:effectLst>
              <a:latin typeface="Times New Roman" pitchFamily="18" charset="0"/>
              <a:cs typeface="Times New Roman" pitchFamily="18" charset="0"/>
            </a:endParaRPr>
          </a:p>
          <a:p>
            <a:pPr algn="ctr"/>
            <a:endParaRPr lang="ru-RU" b="1" dirty="0">
              <a:solidFill>
                <a:schemeClr val="tx2"/>
              </a:solidFill>
              <a:effectLst>
                <a:outerShdw blurRad="38100" dist="38100" dir="2700000" algn="tl">
                  <a:srgbClr val="C0C0C0"/>
                </a:outerShdw>
              </a:effectLst>
              <a:latin typeface="Times New Roman" pitchFamily="18" charset="0"/>
              <a:cs typeface="Times New Roman" pitchFamily="18" charset="0"/>
            </a:endParaRPr>
          </a:p>
          <a:p>
            <a:pPr algn="ctr"/>
            <a:endParaRPr lang="ru-RU" b="1" dirty="0">
              <a:solidFill>
                <a:schemeClr val="tx2"/>
              </a:solidFill>
              <a:effectLst>
                <a:outerShdw blurRad="38100" dist="38100" dir="2700000" algn="tl">
                  <a:srgbClr val="C0C0C0"/>
                </a:outerShdw>
              </a:effectLst>
              <a:latin typeface="Times New Roman" pitchFamily="18" charset="0"/>
              <a:cs typeface="Times New Roman" pitchFamily="18" charset="0"/>
            </a:endParaRPr>
          </a:p>
        </p:txBody>
      </p:sp>
    </p:spTree>
    <p:extLst>
      <p:ext uri="{BB962C8B-B14F-4D97-AF65-F5344CB8AC3E}">
        <p14:creationId xmlns="" xmlns:p14="http://schemas.microsoft.com/office/powerpoint/2010/main" val="31268016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1001</TotalTime>
  <Words>634</Words>
  <Application>Microsoft Office PowerPoint</Application>
  <PresentationFormat>Экран (4:3)</PresentationFormat>
  <Paragraphs>129</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Слайд 1</vt:lpstr>
      <vt:lpstr>Кешенг-это</vt:lpstr>
      <vt:lpstr>Слайд 3</vt:lpstr>
      <vt:lpstr>Слайд 4</vt:lpstr>
      <vt:lpstr>Слайд 5</vt:lpstr>
      <vt:lpstr>  Проведение дня геокэшинга  «В поисках пиратского клада»             </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Галя</dc:creator>
  <cp:lastModifiedBy>User</cp:lastModifiedBy>
  <cp:revision>98</cp:revision>
  <dcterms:created xsi:type="dcterms:W3CDTF">2014-12-08T18:32:59Z</dcterms:created>
  <dcterms:modified xsi:type="dcterms:W3CDTF">2022-02-15T13:08:02Z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2532975</vt:lpwstr>
  </property>
  <property fmtid="{D5CDD505-2E9C-101B-9397-08002B2CF9AE}" name="NXPowerLiteSettings" pid="3">
    <vt:lpwstr>F7000400038000</vt:lpwstr>
  </property>
  <property fmtid="{D5CDD505-2E9C-101B-9397-08002B2CF9AE}" name="NXPowerLiteVersion" pid="4">
    <vt:lpwstr>S9.1.2</vt:lpwstr>
  </property>
</Properties>
</file>