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5" r:id="rId2"/>
    <p:sldId id="296" r:id="rId3"/>
    <p:sldId id="284" r:id="rId4"/>
    <p:sldId id="263" r:id="rId5"/>
    <p:sldId id="261" r:id="rId6"/>
    <p:sldId id="266" r:id="rId7"/>
    <p:sldId id="281" r:id="rId8"/>
    <p:sldId id="287" r:id="rId9"/>
    <p:sldId id="292" r:id="rId10"/>
    <p:sldId id="276" r:id="rId11"/>
    <p:sldId id="277" r:id="rId12"/>
    <p:sldId id="293" r:id="rId13"/>
    <p:sldId id="282" r:id="rId14"/>
    <p:sldId id="278" r:id="rId15"/>
    <p:sldId id="285" r:id="rId16"/>
    <p:sldId id="286" r:id="rId17"/>
    <p:sldId id="294" r:id="rId18"/>
    <p:sldId id="288" r:id="rId19"/>
    <p:sldId id="291" r:id="rId20"/>
    <p:sldId id="290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485" y="6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5C3CE-CDDE-4EB7-AF99-931CBC3B6FB6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A22F7-6433-4443-AE65-8655ACEA4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1128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№ 17 «ЗЕМЛЯНИЧКА»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1071546"/>
            <a:ext cx="7215238" cy="421484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  <a:cs typeface="Times New Roman" pitchFamily="18" charset="0"/>
              </a:rPr>
              <a:t>Проект создания</a:t>
            </a:r>
            <a:r>
              <a:rPr lang="ru-RU" sz="28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</a:t>
            </a:r>
          </a:p>
          <a:p>
            <a:r>
              <a:rPr lang="ru-RU" sz="4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МИНИ – МУЗЕЯ</a:t>
            </a:r>
          </a:p>
          <a:p>
            <a:r>
              <a:rPr lang="ru-RU" sz="5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«РУССКАЯ  ТРЯПИЧНАЯ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5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КУКЛА»</a:t>
            </a:r>
            <a:endParaRPr lang="en-US" sz="54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54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48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54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54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1968" y="5572140"/>
            <a:ext cx="4572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Сираева Е.А.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6488668"/>
            <a:ext cx="189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Бердск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9" name="Picture 5" descr="http://go1.imgsmail.ru/imgpreview?key=http%3A//img1.liveinternet.ru/images/attach/c/4/79/488/79488981_large_21f95e821300.jpg&amp;mb=imgdb_preview_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1999641" cy="264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87198" y="5013176"/>
            <a:ext cx="4857784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СРЕДНЕЙ ГРУППЕ  ДЕТСКОГО САДА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14338"/>
            <a:ext cx="88582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Анкета для родителей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85794"/>
            <a:ext cx="892971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latin typeface="Monotype Corsiva" pitchFamily="66" charset="0"/>
              </a:rPr>
              <a:t>«Игры и игрушки детей». 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Monotype Corsiva" pitchFamily="66" charset="0"/>
              </a:rPr>
              <a:t>Уважаемые родители! Педагогический коллектив проводит опрос по теме «Игры и игрушки детей». Будем благодарны Вам за участие в этом опросе и откровенные ответы на вопросы анкеты.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1.Любит ли ваш ребенок играть?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2.В какие игры вы играете с ребёнком дома?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3.Любимая игра ребёнка – это...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4.Чему могут научить ребенка эти игры?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5.Как часто играете на свежем воздухе?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6..Какие игрушки и игры Вы покупаете ребёнку?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7.Чем руководствуетесь при выборе игрушек?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i="1" dirty="0" smtClean="0">
                <a:latin typeface="Monotype Corsiva" pitchFamily="66" charset="0"/>
              </a:rPr>
              <a:t>8.Часто ли просит вас купить новую настольную игру? 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9. </a:t>
            </a:r>
            <a:r>
              <a:rPr lang="ru-RU" sz="2400" i="1" dirty="0" smtClean="0">
                <a:latin typeface="Monotype Corsiva" pitchFamily="66" charset="0"/>
              </a:rPr>
              <a:t>Какие герои мультфильмов являются любимыми игровыми персонажами Вашего ребёнка?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Большое спасибо за Ваши ответы!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 АНКЕТИРОВАНИЯ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871296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Monotype Corsiva" pitchFamily="66" charset="0"/>
              </a:rPr>
              <a:t>В анкетировании принимали участие 18 человек</a:t>
            </a:r>
          </a:p>
          <a:p>
            <a:r>
              <a:rPr lang="ru-RU" sz="2000" dirty="0">
                <a:latin typeface="Monotype Corsiva" pitchFamily="66" charset="0"/>
              </a:rPr>
              <a:t> На 1 – й  вопрос  все родители ответили утвердительно.</a:t>
            </a:r>
          </a:p>
          <a:p>
            <a:r>
              <a:rPr lang="ru-RU" sz="2000" dirty="0">
                <a:latin typeface="Monotype Corsiva" pitchFamily="66" charset="0"/>
              </a:rPr>
              <a:t>2-й вопрос:  10 родителей ответили, что они играют в сюжетные игры (школа, детский сад, магазин); 5 человек играют в спортивные и подвижные игры, 3 человека в настольно-печатные (рисование, раскрашивание).Все родители ответили, что дети любят раскрашивать, играть с мелкими игрушками, куклами.</a:t>
            </a:r>
          </a:p>
          <a:p>
            <a:r>
              <a:rPr lang="ru-RU" sz="2000" dirty="0">
                <a:latin typeface="Monotype Corsiva" pitchFamily="66" charset="0"/>
              </a:rPr>
              <a:t>3-й вопрос: любимая игра ребенка – у 8 детей –феи  </a:t>
            </a:r>
            <a:r>
              <a:rPr lang="ru-RU" sz="2000" dirty="0" err="1">
                <a:latin typeface="Monotype Corsiva" pitchFamily="66" charset="0"/>
              </a:rPr>
              <a:t>Винкс</a:t>
            </a:r>
            <a:r>
              <a:rPr lang="ru-RU" sz="2000" dirty="0">
                <a:latin typeface="Monotype Corsiva" pitchFamily="66" charset="0"/>
              </a:rPr>
              <a:t>, </a:t>
            </a:r>
            <a:r>
              <a:rPr lang="ru-RU" sz="2000" dirty="0" err="1">
                <a:latin typeface="Monotype Corsiva" pitchFamily="66" charset="0"/>
              </a:rPr>
              <a:t>школа,животные</a:t>
            </a:r>
            <a:r>
              <a:rPr lang="ru-RU" sz="2000" dirty="0">
                <a:latin typeface="Monotype Corsiva" pitchFamily="66" charset="0"/>
              </a:rPr>
              <a:t>; у 7 детей машины, герои мультиков; 3 ребенка любят заниматься  творчеством.</a:t>
            </a:r>
          </a:p>
          <a:p>
            <a:r>
              <a:rPr lang="ru-RU" sz="2000" dirty="0">
                <a:latin typeface="Monotype Corsiva" pitchFamily="66" charset="0"/>
              </a:rPr>
              <a:t>4-й вопрос: Все родители написали что игры  учат общению, помогают развивать память, речь, учат вести себя в обществе.</a:t>
            </a:r>
          </a:p>
          <a:p>
            <a:r>
              <a:rPr lang="ru-RU" sz="2000" dirty="0">
                <a:latin typeface="Monotype Corsiva" pitchFamily="66" charset="0"/>
              </a:rPr>
              <a:t>5-й вопрос: На свежем воздухе играют все, в зависимости от погодных условий.</a:t>
            </a:r>
          </a:p>
          <a:p>
            <a:r>
              <a:rPr lang="ru-RU" sz="2000" dirty="0">
                <a:latin typeface="Monotype Corsiva" pitchFamily="66" charset="0"/>
              </a:rPr>
              <a:t>6-й вопрос:  Игрушки родители покупают по интересам ребенка (</a:t>
            </a:r>
            <a:r>
              <a:rPr lang="ru-RU" sz="2000" dirty="0" err="1">
                <a:latin typeface="Monotype Corsiva" pitchFamily="66" charset="0"/>
              </a:rPr>
              <a:t>машинки,роботы</a:t>
            </a:r>
            <a:r>
              <a:rPr lang="ru-RU" sz="2000" dirty="0">
                <a:latin typeface="Monotype Corsiva" pitchFamily="66" charset="0"/>
              </a:rPr>
              <a:t>, куклы (феи, </a:t>
            </a:r>
            <a:r>
              <a:rPr lang="ru-RU" sz="2000" dirty="0" err="1">
                <a:latin typeface="Monotype Corsiva" pitchFamily="66" charset="0"/>
              </a:rPr>
              <a:t>лалалупси,ит.д</a:t>
            </a:r>
            <a:r>
              <a:rPr lang="ru-RU" sz="2000" dirty="0">
                <a:latin typeface="Monotype Corsiva" pitchFamily="66" charset="0"/>
              </a:rPr>
              <a:t>.)</a:t>
            </a:r>
          </a:p>
          <a:p>
            <a:r>
              <a:rPr lang="ru-RU" sz="2000" dirty="0">
                <a:latin typeface="Monotype Corsiva" pitchFamily="66" charset="0"/>
              </a:rPr>
              <a:t>7-й вопрос : При выборе игрушек родители руководствуются в основном интересами детей и возрастными ограничениями. 2 родителя указали, что они руководствуются  своим мнением.</a:t>
            </a:r>
          </a:p>
          <a:p>
            <a:r>
              <a:rPr lang="ru-RU" sz="2000" dirty="0">
                <a:latin typeface="Monotype Corsiva" pitchFamily="66" charset="0"/>
              </a:rPr>
              <a:t>8-й вопрос: Настольные игры есть практически у всех, но новые игры покупаются редко.</a:t>
            </a:r>
          </a:p>
          <a:p>
            <a:r>
              <a:rPr lang="ru-RU" sz="2000" dirty="0">
                <a:latin typeface="Monotype Corsiva" pitchFamily="66" charset="0"/>
              </a:rPr>
              <a:t>9-й вопрос: Любимыми героями наших детей являются феи </a:t>
            </a:r>
            <a:r>
              <a:rPr lang="ru-RU" sz="2000" dirty="0" err="1">
                <a:latin typeface="Monotype Corsiva" pitchFamily="66" charset="0"/>
              </a:rPr>
              <a:t>Винкс</a:t>
            </a:r>
            <a:r>
              <a:rPr lang="ru-RU" sz="2000" dirty="0">
                <a:latin typeface="Monotype Corsiva" pitchFamily="66" charset="0"/>
              </a:rPr>
              <a:t>, Черепашки-ниндзя, </a:t>
            </a:r>
            <a:r>
              <a:rPr lang="ru-RU" sz="2000" dirty="0" err="1">
                <a:latin typeface="Monotype Corsiva" pitchFamily="66" charset="0"/>
              </a:rPr>
              <a:t>Маквин</a:t>
            </a:r>
            <a:r>
              <a:rPr lang="ru-RU" sz="2000" dirty="0">
                <a:latin typeface="Monotype Corsiva" pitchFamily="66" charset="0"/>
              </a:rPr>
              <a:t> (тачки), Заяц (Ну, погоди), </a:t>
            </a:r>
            <a:r>
              <a:rPr lang="ru-RU" sz="2000" dirty="0" err="1">
                <a:latin typeface="Monotype Corsiva" pitchFamily="66" charset="0"/>
              </a:rPr>
              <a:t>Барбоскины</a:t>
            </a:r>
            <a:r>
              <a:rPr lang="ru-RU" sz="2000" dirty="0">
                <a:latin typeface="Monotype Corsiva" pitchFamily="66" charset="0"/>
              </a:rPr>
              <a:t>, </a:t>
            </a:r>
            <a:r>
              <a:rPr lang="ru-RU" sz="2000" dirty="0" err="1">
                <a:latin typeface="Monotype Corsiva" pitchFamily="66" charset="0"/>
              </a:rPr>
              <a:t>Фиксики</a:t>
            </a:r>
            <a:r>
              <a:rPr lang="ru-RU" sz="2000" dirty="0"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 - ПРАКТИЧЕСКИЙ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Оля\Рабочий стол\для мини м кукол\P2050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071546"/>
            <a:ext cx="2159901" cy="2880000"/>
          </a:xfrm>
          <a:prstGeom prst="rect">
            <a:avLst/>
          </a:prstGeom>
          <a:noFill/>
        </p:spPr>
      </p:pic>
      <p:pic>
        <p:nvPicPr>
          <p:cNvPr id="32771" name="Picture 3" descr="C:\Documents and Settings\Оля\Рабочий стол\для мини м кукол\P20503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71546"/>
            <a:ext cx="2159901" cy="2880000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857488" y="1428736"/>
            <a:ext cx="314327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мини- музея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оформление, изготовление оборудования, сбор    экспонатов, их группировка)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Picture 5" descr="C:\Documents and Settings\Оля\Рабочий стол\през.на конкурс\фото\P12403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143380"/>
            <a:ext cx="2400112" cy="1800000"/>
          </a:xfrm>
          <a:prstGeom prst="rect">
            <a:avLst/>
          </a:prstGeom>
          <a:noFill/>
        </p:spPr>
      </p:pic>
      <p:pic>
        <p:nvPicPr>
          <p:cNvPr id="32775" name="Picture 7" descr="C:\Documents and Settings\Оля\Рабочий стол\през.на конкурс\фото\P12403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4071942"/>
            <a:ext cx="2400112" cy="1800000"/>
          </a:xfrm>
          <a:prstGeom prst="rect">
            <a:avLst/>
          </a:prstGeom>
          <a:noFill/>
        </p:spPr>
      </p:pic>
      <p:pic>
        <p:nvPicPr>
          <p:cNvPr id="32776" name="Picture 8" descr="C:\Documents and Settings\Оля\Рабочий стол\през.на конкурс\фото\IMG_01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071942"/>
            <a:ext cx="2400000" cy="1800000"/>
          </a:xfrm>
          <a:prstGeom prst="rect">
            <a:avLst/>
          </a:prstGeom>
          <a:noFill/>
        </p:spPr>
      </p:pic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285720" y="6072206"/>
            <a:ext cx="83582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занятия по изготовлению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куклы-пеленашки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14338"/>
            <a:ext cx="86868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ЭКСПОНАТЫ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605523"/>
          <a:ext cx="9001155" cy="6255668"/>
        </p:xfrm>
        <a:graphic>
          <a:graphicData uri="http://schemas.openxmlformats.org/drawingml/2006/table">
            <a:tbl>
              <a:tblPr/>
              <a:tblGrid>
                <a:gridCol w="350878"/>
                <a:gridCol w="5792790"/>
                <a:gridCol w="1240111"/>
                <a:gridCol w="1617376"/>
              </a:tblGrid>
              <a:tr h="4650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</a:t>
                      </a:r>
                      <a:r>
                        <a:rPr lang="ru-RU" sz="1400" dirty="0" err="1" smtClean="0"/>
                        <a:t>п</a:t>
                      </a:r>
                      <a:r>
                        <a:rPr lang="ru-RU" sz="1400" dirty="0" smtClean="0"/>
                        <a:t>/</a:t>
                      </a:r>
                      <a:r>
                        <a:rPr lang="ru-RU" sz="1400" dirty="0" err="1" smtClean="0"/>
                        <a:t>п</a:t>
                      </a:r>
                      <a:endParaRPr lang="ru-RU" sz="1400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Экспонат, описание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Фото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037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Кукла «Мамушка»</a:t>
                      </a:r>
                      <a:r>
                        <a:rPr lang="ru-RU" sz="1600" b="1" dirty="0" smtClean="0"/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Кукла-оберег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Мамушка испокон веков считается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семейным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оберегом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нянечкой для новорожденных. Символ любви матери-прародительницы Рода к последующим поколениям. 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Служила , своеобразным пожеланием плодовитости. Статная с полной грудью, такая мамка выкормит крепкого и здорового ребенка.</a:t>
                      </a:r>
                      <a:b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Является семейным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оберегом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Семья Коваленко Иры</a:t>
                      </a:r>
                    </a:p>
                    <a:p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08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«Птички счастья»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Птица счастья считается хранительницей семейного счастья и благополучия. Помещают её обычно под потолком в прихожей, чтобы каждый входящий прошел под ней и оберег забрал все отрицательное, пропуская в дом только хорошее. Также является символом добрых вестей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Сделано без использования иглы.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Охрименко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Маши</a:t>
                      </a:r>
                    </a:p>
                    <a:p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7928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Крупеничка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("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Зернушка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", "Горошинка") - это оберег на сытость и достаток в семье (на хозяйственность). В основе куколки - полотняный мешочек, наполненный крупой, зерном.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полноте куколки можно определить сытно ли живет семья.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Высота около 12 см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Привезена из села Завьялово,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Искитимского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района семьей Коваленко Даши</a:t>
                      </a:r>
                    </a:p>
                    <a:p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0073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 marL="38599" marR="385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Подорожница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 Куколка служит оберегом в дороге. Находится у путника в кармане или ладони, многие возят в машине. В руках куколка держит узелок с добром (крупой) как символ достатка, сытости и здоровья.  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Семья </a:t>
                      </a:r>
                      <a:r>
                        <a:rPr lang="ru-RU" sz="1400" dirty="0" err="1" smtClean="0">
                          <a:latin typeface="+mn-lt"/>
                          <a:ea typeface="Calibri"/>
                          <a:cs typeface="Times New Roman"/>
                        </a:rPr>
                        <a:t>Андрущенко</a:t>
                      </a: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 Тимура</a:t>
                      </a:r>
                    </a:p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03" name="Рисунок 1" descr="P21103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214422"/>
            <a:ext cx="1000132" cy="1333509"/>
          </a:xfrm>
          <a:prstGeom prst="rect">
            <a:avLst/>
          </a:prstGeom>
          <a:noFill/>
        </p:spPr>
      </p:pic>
      <p:pic>
        <p:nvPicPr>
          <p:cNvPr id="4102" name="Рисунок 2" descr="P21103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2665" y="2786058"/>
            <a:ext cx="1238294" cy="1071570"/>
          </a:xfrm>
          <a:prstGeom prst="rect">
            <a:avLst/>
          </a:prstGeom>
          <a:noFill/>
        </p:spPr>
      </p:pic>
      <p:pic>
        <p:nvPicPr>
          <p:cNvPr id="4101" name="Рисунок 3" descr="P21103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000504"/>
            <a:ext cx="928694" cy="1238259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I:\DCIM\100OLYMP\P212037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5357826"/>
            <a:ext cx="953158" cy="1219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9001156" cy="6000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263"/>
                <a:gridCol w="6519817"/>
                <a:gridCol w="1091787"/>
                <a:gridCol w="1140289"/>
              </a:tblGrid>
              <a:tr h="1271373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4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Берегиня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это символ женского начала.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народным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поверьям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которые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уходят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своими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корнями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языческие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времена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Древней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Руси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оберег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наделяется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своей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силой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случае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соблюдения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определённых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условий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его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изготовлении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Разумовой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Арины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1373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«Домашняя масленица».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дин из самых сильных домашних оберегов. Чтоб был достаток, чтоб жизнь была, "как по маслу", чтоб рождались здоровенькие детки.  Хранится в красном углу.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Агафоненко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Ульяны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6587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«Домашняя масленица».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Костюхиной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Ульяны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7013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Берегиня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». Именно такие </a:t>
                      </a:r>
                      <a:r>
                        <a:rPr lang="ru-RU" sz="1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куклы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старым поверьям считались некими талисманами, призванными защищать и оберегать своих хозяев от различных несчастий и страшных испытаний</a:t>
                      </a:r>
                      <a:endParaRPr lang="ru-RU" sz="140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Сизовой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Милены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Кукла-оберег «Мамушка»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Зибаревой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Саши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I:\DCIM\100OLYMP\P212037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810282" cy="1076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:\DCIM\100OLYMP\P212037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500174"/>
            <a:ext cx="817333" cy="108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100OLYMP\P21203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714620"/>
            <a:ext cx="817333" cy="108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 descr="H:\DCIM\100OLYMP\P21203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857628"/>
            <a:ext cx="809963" cy="1080000"/>
          </a:xfrm>
          <a:prstGeom prst="rect">
            <a:avLst/>
          </a:prstGeom>
          <a:noFill/>
        </p:spPr>
      </p:pic>
      <p:pic>
        <p:nvPicPr>
          <p:cNvPr id="3074" name="Picture 2" descr="H:\DCIM\100OLYMP\P21203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5000636"/>
            <a:ext cx="809963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5674429"/>
              </p:ext>
            </p:extLst>
          </p:nvPr>
        </p:nvGraphicFramePr>
        <p:xfrm>
          <a:off x="0" y="0"/>
          <a:ext cx="9215470" cy="6873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0699"/>
                <a:gridCol w="5868689"/>
                <a:gridCol w="1377531"/>
                <a:gridCol w="1408551"/>
              </a:tblGrid>
              <a:tr h="1000108">
                <a:tc>
                  <a:txBody>
                    <a:bodyPr/>
                    <a:lstStyle/>
                    <a:p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Кувадка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Мужчине, отцу ребенка, при родах отводилась активная роль. Он присутствовал при рождении ребенка и обеспечивал защиту от нечистой силы, совершая магические обрядовые действия. Эти обряды называются 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кувада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Черновой Сони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8221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Кувадка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Мужчина садился на лукошко, делая вид, что высиживает яйца (по поверьям, яйцо являлось первоосновой жизни). Громкими неистовыми воплями, подражая крикам роженицы, мужчина выманивал злых духов в предбанник. Чтобы обманутые и разозленные духи не вернулись к роженице, в предбаннике развешивались обрядовые куклы. Верили, что в эти первые попавшиеся на глаза неодушевленные образы людей и вселялись злые духи. Самого младенца прятали в чулане, а мужчине подкладывали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спеленутую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куклу.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Жеребцовой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Карины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4900">
                <a:tc>
                  <a:txBody>
                    <a:bodyPr/>
                    <a:lstStyle/>
                    <a:p>
                      <a:r>
                        <a:rPr lang="ru-RU" dirty="0" smtClean="0"/>
                        <a:t>12.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«Спиридон-Солнцеворот» Эта куколка подойдёт любому мужчине или подростку. Его обладатель будет держать свою судьбу в своих руках, и сам станет управлять событиями в своей жизни.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Семья Михеева Данила</a:t>
                      </a:r>
                      <a:endParaRPr lang="ru-RU" sz="1400" dirty="0"/>
                    </a:p>
                  </a:txBody>
                  <a:tcPr/>
                </a:tc>
              </a:tr>
              <a:tr h="933472">
                <a:tc>
                  <a:txBody>
                    <a:bodyPr/>
                    <a:lstStyle/>
                    <a:p>
                      <a:r>
                        <a:rPr lang="ru-RU" dirty="0" smtClean="0"/>
                        <a:t>13.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Берегиня</a:t>
                      </a:r>
                      <a:r>
                        <a:rPr lang="ru-RU" dirty="0" smtClean="0"/>
                        <a:t>»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Сильнейшая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берегиня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вашему дому от всего нежелательного, негативного.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Берегиня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любви и здоровья в вашем доме. Помещается напротив или рядом с входной дверью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Семья </a:t>
                      </a:r>
                      <a:r>
                        <a:rPr lang="ru-RU" sz="1400" dirty="0" err="1" smtClean="0"/>
                        <a:t>Байбаковой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ВариСемья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ru-RU" dirty="0" smtClean="0"/>
                        <a:t>14.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Берегиня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Семья </a:t>
                      </a:r>
                      <a:r>
                        <a:rPr lang="ru-RU" sz="1400" dirty="0" err="1" smtClean="0"/>
                        <a:t>Васенева</a:t>
                      </a:r>
                      <a:r>
                        <a:rPr lang="ru-RU" sz="1400" dirty="0" smtClean="0"/>
                        <a:t> Ромы</a:t>
                      </a:r>
                      <a:endParaRPr lang="ru-RU" sz="1400" dirty="0"/>
                    </a:p>
                  </a:txBody>
                  <a:tcPr/>
                </a:tc>
              </a:tr>
              <a:tr h="1104936">
                <a:tc>
                  <a:txBody>
                    <a:bodyPr/>
                    <a:lstStyle/>
                    <a:p>
                      <a:r>
                        <a:rPr lang="ru-RU" dirty="0" smtClean="0"/>
                        <a:t>15.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Десятиручка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40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кукла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Десятиручка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 как раз помогает девушкам или молодухам (девушкам, которые недавно вышли замуж) в домашних делах и рукоделии, поэтому у нее много ручек, чтобы дела все спорились, а в доме был порядок и достаток. Куклу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Десятиручку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 часто дарили на свадьбу, чтобы молодая хозяйка все успевала, и все у нее ладилось.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Семья </a:t>
                      </a:r>
                      <a:r>
                        <a:rPr lang="ru-RU" sz="1400" dirty="0" err="1" smtClean="0"/>
                        <a:t>Охрименко</a:t>
                      </a:r>
                      <a:r>
                        <a:rPr lang="ru-RU" sz="1400" dirty="0" smtClean="0"/>
                        <a:t> Маши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602" name="Picture 2" descr="H:\DCIM\100OLYMP\P2250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0"/>
            <a:ext cx="785818" cy="1047805"/>
          </a:xfrm>
          <a:prstGeom prst="rect">
            <a:avLst/>
          </a:prstGeom>
          <a:noFill/>
        </p:spPr>
      </p:pic>
      <p:pic>
        <p:nvPicPr>
          <p:cNvPr id="25603" name="Picture 3" descr="H:\DCIM\100OLYMP\P2250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929066"/>
            <a:ext cx="714380" cy="952550"/>
          </a:xfrm>
          <a:prstGeom prst="rect">
            <a:avLst/>
          </a:prstGeom>
          <a:noFill/>
        </p:spPr>
      </p:pic>
      <p:pic>
        <p:nvPicPr>
          <p:cNvPr id="25605" name="Picture 5" descr="H:\DCIM\100OLYMP\P2250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285860"/>
            <a:ext cx="809963" cy="1080000"/>
          </a:xfrm>
          <a:prstGeom prst="rect">
            <a:avLst/>
          </a:prstGeom>
          <a:noFill/>
        </p:spPr>
      </p:pic>
      <p:pic>
        <p:nvPicPr>
          <p:cNvPr id="25606" name="Picture 6" descr="H:\DCIM\100OLYMP\P22503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857760"/>
            <a:ext cx="649235" cy="865686"/>
          </a:xfrm>
          <a:prstGeom prst="rect">
            <a:avLst/>
          </a:prstGeom>
          <a:noFill/>
        </p:spPr>
      </p:pic>
      <p:pic>
        <p:nvPicPr>
          <p:cNvPr id="25607" name="Picture 7" descr="H:\DCIM\100OLYMP\P22503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5905450"/>
            <a:ext cx="714380" cy="952550"/>
          </a:xfrm>
          <a:prstGeom prst="rect">
            <a:avLst/>
          </a:prstGeom>
          <a:noFill/>
        </p:spPr>
      </p:pic>
      <p:pic>
        <p:nvPicPr>
          <p:cNvPr id="8193" name="Picture 1" descr="H:\DCIM\100OLYMP\P22604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2857496"/>
            <a:ext cx="738525" cy="984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131972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Консультации для родителей !История народной куклы», «Тряпичная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кукла-мотанка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Конспект  непосредственно образовательной деятельности для детей среднего дошкольного возраста по образовательным областям: коммуникация, музыка, социализация  «Народная колыбельная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Конспект  непосредственно образовательной деятельности для детей среднего дошкольного возраста по образовательным областям: коммуникация и художественное творчество, по коммуникативной и продуктивной деятельности « Народная кукла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Пеленашка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Конспект НОД по художественному творчеству на тему: «Кукла-закрутка»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Подборка методической литературы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Книги-схемы изготовления кукол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стихи о кукле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7171" name="Picture 3" descr="H:\DCIM\100OLYMP\P2260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714752"/>
            <a:ext cx="1920088" cy="1440000"/>
          </a:xfrm>
          <a:prstGeom prst="rect">
            <a:avLst/>
          </a:prstGeom>
          <a:noFill/>
        </p:spPr>
      </p:pic>
      <p:pic>
        <p:nvPicPr>
          <p:cNvPr id="7172" name="Picture 4" descr="H:\DCIM\100OLYMP\P2260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5286388"/>
            <a:ext cx="1920088" cy="1440000"/>
          </a:xfrm>
          <a:prstGeom prst="rect">
            <a:avLst/>
          </a:prstGeom>
          <a:noFill/>
        </p:spPr>
      </p:pic>
      <p:pic>
        <p:nvPicPr>
          <p:cNvPr id="7173" name="Picture 5" descr="H:\DCIM\100OLYMP\P22604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365104"/>
            <a:ext cx="1920088" cy="1440000"/>
          </a:xfrm>
          <a:prstGeom prst="rect">
            <a:avLst/>
          </a:prstGeom>
          <a:noFill/>
        </p:spPr>
      </p:pic>
      <p:pic>
        <p:nvPicPr>
          <p:cNvPr id="7174" name="Picture 6" descr="H:\DCIM\100OLYMP\P22603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653136"/>
            <a:ext cx="2007849" cy="1505818"/>
          </a:xfrm>
          <a:prstGeom prst="rect">
            <a:avLst/>
          </a:prstGeom>
          <a:noFill/>
        </p:spPr>
      </p:pic>
      <p:pic>
        <p:nvPicPr>
          <p:cNvPr id="7175" name="Picture 7" descr="H:\DCIM\100OLYMP\P226039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5072074"/>
            <a:ext cx="1553797" cy="1491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 - ЗАКЛЮЧИТЕЛЬНЫЙ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:\DCIM\100OLYMP\P2260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2400110" cy="1800000"/>
          </a:xfrm>
          <a:prstGeom prst="rect">
            <a:avLst/>
          </a:prstGeom>
          <a:noFill/>
        </p:spPr>
      </p:pic>
      <p:pic>
        <p:nvPicPr>
          <p:cNvPr id="33795" name="Picture 3" descr="H:\DCIM\100OLYMP\P2260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14422"/>
            <a:ext cx="2400110" cy="1800000"/>
          </a:xfrm>
          <a:prstGeom prst="rect">
            <a:avLst/>
          </a:prstGeom>
          <a:noFill/>
        </p:spPr>
      </p:pic>
      <p:pic>
        <p:nvPicPr>
          <p:cNvPr id="33796" name="Picture 4" descr="H:\DCIM\100OLYMP\P22603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214422"/>
            <a:ext cx="2400110" cy="1800000"/>
          </a:xfrm>
          <a:prstGeom prst="rect">
            <a:avLst/>
          </a:prstGeom>
          <a:noFill/>
        </p:spPr>
      </p:pic>
      <p:pic>
        <p:nvPicPr>
          <p:cNvPr id="33797" name="Picture 5" descr="H:\DCIM\100OLYMP\P22603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929066"/>
            <a:ext cx="1349938" cy="1800000"/>
          </a:xfrm>
          <a:prstGeom prst="rect">
            <a:avLst/>
          </a:prstGeom>
          <a:noFill/>
        </p:spPr>
      </p:pic>
      <p:pic>
        <p:nvPicPr>
          <p:cNvPr id="33798" name="Picture 6" descr="H:\DCIM\100OLYMP\P22604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4000504"/>
            <a:ext cx="2400110" cy="1800000"/>
          </a:xfrm>
          <a:prstGeom prst="rect">
            <a:avLst/>
          </a:prstGeom>
          <a:noFill/>
        </p:spPr>
      </p:pic>
      <p:pic>
        <p:nvPicPr>
          <p:cNvPr id="33799" name="Picture 7" descr="H:\DCIM\100OLYMP\P22603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3929066"/>
            <a:ext cx="1349938" cy="180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3105835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Выпуск мини книг со схемами изготовления  кукол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000768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Подборка дидактического и методического материала по теме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0" name="Picture 8" descr="H:\DCIM\100OLYMP\P226039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00232" y="3929066"/>
            <a:ext cx="2400110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go2.imgsmail.ru/imgpreview?key=http%3A//tildas.ru/uploads/posts/2012-02/1329806264_9.jpg&amp;mb=imgdb_preview_9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786058"/>
            <a:ext cx="1695450" cy="2133601"/>
          </a:xfrm>
          <a:prstGeom prst="rect">
            <a:avLst/>
          </a:prstGeom>
          <a:noFill/>
        </p:spPr>
      </p:pic>
      <p:pic>
        <p:nvPicPr>
          <p:cNvPr id="1029" name="Picture 5" descr="http://go4.imgsmail.ru/imgpreview?key=http%3A//sdelaysam-svoimirukami.ru/_nw/8/711-10.jpg&amp;mb=imgdb_preview_5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928934"/>
            <a:ext cx="2152650" cy="16859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ТВОРЧЕСТВО ДЕТЕЙ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maaam.ru/upload/blogs/62d7e9a0979d14c5488b895f739ed970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85860"/>
            <a:ext cx="162060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aam.ru/upload/blogs/3c758a8f520ce65dce15c95cf6f1b9eb.jpg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143380"/>
            <a:ext cx="162060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aam.ru/upload/blogs/2cdf4db36d219a78a4e6800f09fa4ac7.jpg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4000504"/>
            <a:ext cx="162060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aaam.ru/upload/blogs/7200d30480e28318f5848f0169f808bb.jpg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1142984"/>
            <a:ext cx="162060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Оля\Рабочий стол\дети 6 группа\дети фото\P930009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1368617"/>
            <a:ext cx="2286016" cy="1714433"/>
          </a:xfrm>
          <a:prstGeom prst="rect">
            <a:avLst/>
          </a:prstGeom>
          <a:noFill/>
        </p:spPr>
      </p:pic>
      <p:pic>
        <p:nvPicPr>
          <p:cNvPr id="1027" name="Picture 3" descr="C:\Documents and Settings\Оля\Рабочий стол\дети 6 группа\дети фото\P926007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00496" y="4000504"/>
            <a:ext cx="1643074" cy="2190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  ПРОЕКТА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Оформлен мини – музей « Русская тряпичная кукла»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 знают и умеют изготавливать некоторые виды тряпичных кукол.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 используют знания, полученные в процессе подготовки к открытию мини-музея ( играют куклами, поют им песни колыбельные), придумывают новые сюжеты для игр.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Знают значение и назначение слов: сарафан, кокошник, рукодельница, безликая кукла.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уголке творчества широко используют образ тряпичной куклы для изображения человека, используются различные материалы (краски, гуашь, пастель, пластилин, цветные карандаши, бросовый материал)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Родители заинтересовались данной темой и приносят куклы для игр детей в группе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марте месяце 2014 года планируем изготовить кукол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мартиничек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Планируем продолжить работу в старшей и подготовительной группах.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8640"/>
            <a:ext cx="7772400" cy="1124744"/>
          </a:xfrm>
        </p:spPr>
        <p:txBody>
          <a:bodyPr>
            <a:noAutofit/>
          </a:bodyPr>
          <a:lstStyle/>
          <a:p>
            <a:r>
              <a:rPr lang="ru-RU" sz="240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  <a:cs typeface="Times New Roman" pitchFamily="18" charset="0"/>
              </a:rPr>
              <a:t>Паспорт проекта </a:t>
            </a:r>
            <a:r>
              <a:rPr lang="ru-RU" sz="2400" b="1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МИНИ – МУЗЕЯ  «РУССКАЯ  ТРЯПИЧНАЯ </a:t>
            </a:r>
            <a:r>
              <a:rPr lang="ru-RU" sz="2400" dirty="0" smtClean="0"/>
              <a:t> </a:t>
            </a:r>
            <a:r>
              <a:rPr lang="ru-RU" sz="2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КУКЛА»</a:t>
            </a:r>
            <a:r>
              <a:rPr lang="en-US" sz="2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en-US" sz="24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6877998" cy="917294"/>
          </a:xfrm>
          <a:ln>
            <a:noFill/>
          </a:ln>
        </p:spPr>
        <p:txBody>
          <a:bodyPr>
            <a:noAutofit/>
          </a:bodyPr>
          <a:lstStyle/>
          <a:p>
            <a:endParaRPr lang="ru-RU" sz="54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48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5400" b="1" dirty="0" smtClean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54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1196752"/>
            <a:ext cx="7236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Сираева Е.А.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go1.imgsmail.ru/imgpreview?key=http%3A//img1.liveinternet.ru/images/attach/c/4/79/488/79488981_large_21f95e821300.jpg&amp;mb=imgdb_preview_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96144" cy="1713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1628800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ПРОЕКТА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Пробуждение</a:t>
            </a:r>
            <a:r>
              <a:rPr lang="en-US" sz="16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интереса</a:t>
            </a:r>
            <a:r>
              <a:rPr lang="en-US" sz="16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lang="en-US" sz="16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 </a:t>
            </a:r>
            <a:r>
              <a:rPr lang="en-US" sz="16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русской</a:t>
            </a:r>
            <a:r>
              <a:rPr lang="en-US" sz="16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культуре</a:t>
            </a:r>
            <a:r>
              <a:rPr lang="ru-RU" sz="16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через знакомство с народной куклой.</a:t>
            </a:r>
          </a:p>
          <a:p>
            <a:pPr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Monotype Corsiva" pitchFamily="66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Познакомить детей с русскими народными куклами ( историей, способами изготовления). Обогащать словарный запас, знакомить с новыми словами и их значениями: кукла-закрутка, оберег, лоскут, безликая кукла, фартук, нянюшка, рукодельница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Учить изготавливать своими руками традиционную куклу-закрутку, самостоятельно подбирать цветовые решения и украшения для куклы, развивать творческую активность детей.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Воспитывать у детей коммуникативные навыки и дружелюбия.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Monotype Corsiva" pitchFamily="66" charset="0"/>
                <a:cs typeface="Times New Roman" pitchFamily="18" charset="0"/>
              </a:rPr>
              <a:t>Привлечь родителей к изготовлению экспонатов для мини-музея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272677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6" charset="0"/>
              </a:rPr>
              <a:t>ПРЕДПОЛАГАЕМЫЙ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6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6" charset="0"/>
              </a:rPr>
              <a:t>РЕЗУЛЬТАТ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6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Создание мини-музея «Русская тряпичная кукла»</a:t>
            </a:r>
            <a:endParaRPr lang="ru-RU" sz="1600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РАБОТЫ С ДЕТЬМИ</a:t>
            </a:r>
          </a:p>
          <a:p>
            <a:r>
              <a:rPr lang="ru-RU" sz="1600" dirty="0" smtClean="0">
                <a:latin typeface="Monotype Corsiva" pitchFamily="66" charset="0"/>
              </a:rPr>
              <a:t>Наглядный (образцы народных кукол) ; </a:t>
            </a:r>
          </a:p>
          <a:p>
            <a:r>
              <a:rPr lang="ru-RU" sz="1600" dirty="0" smtClean="0">
                <a:latin typeface="Monotype Corsiva" pitchFamily="66" charset="0"/>
              </a:rPr>
              <a:t>-Информационно-коммуникативные технологии (презентация) ;</a:t>
            </a:r>
          </a:p>
          <a:p>
            <a:r>
              <a:rPr lang="ru-RU" sz="1600" dirty="0" smtClean="0">
                <a:latin typeface="Monotype Corsiva" pitchFamily="66" charset="0"/>
              </a:rPr>
              <a:t>-Словесный;</a:t>
            </a:r>
          </a:p>
          <a:p>
            <a:r>
              <a:rPr lang="ru-RU" sz="1600" dirty="0" smtClean="0">
                <a:latin typeface="Monotype Corsiva" pitchFamily="66" charset="0"/>
              </a:rPr>
              <a:t>- Игровой;</a:t>
            </a:r>
          </a:p>
          <a:p>
            <a:r>
              <a:rPr lang="ru-RU" sz="1600" dirty="0" smtClean="0">
                <a:latin typeface="Monotype Corsiva" pitchFamily="66" charset="0"/>
              </a:rPr>
              <a:t>-Рассматривание;</a:t>
            </a:r>
          </a:p>
          <a:p>
            <a:r>
              <a:rPr lang="ru-RU" sz="1600" dirty="0" smtClean="0">
                <a:latin typeface="Monotype Corsiva" pitchFamily="66" charset="0"/>
              </a:rPr>
              <a:t>-Беседа; </a:t>
            </a:r>
          </a:p>
          <a:p>
            <a:r>
              <a:rPr lang="ru-RU" sz="1600" dirty="0" smtClean="0">
                <a:latin typeface="Monotype Corsiva" pitchFamily="66" charset="0"/>
              </a:rPr>
              <a:t>-Художественное слово;</a:t>
            </a:r>
          </a:p>
          <a:p>
            <a:endParaRPr lang="ru-RU" sz="1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71546"/>
            <a:ext cx="900115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народной тряпичной 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куклы-мотанки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(КУКЛЫ-ОБЕРЕГИ) http://odonvv.ru/forum/27-98-1</a:t>
            </a:r>
            <a:r>
              <a:rPr kumimoji="0" lang="en-US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Е.Н. Семёнова Тряпичная кукла и её виды http://www.rukukla.ru/article/masterwork/semenova/trapi4naa_kukla_</a:t>
            </a:r>
            <a:r>
              <a:rPr kumimoji="0" lang="en-US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_ee_vidy.htm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 Рыжова, Л. Логинова «Мини-музей в 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/с» 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Линка-Пресс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Москва, 2008 г.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 Морозова «Кукла как образ человека» Д/В №1-2009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Греков «Музей игрушки и его основатель» 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Лыкова «Я леплю свою игрушку» 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Н.В. 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Шайдурова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Традиционная тряпичная кукла: изд-во «Детство-пресс»,2011 г.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342900" algn="l"/>
              </a:tabLst>
            </a:pPr>
            <a:r>
              <a:rPr lang="ru-RU" dirty="0" smtClean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и М. Дайн "Русская тряпичная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</a:t>
            </a:r>
            <a:r>
              <a:rPr lang="ru-RU" dirty="0" smtClean="0">
                <a:latin typeface="Times New Roman" pitchFamily="18" charset="0"/>
                <a:ea typeface="Symbol" pitchFamily="18" charset="2"/>
                <a:cs typeface="Times New Roman" pitchFamily="18" charset="0"/>
              </a:rPr>
              <a:t> 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и назначение куклы. http://milaiakukla.ru/vidikukol/stat/kukinfo5.html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3429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Детская литература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Толстой «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Буратино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Русская народная сказка  «Бычок, соломенный бочок»,«Василиса Прекрасная»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изготовленных мини книг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-342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 о матрешке, куклах В.Приходько, Г.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Ладонщиков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http://www.razumniki.ru/stihi_pro_igrushki.html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://go4.imgsmail.ru/imgpreview?key=http%3A//img3.imgbb.ru/a/6/c/a6c2617949a00486a2597d805a63e91d.jpg&amp;mb=imgdb_preview_1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-571528"/>
            <a:ext cx="1552575" cy="2333626"/>
          </a:xfrm>
          <a:prstGeom prst="rect">
            <a:avLst/>
          </a:prstGeom>
          <a:noFill/>
        </p:spPr>
      </p:pic>
      <p:pic>
        <p:nvPicPr>
          <p:cNvPr id="2060" name="Picture 12" descr="http://900igr.net/datas/religii-i-etika/Miloserdie/0033-033-Spasibo-za-vnima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714404"/>
            <a:ext cx="10096537" cy="7572404"/>
          </a:xfrm>
          <a:prstGeom prst="rect">
            <a:avLst/>
          </a:prstGeom>
          <a:noFill/>
        </p:spPr>
      </p:pic>
      <p:pic>
        <p:nvPicPr>
          <p:cNvPr id="2064" name="Picture 16" descr="http://go4.imgsmail.ru/imgpreview?key=http%3A//img3.imgbb.ru/a/6/c/a6c2617949a00486a2597d805a63e91d.jpg&amp;mb=imgdb_preview_1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-714404"/>
            <a:ext cx="1552575" cy="2333626"/>
          </a:xfrm>
          <a:prstGeom prst="rect">
            <a:avLst/>
          </a:prstGeom>
          <a:noFill/>
        </p:spPr>
      </p:pic>
      <p:pic>
        <p:nvPicPr>
          <p:cNvPr id="2066" name="Picture 18" descr="http://go3.imgsmail.ru/imgpreview?key=http%3A//img-fotki.yandex.ru/get/3607/pinigina.a/0_2c6fa_aada9faa_-1-M.jpg&amp;mb=imgdb_preview_9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786322"/>
            <a:ext cx="1971675" cy="1838325"/>
          </a:xfrm>
          <a:prstGeom prst="rect">
            <a:avLst/>
          </a:prstGeom>
          <a:noFill/>
        </p:spPr>
      </p:pic>
      <p:pic>
        <p:nvPicPr>
          <p:cNvPr id="2068" name="Picture 20" descr="http://go4.imgsmail.ru/imgpreview?key=http%3A//minchanka.by/image/na_dosuge/hand-made/maslenitsa/baba_08.jpg&amp;mb=imgdb_preview_11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572008"/>
            <a:ext cx="1857375" cy="1952625"/>
          </a:xfrm>
          <a:prstGeom prst="rect">
            <a:avLst/>
          </a:prstGeom>
          <a:noFill/>
        </p:spPr>
      </p:pic>
      <p:pic>
        <p:nvPicPr>
          <p:cNvPr id="2070" name="Picture 22" descr="http://go4.imgsmail.ru/imgpreview?key=http%3A//tildas.ru/uploads/posts/2012-02/1329806262_11.jpg&amp;mb=imgdb_preview_9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4850" y="-571528"/>
            <a:ext cx="1638300" cy="2219326"/>
          </a:xfrm>
          <a:prstGeom prst="rect">
            <a:avLst/>
          </a:prstGeom>
          <a:noFill/>
        </p:spPr>
      </p:pic>
      <p:pic>
        <p:nvPicPr>
          <p:cNvPr id="2071" name="Picture 23" descr="C:\Documents and Settings\Оля\Рабочий стол\дети 6 группа\дети фото\P926007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3286124"/>
            <a:ext cx="4320198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71480"/>
            <a:ext cx="9144000" cy="3658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32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de-DE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по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методу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: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поисково-творческий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;</a:t>
            </a:r>
            <a:endParaRPr lang="ru-RU" sz="3200" dirty="0" smtClean="0">
              <a:solidFill>
                <a:srgbClr val="000000"/>
              </a:solidFill>
              <a:latin typeface="Monotype Corsiva" pitchFamily="66" charset="0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по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 продолжительности: 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долгосрочный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проекта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общество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 и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его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культурные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ценности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048000"/>
            <a:ext cx="9144000" cy="281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педагоги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,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дети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 средней группы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,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родители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Monotype Corsiva" pitchFamily="66" charset="0"/>
              </a:rPr>
              <a:t>воспитанников</a:t>
            </a:r>
            <a:r>
              <a:rPr lang="de-DE" sz="3200" dirty="0" smtClean="0">
                <a:solidFill>
                  <a:srgbClr val="000000"/>
                </a:solidFill>
                <a:latin typeface="Monotype Corsiva" pitchFamily="66" charset="0"/>
              </a:rPr>
              <a:t>.</a:t>
            </a:r>
            <a:endParaRPr lang="ru-RU" sz="3200" dirty="0" smtClean="0">
              <a:solidFill>
                <a:srgbClr val="000000"/>
              </a:solidFill>
              <a:latin typeface="Monotype Corsiva" pitchFamily="66" charset="0"/>
            </a:endParaRPr>
          </a:p>
          <a:p>
            <a:pPr algn="ctr"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  реализации проекта: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ноябрь 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2020 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– май 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2021</a:t>
            </a: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0"/>
            <a:ext cx="8001056" cy="5715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1"/>
            <a:ext cx="89297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Современный рынок изобилует бесчисленным количеством ярких интересных рядовому потребителю в силу своей необычности, но порой бесполезных, а иногда и вредных, с точки зрения воспитания и развития игрушек.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Во что играют современные дети? Конечно, дети выберут кукол </a:t>
            </a:r>
            <a:r>
              <a:rPr lang="ru-RU" sz="2000" dirty="0" err="1" smtClean="0">
                <a:latin typeface="Monotype Corsiva" pitchFamily="66" charset="0"/>
              </a:rPr>
              <a:t>Барби</a:t>
            </a:r>
            <a:r>
              <a:rPr lang="ru-RU" sz="2000" dirty="0" smtClean="0">
                <a:latin typeface="Monotype Corsiva" pitchFamily="66" charset="0"/>
              </a:rPr>
              <a:t>, потому-то это ближе, понятней, да и сюжет к ней подобрать проще. А народная кукла предполагает наличие некоего сказочного сюжета, который так трудно воспроизвести современному ребёнку. Им легче изобразить реальную действительность. Да и вряд ли мама или бабушка сядет вечером мастерить куклу для дочери - проще купить.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Народная кукла ушла из нашей жизни, но мы думаем, что современный ребенок, должен знать и уметь играть с народной куклой. И мы, воспитатели можем помочь в этом ребёнку. Важно познакомить ребенка как можно раньше с народной куклой! Одной из современной продуктивной формой подачи материала является  создание мини-музея. Именно поэтому наш  проект создания мини-музея является актуальным.</a:t>
            </a:r>
          </a:p>
          <a:p>
            <a:pPr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sz="2000" dirty="0">
                <a:latin typeface="Monotype Corsiva" pitchFamily="66" charset="0"/>
              </a:rPr>
              <a:t>Это музей ориентированный на детскую аудиторию, занимающий небольшое пространство. </a:t>
            </a:r>
          </a:p>
          <a:p>
            <a:pPr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sz="2000" dirty="0">
                <a:latin typeface="Monotype Corsiva" pitchFamily="66" charset="0"/>
              </a:rPr>
              <a:t>Часть слова «мини» в нашем случае отражает возраст детей, размеры экспозиции и определенную ограниченность тематики. </a:t>
            </a:r>
          </a:p>
          <a:p>
            <a:endParaRPr lang="ru-RU" sz="2000" dirty="0" smtClean="0">
              <a:latin typeface="Monotype Corsiva" pitchFamily="66" charset="0"/>
            </a:endParaRPr>
          </a:p>
          <a:p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79512" y="228600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Пробуждение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интереса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русской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культуре</a:t>
            </a:r>
            <a:r>
              <a:rPr lang="ru-RU" sz="2400" dirty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через знакомство с народной куклой.</a:t>
            </a:r>
          </a:p>
          <a:p>
            <a:pPr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Собрать экспонаты для экспозиции мини-музея</a:t>
            </a: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детей с русскими народными куклами ( историей, способами изготовления). Обогащать словарный запас, знакомить с новыми словами и их значениями: кукла-закрутка, оберег, лоскут, безликая кукла, фартук, нянюшка, рукодельница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изготавливать своими руками традиционную куклу-закрутку, самостоятельно подбирать цветовые решения и украшения для куклы, развивать творческую активность детей.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Стимулировать развитие коммуникативных навыков и дружелюбия.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Привлечь родителей к изготовлению экспонатов для мини-музея.</a:t>
            </a:r>
            <a:endParaRPr lang="ru-RU" sz="2400" dirty="0">
              <a:latin typeface="Monotype Corsiva" pitchFamily="66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6" charset="0"/>
              </a:rPr>
              <a:t>ПРЕДПОЛАГАЕМЫЙ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6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6" charset="0"/>
              </a:rPr>
              <a:t>РЕЗУЛЬТАТ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84283" y="476672"/>
            <a:ext cx="8092173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Создание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мини-музея «Русская тряпичная кукла»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Возросший уровень знаний детей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Собран дидактический и методический материал по теме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ПРИЕМЫ РАБОТЫ С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Monotype Corsiva" pitchFamily="66" charset="0"/>
              </a:rPr>
              <a:t>Наглядный (образцы народных кукол) ; </a:t>
            </a:r>
          </a:p>
          <a:p>
            <a:r>
              <a:rPr lang="ru-RU" sz="2400" dirty="0">
                <a:latin typeface="Monotype Corsiva" pitchFamily="66" charset="0"/>
              </a:rPr>
              <a:t>-Информационно-коммуникативные технологии (презентация) ;</a:t>
            </a:r>
          </a:p>
          <a:p>
            <a:r>
              <a:rPr lang="ru-RU" sz="2400" dirty="0">
                <a:latin typeface="Monotype Corsiva" pitchFamily="66" charset="0"/>
              </a:rPr>
              <a:t>-Словесный;</a:t>
            </a:r>
          </a:p>
          <a:p>
            <a:r>
              <a:rPr lang="ru-RU" sz="2400" dirty="0">
                <a:latin typeface="Monotype Corsiva" pitchFamily="66" charset="0"/>
              </a:rPr>
              <a:t>- Игровой;</a:t>
            </a:r>
          </a:p>
          <a:p>
            <a:r>
              <a:rPr lang="ru-RU" sz="2400" dirty="0">
                <a:latin typeface="Monotype Corsiva" pitchFamily="66" charset="0"/>
              </a:rPr>
              <a:t>-Рассматривание;</a:t>
            </a:r>
          </a:p>
          <a:p>
            <a:r>
              <a:rPr lang="ru-RU" sz="2400" dirty="0">
                <a:latin typeface="Monotype Corsiva" pitchFamily="66" charset="0"/>
              </a:rPr>
              <a:t>- Образцы воспитателя;</a:t>
            </a:r>
          </a:p>
          <a:p>
            <a:r>
              <a:rPr lang="ru-RU" sz="2400" dirty="0">
                <a:latin typeface="Monotype Corsiva" pitchFamily="66" charset="0"/>
              </a:rPr>
              <a:t>-Беседа; </a:t>
            </a:r>
          </a:p>
          <a:p>
            <a:r>
              <a:rPr lang="ru-RU" sz="2400" dirty="0">
                <a:latin typeface="Monotype Corsiva" pitchFamily="66" charset="0"/>
              </a:rPr>
              <a:t>-Художественное слово;</a:t>
            </a:r>
          </a:p>
          <a:p>
            <a:r>
              <a:rPr lang="ru-RU" sz="2400" dirty="0">
                <a:latin typeface="Monotype Corsiva" pitchFamily="66" charset="0"/>
              </a:rPr>
              <a:t>-Сотворчество педагога с детьми; </a:t>
            </a:r>
          </a:p>
          <a:p>
            <a:r>
              <a:rPr lang="ru-RU" sz="2400" dirty="0">
                <a:latin typeface="Monotype Corsiva" pitchFamily="66" charset="0"/>
              </a:rPr>
              <a:t>-Метод проблемного обучения;</a:t>
            </a:r>
          </a:p>
          <a:p>
            <a:r>
              <a:rPr lang="ru-RU" sz="2400" dirty="0">
                <a:latin typeface="Monotype Corsiva" pitchFamily="66" charset="0"/>
              </a:rPr>
              <a:t>-Практическая деятельность</a:t>
            </a:r>
            <a:r>
              <a:rPr lang="ru-RU" sz="2800" dirty="0">
                <a:latin typeface="Monotype Corsiva" pitchFamily="66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ru-RU" sz="2400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4143616"/>
              </p:ext>
            </p:extLst>
          </p:nvPr>
        </p:nvGraphicFramePr>
        <p:xfrm>
          <a:off x="0" y="0"/>
          <a:ext cx="9144000" cy="850937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04642"/>
                <a:gridCol w="6730008"/>
                <a:gridCol w="1609350"/>
              </a:tblGrid>
              <a:tr h="759657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реализации</a:t>
                      </a:r>
                      <a:endParaRPr lang="ru-RU" dirty="0"/>
                    </a:p>
                  </a:txBody>
                  <a:tcPr/>
                </a:tc>
              </a:tr>
              <a:tr h="2342271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подготовительный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Выбор темы, постановка</a:t>
                      </a:r>
                      <a:r>
                        <a:rPr lang="ru-RU" sz="1600" kern="1200" baseline="0" dirty="0" smtClean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 задач,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Monotype Corsiva" pitchFamily="66" charset="0"/>
                          <a:ea typeface="+mn-ea"/>
                          <a:cs typeface="+mn-cs"/>
                        </a:rPr>
                        <a:t>Подбор методического и наглядного материала, разработка конспектов занятий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Monotype Corsiva" pitchFamily="66" charset="0"/>
                          <a:ea typeface="+mn-ea"/>
                          <a:cs typeface="+mn-cs"/>
                        </a:rPr>
                        <a:t>.</a:t>
                      </a:r>
                      <a:endParaRPr lang="ru-RU" sz="1800" b="0" kern="1200" dirty="0">
                        <a:solidFill>
                          <a:srgbClr val="000000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Знакомство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детей с историей изготовления народной куклы.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 </a:t>
                      </a:r>
                      <a:endParaRPr lang="ru-RU" sz="1600" kern="1200" dirty="0" smtClean="0">
                        <a:solidFill>
                          <a:srgbClr val="000000"/>
                        </a:solidFill>
                        <a:latin typeface="Monotype Corsiva"/>
                        <a:ea typeface="Calibri"/>
                        <a:cs typeface="Times New Roman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Разучивание  и прослушивание колыбельных песен, народных игр, частушек, пословиц. Чтение русских народных сказок. Сюжетно-ролевая игра «Дочки-матери». Рассматривание альбомов, иллюстраций.</a:t>
                      </a:r>
                      <a:endParaRPr lang="ru-RU" sz="1600" dirty="0" smtClean="0">
                        <a:solidFill>
                          <a:srgbClr val="76923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Анкетирование родителей </a:t>
                      </a:r>
                      <a:endParaRPr lang="ru-RU" sz="1600" dirty="0" smtClean="0">
                        <a:solidFill>
                          <a:srgbClr val="76923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Беседы с детьми, экскурсия в мини-музей «Русская изба»</a:t>
                      </a:r>
                      <a:endParaRPr lang="ru-RU" sz="1600" dirty="0" smtClean="0">
                        <a:solidFill>
                          <a:srgbClr val="76923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Подготовка консультаций для родителей  (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«Тряпичная</a:t>
                      </a:r>
                      <a:r>
                        <a:rPr kumimoji="0" lang="ru-RU" sz="1600" b="0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 кукла – </a:t>
                      </a:r>
                      <a:r>
                        <a:rPr kumimoji="0" lang="ru-RU" sz="1600" b="0" i="0" u="none" strike="noStrike" cap="none" normalizeH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мотанка</a:t>
                      </a:r>
                      <a:r>
                        <a:rPr kumimoji="0" lang="ru-RU" sz="1600" b="0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»,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«Народная кукла в игре современных детей»)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Изготовление Мини</a:t>
                      </a:r>
                      <a:r>
                        <a:rPr kumimoji="0" lang="ru-RU" sz="1600" b="0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 книг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  <a:cs typeface="Times New Roman" pitchFamily="18" charset="0"/>
                        </a:rPr>
                        <a:t>: «Изготовление народных кукол»</a:t>
                      </a:r>
                      <a:endParaRPr lang="ru-RU" sz="1600" dirty="0" smtClean="0">
                        <a:solidFill>
                          <a:srgbClr val="76923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Определение местоположения мини-музея</a:t>
                      </a:r>
                      <a:endParaRPr lang="ru-RU" sz="1600" dirty="0" smtClean="0">
                        <a:solidFill>
                          <a:srgbClr val="76923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Ноябрь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2020-декабрь 2020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8036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практический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Monotype Corsiva" pitchFamily="66" charset="0"/>
                          <a:ea typeface="+mn-ea"/>
                          <a:cs typeface="+mn-cs"/>
                        </a:rPr>
                        <a:t>создание мини- музея  ( оформление, изготовление оборудования, сбор    экспонатов, их группировка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kern="1200" dirty="0" smtClean="0">
                        <a:solidFill>
                          <a:srgbClr val="000000"/>
                        </a:solidFill>
                        <a:latin typeface="Monotype Corsiva"/>
                        <a:ea typeface="Times New Roman"/>
                        <a:cs typeface="Times New Roman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Monotype Corsiv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Проведение занятий по изготовлению куклы-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пеленашки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Изготовление родителями кукол, сбор экспонатов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Январь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2021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Февраль2021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878036">
                <a:tc>
                  <a:txBody>
                    <a:bodyPr/>
                    <a:lstStyle/>
                    <a:p>
                      <a:r>
                        <a:rPr lang="ru-RU" dirty="0" smtClean="0"/>
                        <a:t>заключительный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Выпуск мини книг со схемами изготовления  кукол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Подборка дидактического и методического материала по теме.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Представление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мультимедийной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презентации на педагогическом совете коллектива МБДОУ.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Февраль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2021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56460" y="4934479"/>
            <a:ext cx="3000396" cy="17716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Изготовление тряпичных кукол- учебная область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ХУДОЖЕСТВЕННОЕ ТВОРЧЕСТВО, ТРУД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71802" y="0"/>
            <a:ext cx="3000396" cy="142876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Беседы , экскурсии,  рассматривание иллюстраций – учебная область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ПОЗНАНИЕ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857884" y="857232"/>
            <a:ext cx="3143272" cy="16287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Сочинение сказок, занятия по знакомству детей с народной куклой – учебная область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КОММУНИКАЦИЯ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1000108"/>
            <a:ext cx="3428992" cy="162878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Пение колыбельных песен, прослушивание музыкальных произведений- учебная область 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МУЗЫКА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3000372"/>
            <a:ext cx="3286116" cy="162878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C00000"/>
                </a:solidFill>
              </a:rPr>
              <a:t>Физминутки</a:t>
            </a:r>
            <a:r>
              <a:rPr lang="ru-RU" sz="1600" dirty="0" smtClean="0">
                <a:solidFill>
                  <a:srgbClr val="C00000"/>
                </a:solidFill>
              </a:rPr>
              <a:t>, народные подвижные игры – учебная область – 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ФИЗКУЛЬТУРА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18984" y="2928934"/>
            <a:ext cx="3125016" cy="16287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Сюжетно-ролевые игры, беседы о правилах посещения музеев – учебная область -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СОЦИАЛИЗАЦИЯ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86314" y="4714884"/>
            <a:ext cx="3409960" cy="180024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/>
          </a:p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Формирование первичных представлений о себе, </a:t>
            </a:r>
            <a:r>
              <a:rPr lang="ru-RU" sz="1400" dirty="0" err="1" smtClean="0">
                <a:solidFill>
                  <a:srgbClr val="C00000"/>
                </a:solidFill>
              </a:rPr>
              <a:t>гендерных</a:t>
            </a:r>
            <a:r>
              <a:rPr lang="ru-RU" sz="1400" dirty="0" smtClean="0">
                <a:solidFill>
                  <a:srgbClr val="C00000"/>
                </a:solidFill>
              </a:rPr>
              <a:t> особенностях, семье, социуме и государстве – процессе обучения – учебная область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БЕЗОПАСНОСТЬ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3" idx="4"/>
            <a:endCxn id="15" idx="0"/>
          </p:cNvCxnSpPr>
          <p:nvPr/>
        </p:nvCxnSpPr>
        <p:spPr>
          <a:xfrm flipH="1">
            <a:off x="4553744" y="1428760"/>
            <a:ext cx="18256" cy="600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" idx="4"/>
          </p:cNvCxnSpPr>
          <p:nvPr/>
        </p:nvCxnSpPr>
        <p:spPr>
          <a:xfrm rot="5400000">
            <a:off x="2470916" y="6891877"/>
            <a:ext cx="3714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830001" y="3814762"/>
            <a:ext cx="225086" cy="137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28360" y="3814762"/>
            <a:ext cx="779744" cy="1119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8" idx="7"/>
          </p:cNvCxnSpPr>
          <p:nvPr/>
        </p:nvCxnSpPr>
        <p:spPr>
          <a:xfrm rot="10800000" flipV="1">
            <a:off x="2804876" y="2857495"/>
            <a:ext cx="552679" cy="381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3053546" y="2028818"/>
            <a:ext cx="3000396" cy="17716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МИНИ-МУЗЕЙ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«РУССКАЯ ТРЯПИЧНАЯ КУКЛА»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9" name="Прямая соединительная линия 18"/>
          <p:cNvCxnSpPr>
            <a:stCxn id="15" idx="1"/>
            <a:endCxn id="7" idx="5"/>
          </p:cNvCxnSpPr>
          <p:nvPr/>
        </p:nvCxnSpPr>
        <p:spPr>
          <a:xfrm rot="16200000" flipH="1" flipV="1">
            <a:off x="3301702" y="2199116"/>
            <a:ext cx="102088" cy="280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5" idx="7"/>
          </p:cNvCxnSpPr>
          <p:nvPr/>
        </p:nvCxnSpPr>
        <p:spPr>
          <a:xfrm flipV="1">
            <a:off x="5614544" y="2028818"/>
            <a:ext cx="439398" cy="259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5" idx="6"/>
          </p:cNvCxnSpPr>
          <p:nvPr/>
        </p:nvCxnSpPr>
        <p:spPr>
          <a:xfrm>
            <a:off x="6053942" y="2914646"/>
            <a:ext cx="394510" cy="133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 - ПОДГОТОВИТЕЛЬНЫЙ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Documents and Settings\Оля\Рабочий стол\дети 6 группа\дети фото\PA0801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2643206" cy="1982314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57158" y="3214686"/>
            <a:ext cx="25717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Сюжетно-ролевая игра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Дочки-матери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30724" name="Picture 4" descr="C:\Documents and Settings\Оля\Рабочий стол\дети 6 группа\дети фото\PA300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285860"/>
            <a:ext cx="2308628" cy="17313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3143248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Инсценировка русских народных сказок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C:\Documents and Settings\Оля\Рабочий стол\Оработа\родительское собрание\lдети 2 мл\PB160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00504"/>
            <a:ext cx="2400110" cy="1800000"/>
          </a:xfrm>
          <a:prstGeom prst="rect">
            <a:avLst/>
          </a:prstGeom>
          <a:noFill/>
        </p:spPr>
      </p:pic>
      <p:pic>
        <p:nvPicPr>
          <p:cNvPr id="30726" name="Picture 6" descr="C:\Documents and Settings\Оля\Рабочий стол\Оработа\родительское собрание\lдети 2 мл\PB1600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4000504"/>
            <a:ext cx="2400110" cy="1800000"/>
          </a:xfrm>
          <a:prstGeom prst="rect">
            <a:avLst/>
          </a:prstGeom>
          <a:noFill/>
        </p:spPr>
      </p:pic>
      <p:pic>
        <p:nvPicPr>
          <p:cNvPr id="30727" name="Picture 7" descr="C:\Documents and Settings\Оля\Рабочий стол\Оработа\родительское собрание\lдети 2 мл\PB160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000504"/>
            <a:ext cx="1349938" cy="1800000"/>
          </a:xfrm>
          <a:prstGeom prst="rect">
            <a:avLst/>
          </a:prstGeom>
          <a:noFill/>
        </p:spPr>
      </p:pic>
      <p:pic>
        <p:nvPicPr>
          <p:cNvPr id="30728" name="Picture 8" descr="C:\Documents and Settings\Оля\Рабочий стол\Оработа\родительское собрание\lдети 2 мл\PB16009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1357298"/>
            <a:ext cx="2286121" cy="1714512"/>
          </a:xfrm>
          <a:prstGeom prst="rect">
            <a:avLst/>
          </a:prstGeom>
          <a:noFill/>
        </p:spPr>
      </p:pic>
      <p:pic>
        <p:nvPicPr>
          <p:cNvPr id="30729" name="Picture 9" descr="C:\Documents and Settings\Оля\Рабочий стол\Оработа\родительское собрание\lдети 2 мл\PB16008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3929066"/>
            <a:ext cx="1349938" cy="1800000"/>
          </a:xfrm>
          <a:prstGeom prst="rect">
            <a:avLst/>
          </a:prstGeom>
          <a:noFill/>
        </p:spPr>
      </p:pic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500826" y="3143249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Пение колыбельных песен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14282" y="6000768"/>
            <a:ext cx="83582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Экскурсии в мини - музей детского сада «Русская изба»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</TotalTime>
  <Words>1881</Words>
  <Application>Microsoft Office PowerPoint</Application>
  <PresentationFormat>Экран (4:3)</PresentationFormat>
  <Paragraphs>221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№ 17 «ЗЕМЛЯНИЧКА»</vt:lpstr>
      <vt:lpstr>Паспорт проекта        МИНИ – МУЗЕЯ  «РУССКАЯ  ТРЯПИЧНАЯ  КУКЛА» </vt:lpstr>
      <vt:lpstr>ПАСПОРТ ПРОЕКТА</vt:lpstr>
      <vt:lpstr>Слайд 4</vt:lpstr>
      <vt:lpstr>Слайд 5</vt:lpstr>
      <vt:lpstr>Слайд 6</vt:lpstr>
      <vt:lpstr>Слайд 7</vt:lpstr>
      <vt:lpstr>Слайд 8</vt:lpstr>
      <vt:lpstr>1 ЭТАП - ПОДГОТОВИТЕЛЬНЫЙ</vt:lpstr>
      <vt:lpstr>Слайд 10</vt:lpstr>
      <vt:lpstr>РЕЗУЛЬТАТЫ  АНКЕТИРОВАНИЯ</vt:lpstr>
      <vt:lpstr>2 ЭТАП - ПРАКТИЧЕСКИЙ</vt:lpstr>
      <vt:lpstr>ЭКСПОНАТЫ</vt:lpstr>
      <vt:lpstr>Слайд 14</vt:lpstr>
      <vt:lpstr>Слайд 15</vt:lpstr>
      <vt:lpstr>МЕТОДИЧЕСКОЕ ОБЕСПЕЧЕНИЕ</vt:lpstr>
      <vt:lpstr>3 ЭТАП - ЗАКЛЮЧИТЕЛЬНЫЙ</vt:lpstr>
      <vt:lpstr>ТВОРЧЕСТВО ДЕТЕЙ</vt:lpstr>
      <vt:lpstr>РЕЗУЛЬТАТ   ПРОЕКТА</vt:lpstr>
      <vt:lpstr>ЛИТЕРАТУРА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№ 17 «ЗЕМЛЯНИЧКА»</dc:title>
  <cp:lastModifiedBy>Windows User</cp:lastModifiedBy>
  <cp:revision>151</cp:revision>
  <dcterms:modified xsi:type="dcterms:W3CDTF">2022-02-14T21:26:45Z</dcterms:modified>
</cp:coreProperties>
</file>